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45"/>
  </p:notesMasterIdLst>
  <p:sldIdLst>
    <p:sldId id="256" r:id="rId2"/>
    <p:sldId id="282" r:id="rId3"/>
    <p:sldId id="283" r:id="rId4"/>
    <p:sldId id="284" r:id="rId5"/>
    <p:sldId id="257" r:id="rId6"/>
    <p:sldId id="258" r:id="rId7"/>
    <p:sldId id="260" r:id="rId8"/>
    <p:sldId id="259" r:id="rId9"/>
    <p:sldId id="261" r:id="rId10"/>
    <p:sldId id="262" r:id="rId11"/>
    <p:sldId id="280" r:id="rId12"/>
    <p:sldId id="263" r:id="rId13"/>
    <p:sldId id="310" r:id="rId14"/>
    <p:sldId id="279" r:id="rId15"/>
    <p:sldId id="281" r:id="rId16"/>
    <p:sldId id="264" r:id="rId17"/>
    <p:sldId id="265" r:id="rId18"/>
    <p:sldId id="266" r:id="rId19"/>
    <p:sldId id="267" r:id="rId20"/>
    <p:sldId id="269" r:id="rId21"/>
    <p:sldId id="285" r:id="rId22"/>
    <p:sldId id="286" r:id="rId23"/>
    <p:sldId id="287" r:id="rId24"/>
    <p:sldId id="288" r:id="rId25"/>
    <p:sldId id="289" r:id="rId26"/>
    <p:sldId id="290" r:id="rId27"/>
    <p:sldId id="291" r:id="rId28"/>
    <p:sldId id="292" r:id="rId29"/>
    <p:sldId id="293" r:id="rId30"/>
    <p:sldId id="295" r:id="rId31"/>
    <p:sldId id="296" r:id="rId32"/>
    <p:sldId id="297" r:id="rId33"/>
    <p:sldId id="298" r:id="rId34"/>
    <p:sldId id="299" r:id="rId35"/>
    <p:sldId id="300" r:id="rId36"/>
    <p:sldId id="301" r:id="rId37"/>
    <p:sldId id="302" r:id="rId38"/>
    <p:sldId id="303" r:id="rId39"/>
    <p:sldId id="304" r:id="rId40"/>
    <p:sldId id="305" r:id="rId41"/>
    <p:sldId id="306" r:id="rId42"/>
    <p:sldId id="307" r:id="rId43"/>
    <p:sldId id="308" r:id="rId4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670A0E6E-1935-48F3-AF90-ABA71E57B644}">
          <p14:sldIdLst>
            <p14:sldId id="256"/>
            <p14:sldId id="282"/>
            <p14:sldId id="283"/>
            <p14:sldId id="284"/>
            <p14:sldId id="257"/>
            <p14:sldId id="258"/>
            <p14:sldId id="260"/>
            <p14:sldId id="259"/>
            <p14:sldId id="261"/>
            <p14:sldId id="262"/>
            <p14:sldId id="280"/>
            <p14:sldId id="263"/>
            <p14:sldId id="310"/>
            <p14:sldId id="279"/>
            <p14:sldId id="281"/>
            <p14:sldId id="264"/>
            <p14:sldId id="265"/>
            <p14:sldId id="266"/>
            <p14:sldId id="267"/>
            <p14:sldId id="269"/>
            <p14:sldId id="285"/>
            <p14:sldId id="286"/>
            <p14:sldId id="287"/>
            <p14:sldId id="288"/>
            <p14:sldId id="289"/>
            <p14:sldId id="290"/>
            <p14:sldId id="291"/>
            <p14:sldId id="292"/>
            <p14:sldId id="293"/>
            <p14:sldId id="295"/>
            <p14:sldId id="296"/>
            <p14:sldId id="297"/>
            <p14:sldId id="298"/>
            <p14:sldId id="299"/>
            <p14:sldId id="300"/>
            <p14:sldId id="301"/>
            <p14:sldId id="302"/>
            <p14:sldId id="303"/>
            <p14:sldId id="304"/>
            <p14:sldId id="305"/>
            <p14:sldId id="306"/>
            <p14:sldId id="307"/>
            <p14:sldId id="308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39" d="100"/>
          <a:sy n="39" d="100"/>
        </p:scale>
        <p:origin x="1416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06065F-CE07-4AE0-8647-C9D47B3DAB8D}" type="datetimeFigureOut">
              <a:rPr lang="ru-RU" smtClean="0"/>
              <a:pPr/>
              <a:t>28.12.2019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7953815-8AB9-4F54-9897-BC6DBC98685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81118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953815-8AB9-4F54-9897-BC6DBC98685A}" type="slidenum">
              <a:rPr lang="ru-RU" smtClean="0"/>
              <a:pPr/>
              <a:t>35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27312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28.12.2019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28.12.2019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28.12.2019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28.12.2019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28.12.2019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28.12.2019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28.12.2019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28.12.2019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slideLayout" Target="../slideLayouts/slideLayout1.xml"/><Relationship Id="rId1" Type="http://schemas.openxmlformats.org/officeDocument/2006/relationships/video" Target="file:///I:\&#1059;&#1082;&#1088;&#1072;&#1111;&#1085;&#1089;&#1100;&#1082;&#1072;%20&#1083;&#1110;&#1090;&#1077;&#1088;&#1072;&#1090;&#1091;&#1088;&#1072;%208%20&#1082;&#1083;\&#1030;&#1074;&#1072;&#1085;%20&#1052;&#1072;&#1083;&#1082;&#1086;&#1074;&#1080;&#1095;\&#1055;&#1088;&#1077;&#1079;&#1077;&#1085;&#1090;&#1072;&#1094;&#1080;&#1103;\&#1040;&#1073;&#1072;&#1073;&#1072;&#1075;&#1072;&#1083;&#1072;&#1084;&#1072;&#1075;&#1072;.wmv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7" Type="http://schemas.openxmlformats.org/officeDocument/2006/relationships/image" Target="../media/image35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em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emf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hyperlink" Target="https://uk.wikipedia.org/wiki/2013" TargetMode="External"/><Relationship Id="rId13" Type="http://schemas.openxmlformats.org/officeDocument/2006/relationships/image" Target="../media/image19.png"/><Relationship Id="rId3" Type="http://schemas.openxmlformats.org/officeDocument/2006/relationships/hyperlink" Target="https://uk.wikipedia.org/wiki/1988" TargetMode="External"/><Relationship Id="rId7" Type="http://schemas.openxmlformats.org/officeDocument/2006/relationships/hyperlink" Target="https://uk.wikipedia.org/wiki/2010" TargetMode="External"/><Relationship Id="rId12" Type="http://schemas.openxmlformats.org/officeDocument/2006/relationships/image" Target="../media/image18.png"/><Relationship Id="rId2" Type="http://schemas.openxmlformats.org/officeDocument/2006/relationships/hyperlink" Target="https://uk.wikipedia.org/wiki/1984" TargetMode="External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uk.wikipedia.org/wiki/2006" TargetMode="External"/><Relationship Id="rId11" Type="http://schemas.openxmlformats.org/officeDocument/2006/relationships/image" Target="../media/image17.png"/><Relationship Id="rId5" Type="http://schemas.openxmlformats.org/officeDocument/2006/relationships/hyperlink" Target="https://uk.wikipedia.org/wiki/1997" TargetMode="External"/><Relationship Id="rId10" Type="http://schemas.openxmlformats.org/officeDocument/2006/relationships/image" Target="../media/image16.png"/><Relationship Id="rId4" Type="http://schemas.openxmlformats.org/officeDocument/2006/relationships/hyperlink" Target="https://uk.wikipedia.org/wiki/1992" TargetMode="External"/><Relationship Id="rId9" Type="http://schemas.openxmlformats.org/officeDocument/2006/relationships/hyperlink" Target="https://uk.wikipedia.org/wiki/2016" TargetMode="External"/><Relationship Id="rId1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Layout" Target="../slideLayouts/slideLayout1.xml"/><Relationship Id="rId1" Type="http://schemas.openxmlformats.org/officeDocument/2006/relationships/video" Target="file:///I:\&#1059;&#1082;&#1088;&#1072;&#1111;&#1085;&#1089;&#1100;&#1082;&#1072;%20&#1083;&#1110;&#1090;&#1077;&#1088;&#1072;&#1090;&#1091;&#1088;&#1072;%208%20&#1082;&#1083;\&#1030;&#1074;&#1072;&#1085;%20&#1052;&#1072;&#1083;&#1082;&#1086;&#1074;&#1080;&#1095;\&#1055;&#1088;&#1077;&#1079;&#1077;&#1085;&#1090;&#1072;&#1094;&#1080;&#1103;\&#1041;&#1072;&#1088;&#1080;&#1082;&#1072;&#1076;&#1072;%20&#1079;&#1072;%20&#1084;&#1086;&#1074;&#1091;.wmv" TargetMode="External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5536" y="260648"/>
            <a:ext cx="8458200" cy="507432"/>
          </a:xfrm>
        </p:spPr>
        <p:txBody>
          <a:bodyPr>
            <a:noAutofit/>
          </a:bodyPr>
          <a:lstStyle/>
          <a:p>
            <a:pPr algn="ctr"/>
            <a:r>
              <a:rPr lang="uk-UA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Іван Малкович</a:t>
            </a:r>
            <a:endParaRPr lang="ru-RU" sz="3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214678" y="4143380"/>
            <a:ext cx="564360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uk-UA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Підготувала вчитель </a:t>
            </a:r>
          </a:p>
          <a:p>
            <a:pPr algn="r"/>
            <a:r>
              <a:rPr lang="uk-UA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української мови </a:t>
            </a:r>
          </a:p>
          <a:p>
            <a:pPr algn="r"/>
            <a:r>
              <a:rPr lang="uk-UA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та літератури </a:t>
            </a:r>
          </a:p>
          <a:p>
            <a:pPr algn="r"/>
            <a:r>
              <a:rPr lang="uk-UA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Чехівська</a:t>
            </a:r>
            <a:r>
              <a:rPr lang="uk-UA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Н. І.</a:t>
            </a: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7" name="Рисунок 6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28926" y="1285860"/>
            <a:ext cx="3143272" cy="4214842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5720" y="0"/>
            <a:ext cx="8458200" cy="485772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Засновник видавництва </a:t>
            </a:r>
            <a:r>
              <a:rPr lang="uk-UA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“А-ба-ба-га-ла-ма-га”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836712"/>
            <a:ext cx="3829068" cy="242889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1361491">
            <a:off x="85578" y="3715240"/>
            <a:ext cx="2113954" cy="254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51752">
            <a:off x="7266183" y="4116235"/>
            <a:ext cx="1826841" cy="23506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483768" y="3573016"/>
            <a:ext cx="2071702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427984" y="764704"/>
            <a:ext cx="4480896" cy="242889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Рисунок 8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004048" y="3573016"/>
            <a:ext cx="1949453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3528" y="0"/>
            <a:ext cx="8458200" cy="914400"/>
          </a:xfrm>
        </p:spPr>
        <p:txBody>
          <a:bodyPr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uk-UA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Історія назви видавництва </a:t>
            </a:r>
          </a:p>
          <a:p>
            <a:pPr algn="ctr"/>
            <a:r>
              <a:rPr lang="uk-UA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“А – ба – </a:t>
            </a:r>
            <a:r>
              <a:rPr lang="uk-UA" b="1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ба</a:t>
            </a:r>
            <a:r>
              <a:rPr lang="uk-UA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– га – </a:t>
            </a:r>
            <a:r>
              <a:rPr lang="uk-UA" b="1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ла</a:t>
            </a:r>
            <a:r>
              <a:rPr lang="uk-UA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– </a:t>
            </a:r>
            <a:r>
              <a:rPr lang="uk-UA" b="1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ма</a:t>
            </a:r>
            <a:r>
              <a:rPr lang="uk-UA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– </a:t>
            </a:r>
            <a:r>
              <a:rPr lang="uk-UA" b="1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га”</a:t>
            </a:r>
            <a:endParaRPr lang="ru-RU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4" name="Абабагаламага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1115616" y="1124744"/>
            <a:ext cx="6888427" cy="51663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131840" y="0"/>
            <a:ext cx="2736304" cy="485772"/>
          </a:xfrm>
        </p:spPr>
        <p:txBody>
          <a:bodyPr/>
          <a:lstStyle/>
          <a:p>
            <a:pPr algn="ctr"/>
            <a:r>
              <a:rPr lang="uk-UA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</a:rPr>
              <a:t>Перекладач</a:t>
            </a:r>
            <a:endParaRPr lang="ru-RU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002060"/>
              </a:solidFill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85728"/>
            <a:ext cx="2786082" cy="314327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86116" y="714356"/>
            <a:ext cx="2357454" cy="285559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29322" y="285728"/>
            <a:ext cx="2844165" cy="300039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8596" y="3643314"/>
            <a:ext cx="2428892" cy="278608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86116" y="3786190"/>
            <a:ext cx="2357454" cy="285752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Рисунок 8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143636" y="3643314"/>
            <a:ext cx="2500310" cy="28575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6122" y="98344"/>
            <a:ext cx="3987552" cy="913222"/>
          </a:xfrm>
        </p:spPr>
        <p:txBody>
          <a:bodyPr>
            <a:normAutofit/>
          </a:bodyPr>
          <a:lstStyle/>
          <a:p>
            <a:pPr algn="ctr"/>
            <a:r>
              <a:rPr lang="uk-UA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НАГОРОДИ</a:t>
            </a:r>
            <a:endParaRPr lang="uk-UA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42464" y="917386"/>
            <a:ext cx="4545560" cy="1728854"/>
          </a:xfrm>
        </p:spPr>
        <p:txBody>
          <a:bodyPr>
            <a:norm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ru-RU" sz="20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Орден </a:t>
            </a:r>
            <a:r>
              <a:rPr lang="ru-RU" sz="2000" b="1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Усмішки</a:t>
            </a:r>
            <a:r>
              <a:rPr lang="ru-RU" sz="20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(2004, </a:t>
            </a:r>
            <a:r>
              <a:rPr lang="ru-RU" sz="2000" b="1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Польща</a:t>
            </a:r>
            <a:r>
              <a:rPr lang="ru-RU" sz="20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ru-RU" sz="2000" b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ru-RU" sz="20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Національна</a:t>
            </a:r>
            <a:r>
              <a:rPr lang="ru-RU" sz="2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премія</a:t>
            </a:r>
            <a:r>
              <a:rPr lang="ru-RU" sz="2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України</a:t>
            </a:r>
            <a:r>
              <a:rPr lang="ru-RU" sz="2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імені</a:t>
            </a:r>
            <a:r>
              <a:rPr lang="ru-RU" sz="2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Тараса </a:t>
            </a:r>
            <a:r>
              <a:rPr lang="ru-RU" sz="2000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Шевченка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2017 року — </a:t>
            </a:r>
            <a:r>
              <a:rPr lang="ru-RU" sz="20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книгу </a:t>
            </a:r>
            <a:r>
              <a:rPr lang="ru-RU" sz="2000" b="1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поезій</a:t>
            </a:r>
            <a:r>
              <a:rPr lang="ru-RU" sz="20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«Подорожник з </a:t>
            </a:r>
            <a:r>
              <a:rPr lang="ru-RU" sz="2000" b="1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новими</a:t>
            </a:r>
            <a:r>
              <a:rPr lang="ru-RU" sz="20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віршами</a:t>
            </a:r>
            <a:r>
              <a:rPr lang="ru-RU" sz="20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uk-UA" sz="20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https://upload.wikimedia.org/wikipedia/commons/thumb/b/bd/Shevchenko_National_Prize_award_ceremony_2017_Ivan_Malkovich.jpg/1024px-Shevchenko_National_Prize_award_ceremony_2017_Ivan_Malkovich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6332" y="176294"/>
            <a:ext cx="3760832" cy="25268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006332" y="6276000"/>
            <a:ext cx="311258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16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Орден Усмішки з посвідченням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31340" y="4021216"/>
            <a:ext cx="4264149" cy="225478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3128" y="2821300"/>
            <a:ext cx="2181225" cy="2647950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251696" y="5922057"/>
            <a:ext cx="397806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Почесний</a:t>
            </a:r>
            <a:r>
              <a:rPr lang="ru-RU" sz="1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знак лауреата </a:t>
            </a:r>
            <a:r>
              <a:rPr lang="ru-RU" sz="14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Національної</a:t>
            </a:r>
            <a:r>
              <a:rPr lang="ru-RU" sz="1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премії</a:t>
            </a:r>
            <a:r>
              <a:rPr lang="ru-RU" sz="1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України</a:t>
            </a:r>
            <a:r>
              <a:rPr lang="ru-RU" sz="1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імені</a:t>
            </a:r>
            <a:r>
              <a:rPr lang="ru-RU" sz="1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Тараса </a:t>
            </a:r>
            <a:r>
              <a:rPr lang="ru-RU" sz="14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Шевченка</a:t>
            </a:r>
            <a:endParaRPr lang="uk-UA" sz="1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513674" y="2907850"/>
            <a:ext cx="4381815" cy="8517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Президент </a:t>
            </a:r>
            <a:r>
              <a:rPr lang="ru-RU" sz="16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України</a:t>
            </a:r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Петро Порошенко </a:t>
            </a:r>
            <a:r>
              <a:rPr lang="ru-RU" sz="16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вручає</a:t>
            </a:r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Івану</a:t>
            </a:r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Малковичу</a:t>
            </a:r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Національну</a:t>
            </a:r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премію</a:t>
            </a:r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України</a:t>
            </a:r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імені</a:t>
            </a:r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Тараса </a:t>
            </a:r>
            <a:r>
              <a:rPr lang="ru-RU" sz="16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Шевченка</a:t>
            </a:r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2017 року</a:t>
            </a:r>
            <a:endParaRPr lang="uk-UA" sz="16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6302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3528" y="188640"/>
            <a:ext cx="8458200" cy="914400"/>
          </a:xfrm>
        </p:spPr>
        <p:txBody>
          <a:bodyPr/>
          <a:lstStyle/>
          <a:p>
            <a:pPr algn="ctr"/>
            <a:r>
              <a:rPr lang="uk-UA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Поезія </a:t>
            </a:r>
            <a:r>
              <a:rPr lang="uk-UA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“Із</a:t>
            </a:r>
            <a:r>
              <a:rPr lang="uk-UA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янголом на </a:t>
            </a:r>
            <a:r>
              <a:rPr lang="uk-UA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плечі”</a:t>
            </a:r>
            <a:r>
              <a:rPr lang="uk-UA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– глибокі роздуми поета про те, якою повинна бути людина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99792" y="1340768"/>
            <a:ext cx="3600400" cy="5040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244016"/>
            <a:ext cx="3816424" cy="1340768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Незакінчене речення 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23528" y="2348880"/>
            <a:ext cx="367240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uk-UA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Думаю, що поезія про…</a:t>
            </a:r>
          </a:p>
          <a:p>
            <a:endParaRPr lang="uk-UA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Нею Іван Малкович хотів сказати…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54823" y="914400"/>
            <a:ext cx="4526905" cy="532859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0"/>
            <a:ext cx="8458200" cy="2232248"/>
          </a:xfrm>
        </p:spPr>
        <p:txBody>
          <a:bodyPr>
            <a:normAutofit fontScale="62500" lnSpcReduction="20000"/>
          </a:bodyPr>
          <a:lstStyle/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uk-UA" sz="4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Тема вірша: </a:t>
            </a:r>
            <a:r>
              <a:rPr lang="uk-UA" sz="4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зображення ліричного героя, якого янгол на плечі намагається уберегти від зла, жорстокості.</a:t>
            </a:r>
            <a:endParaRPr lang="ru-RU" sz="42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sz="4200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uk-UA" sz="42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Ідея:</a:t>
            </a:r>
            <a:r>
              <a:rPr lang="uk-UA" sz="42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возвеличення янгола, який є оберегом кожної людини.</a:t>
            </a:r>
            <a:endParaRPr lang="ru-RU" sz="4200" dirty="0" smtClean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sz="4200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uk-UA" sz="4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Основна думка: </a:t>
            </a:r>
            <a:r>
              <a:rPr lang="uk-UA" sz="4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кожна людина повинна втримати свого янгола – охоронця на плечі</a:t>
            </a:r>
            <a:r>
              <a:rPr lang="uk-UA" sz="4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4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83768" y="2348880"/>
            <a:ext cx="3510136" cy="4349482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476672"/>
            <a:ext cx="6264696" cy="61926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260648"/>
            <a:ext cx="6480720" cy="6408712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59024" y="0"/>
            <a:ext cx="878497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Тема уроку : Іван Малкович. </a:t>
            </a:r>
            <a:r>
              <a:rPr lang="uk-UA" sz="2400" dirty="0" err="1" smtClean="0">
                <a:latin typeface="Times New Roman" pitchFamily="18" charset="0"/>
                <a:cs typeface="Times New Roman" pitchFamily="18" charset="0"/>
              </a:rPr>
              <a:t>“Із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 янголом на </a:t>
            </a:r>
            <a:r>
              <a:rPr lang="uk-UA" sz="2400" dirty="0" err="1" smtClean="0">
                <a:latin typeface="Times New Roman" pitchFamily="18" charset="0"/>
                <a:cs typeface="Times New Roman" pitchFamily="18" charset="0"/>
              </a:rPr>
              <a:t>плечі”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. Глибокі роздуми сучасного поета про те, 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якою повинна бути людина.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3728" y="1412776"/>
            <a:ext cx="5328592" cy="45365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Образ янгола у мистецтві</a:t>
            </a:r>
            <a:endParaRPr lang="ru-RU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uk-UA" dirty="0" smtClean="0"/>
              <a:t>Образотворче</a:t>
            </a:r>
          </a:p>
          <a:p>
            <a:r>
              <a:rPr lang="uk-UA" dirty="0" smtClean="0"/>
              <a:t>Скульптура</a:t>
            </a:r>
          </a:p>
          <a:p>
            <a:r>
              <a:rPr lang="uk-UA" dirty="0" smtClean="0"/>
              <a:t>архітектура</a:t>
            </a:r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19872" y="1628800"/>
            <a:ext cx="4896544" cy="42484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188640"/>
            <a:ext cx="5832648" cy="648072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3728" y="260648"/>
            <a:ext cx="4536504" cy="640871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7744" y="476672"/>
            <a:ext cx="4271104" cy="6021407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7744" y="260648"/>
            <a:ext cx="4608512" cy="62646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3728" y="188640"/>
            <a:ext cx="4593619" cy="609786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620688"/>
            <a:ext cx="6642620" cy="54680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7704" y="404664"/>
            <a:ext cx="4708361" cy="609341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332656"/>
            <a:ext cx="5328592" cy="62646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11560" y="797510"/>
            <a:ext cx="4320480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Мета уроку : </a:t>
            </a:r>
          </a:p>
          <a:p>
            <a:pPr>
              <a:buFont typeface="Wingdings" pitchFamily="2" charset="2"/>
              <a:buChar char="Ø"/>
            </a:pPr>
            <a:r>
              <a:rPr lang="uk-UA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ознайомитися з Іваном Малковичем – видатним митцем слова, поглиблювати навички аналізу ліричного твору; </a:t>
            </a:r>
          </a:p>
          <a:p>
            <a:pPr>
              <a:buFont typeface="Wingdings" pitchFamily="2" charset="2"/>
              <a:buChar char="Ø"/>
            </a:pPr>
            <a:r>
              <a:rPr lang="uk-UA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розвивати навички виразного усвідомленого читання віршів,</a:t>
            </a:r>
          </a:p>
          <a:p>
            <a:r>
              <a:rPr lang="uk-UA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висловлювати власні думки, навіяні прочитаним; </a:t>
            </a:r>
          </a:p>
          <a:p>
            <a:pPr>
              <a:buFont typeface="Wingdings" pitchFamily="2" charset="2"/>
              <a:buChar char="Ø"/>
            </a:pPr>
            <a:r>
              <a:rPr lang="uk-UA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усвідомити те, що моральні якості – стрижень гуманізму.</a:t>
            </a:r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36096" y="1340768"/>
            <a:ext cx="3258343" cy="417646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26652" y="571500"/>
            <a:ext cx="4290695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692696"/>
            <a:ext cx="5112568" cy="5904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764704"/>
            <a:ext cx="6961956" cy="538570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260648"/>
            <a:ext cx="5760640" cy="640871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7744" y="908720"/>
            <a:ext cx="4248472" cy="548646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404664"/>
            <a:ext cx="8686800" cy="8382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2"/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91680" y="1268760"/>
            <a:ext cx="5544616" cy="4968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7704" y="548680"/>
            <a:ext cx="5256584" cy="58326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696" y="332656"/>
            <a:ext cx="4968552" cy="619268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7885" y="571500"/>
            <a:ext cx="488823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1" y="1322264"/>
            <a:ext cx="6570612" cy="5059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59024" y="0"/>
            <a:ext cx="83894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Епіграф </a:t>
            </a:r>
          </a:p>
          <a:p>
            <a:pPr algn="ctr"/>
            <a:r>
              <a:rPr lang="uk-UA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«Хай кожен у цім світі спасеться».</a:t>
            </a:r>
          </a:p>
          <a:p>
            <a:r>
              <a:rPr lang="uk-UA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							</a:t>
            </a:r>
            <a:r>
              <a:rPr lang="uk-UA" sz="20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І. Малкович </a:t>
            </a:r>
            <a:endParaRPr lang="ru-RU" sz="24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908720"/>
            <a:ext cx="4464496" cy="56886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1124744"/>
            <a:ext cx="5832648" cy="4824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8" y="188640"/>
            <a:ext cx="5364361" cy="64807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1720" y="548680"/>
            <a:ext cx="4896544" cy="5904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696" y="332656"/>
            <a:ext cx="5006603" cy="6192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27584" y="5661248"/>
            <a:ext cx="3214710" cy="628648"/>
          </a:xfrm>
        </p:spPr>
        <p:txBody>
          <a:bodyPr>
            <a:normAutofit fontScale="92500" lnSpcReduction="20000"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uk-UA" b="1" cap="all" dirty="0" smtClean="0">
                <a:ln w="0"/>
                <a:solidFill>
                  <a:srgbClr val="C00000"/>
                </a:solidFill>
                <a:effectLst>
                  <a:reflection blurRad="12700" stA="50000" endPos="50000" dist="5000" dir="5400000" sy="-100000" rotWithShape="0"/>
                </a:effectLst>
              </a:rPr>
              <a:t>Родина письменника </a:t>
            </a:r>
            <a:endParaRPr lang="ru-RU" b="1" cap="all" dirty="0">
              <a:ln w="0"/>
              <a:solidFill>
                <a:srgbClr val="C000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4" name="Рисунок 3" descr="400px-FOTO_TATO_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124744"/>
            <a:ext cx="3711165" cy="423422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5" name="Рисунок 4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36096" y="472316"/>
            <a:ext cx="3260745" cy="200026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6" name="Рисунок 5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99965" y="4011129"/>
            <a:ext cx="3714776" cy="235745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sp>
        <p:nvSpPr>
          <p:cNvPr id="7" name="TextBox 6"/>
          <p:cNvSpPr txBox="1"/>
          <p:nvPr/>
        </p:nvSpPr>
        <p:spPr>
          <a:xfrm>
            <a:off x="4822603" y="2641690"/>
            <a:ext cx="3357586" cy="120032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uk-UA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с. Нижній </a:t>
            </a:r>
            <a:r>
              <a:rPr lang="uk-UA" b="1" dirty="0" err="1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Березів</a:t>
            </a:r>
            <a:r>
              <a:rPr lang="uk-UA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на </a:t>
            </a:r>
            <a:r>
              <a:rPr lang="uk-UA" b="1" dirty="0" err="1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Косівщині</a:t>
            </a:r>
            <a:endParaRPr lang="uk-UA" b="1" dirty="0" smtClean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r>
              <a:rPr lang="uk-UA" b="1" dirty="0" err="1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Івано</a:t>
            </a:r>
            <a:r>
              <a:rPr lang="uk-UA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– Франківська область</a:t>
            </a:r>
            <a:endParaRPr lang="ru-RU" b="1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67544" y="188640"/>
            <a:ext cx="2880320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Дитячі роки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3528" y="4149080"/>
            <a:ext cx="4405314" cy="771524"/>
          </a:xfrm>
        </p:spPr>
        <p:txBody>
          <a:bodyPr>
            <a:norm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1980 – </a:t>
            </a:r>
            <a:r>
              <a:rPr lang="ru-RU" sz="20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закінчує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Івано-Франківське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музучилище</a:t>
            </a:r>
            <a:endParaRPr lang="ru-RU" sz="2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39544" y="292387"/>
            <a:ext cx="3806825" cy="28575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Рисунок 4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836712"/>
            <a:ext cx="4572032" cy="314327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7" name="TextBox 6"/>
          <p:cNvSpPr txBox="1"/>
          <p:nvPr/>
        </p:nvSpPr>
        <p:spPr>
          <a:xfrm>
            <a:off x="5037731" y="3487360"/>
            <a:ext cx="410445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400"/>
              </a:lnSpc>
            </a:pP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1980 – </a:t>
            </a:r>
            <a:r>
              <a:rPr lang="ru-RU" sz="2000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вступає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sz="2000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філологічне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відділення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Київського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державного </a:t>
            </a:r>
            <a:r>
              <a:rPr lang="ru-RU" sz="2000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університету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lnSpc>
                <a:spcPts val="2400"/>
              </a:lnSpc>
            </a:pPr>
            <a:r>
              <a:rPr lang="ru-RU" sz="2000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ім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 Т. Г. </a:t>
            </a:r>
            <a:r>
              <a:rPr lang="ru-RU" sz="2000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Шевченка</a:t>
            </a:r>
            <a:endParaRPr lang="ru-RU" sz="2000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1253266">
            <a:off x="1330965" y="5050780"/>
            <a:ext cx="2665645" cy="1584473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384563">
            <a:off x="5875973" y="4949436"/>
            <a:ext cx="2571986" cy="1574387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9" name="TextBox 8"/>
          <p:cNvSpPr txBox="1"/>
          <p:nvPr/>
        </p:nvSpPr>
        <p:spPr>
          <a:xfrm>
            <a:off x="899592" y="62705"/>
            <a:ext cx="35283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Освіта</a:t>
            </a:r>
            <a:endParaRPr lang="ru-RU" sz="32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7158" y="0"/>
            <a:ext cx="8458200" cy="914400"/>
          </a:xfrm>
        </p:spPr>
        <p:txBody>
          <a:bodyPr/>
          <a:lstStyle/>
          <a:p>
            <a:pPr algn="ctr"/>
            <a:r>
              <a:rPr lang="uk-UA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000"/>
                </a:solidFill>
              </a:rPr>
              <a:t>Знавець музики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C0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28596" y="1071546"/>
            <a:ext cx="80010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З ранніх літ захоплювався грою троїстих музик, </a:t>
            </a:r>
            <a:endParaRPr lang="en-US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особливо скрипаля </a:t>
            </a:r>
            <a:r>
              <a:rPr lang="uk-UA" sz="2000" b="1" dirty="0" err="1" smtClean="0">
                <a:latin typeface="Times New Roman" pitchFamily="18" charset="0"/>
                <a:cs typeface="Times New Roman" pitchFamily="18" charset="0"/>
              </a:rPr>
              <a:t>Киселейчука</a:t>
            </a: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43372" y="2780928"/>
            <a:ext cx="4286280" cy="344897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9504" y="1939739"/>
            <a:ext cx="3143272" cy="338805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2507" y="-99392"/>
            <a:ext cx="4248472" cy="476673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Поетична творчість 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1520" y="476673"/>
            <a:ext cx="345638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ru-RU" sz="20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Білий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камінь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 tooltip="1984"/>
              </a:rPr>
              <a:t>1984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Ключ (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 tooltip="1988"/>
              </a:rPr>
              <a:t>1988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20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Вірші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4" tooltip="1992"/>
              </a:rPr>
              <a:t>1992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20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Із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янголом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sz="20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плечі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5" tooltip="1997"/>
              </a:rPr>
              <a:t>1997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20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Вірші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зиму (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6" tooltip="2006"/>
              </a:rPr>
              <a:t>2006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 </a:t>
            </a:r>
            <a:r>
              <a:rPr lang="ru-RU" sz="20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поруч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7" tooltip="2010"/>
              </a:rPr>
              <a:t>2010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Подорожник (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8" tooltip="2013"/>
              </a:rPr>
              <a:t>2013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Подорожник з </a:t>
            </a:r>
            <a:r>
              <a:rPr lang="ru-RU" sz="20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новими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віршами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9" tooltip="2016"/>
              </a:rPr>
              <a:t>2016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2000" b="1" i="0" dirty="0">
              <a:solidFill>
                <a:srgbClr val="002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/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67544" y="3438387"/>
            <a:ext cx="2043393" cy="321297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/>
          <p:cNvPicPr/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4060687" y="138944"/>
            <a:ext cx="2179293" cy="3008677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/>
          <p:cNvPicPr/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6569390" y="377281"/>
            <a:ext cx="2189796" cy="3691383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098620" y="3369580"/>
            <a:ext cx="2290950" cy="324957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5724128" y="4581128"/>
            <a:ext cx="3143672" cy="17683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188640"/>
            <a:ext cx="8458200" cy="578300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Малкович – громадянин 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5536" y="692696"/>
            <a:ext cx="79290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Знавець,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шанувальник, захисник української мови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Барикада за мову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208145" y="1238386"/>
            <a:ext cx="4272475" cy="3204356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58198" y="1092806"/>
            <a:ext cx="4336734" cy="5193694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401967" y="4914188"/>
            <a:ext cx="388200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Іван</a:t>
            </a: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Малкович</a:t>
            </a: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«Усе наладиться, коли </a:t>
            </a:r>
            <a:r>
              <a:rPr lang="ru-RU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українська</a:t>
            </a: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лунатиме</a:t>
            </a: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всюди</a:t>
            </a: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b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Газета «Культура і </a:t>
            </a:r>
            <a:r>
              <a:rPr lang="ru-RU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життя</a:t>
            </a: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», № 11 за 2017 </a:t>
            </a:r>
            <a:r>
              <a:rPr lang="ru-RU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рік</a:t>
            </a:r>
            <a:endParaRPr lang="uk-UA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292</TotalTime>
  <Words>278</Words>
  <Application>Microsoft Office PowerPoint</Application>
  <PresentationFormat>Экран (4:3)</PresentationFormat>
  <Paragraphs>62</Paragraphs>
  <Slides>43</Slides>
  <Notes>1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43</vt:i4>
      </vt:variant>
    </vt:vector>
  </HeadingPairs>
  <TitlesOfParts>
    <vt:vector size="51" baseType="lpstr">
      <vt:lpstr>Arial</vt:lpstr>
      <vt:lpstr>Calibri</vt:lpstr>
      <vt:lpstr>Franklin Gothic Book</vt:lpstr>
      <vt:lpstr>Franklin Gothic Medium</vt:lpstr>
      <vt:lpstr>Times New Roman</vt:lpstr>
      <vt:lpstr>Wingdings</vt:lpstr>
      <vt:lpstr>Wingdings 2</vt:lpstr>
      <vt:lpstr>Трек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НАГОРОДИ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Образ янгола у мистецтві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Ярослав</cp:lastModifiedBy>
  <cp:revision>44</cp:revision>
  <dcterms:modified xsi:type="dcterms:W3CDTF">2019-12-28T17:36:07Z</dcterms:modified>
</cp:coreProperties>
</file>