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60" r:id="rId4"/>
    <p:sldId id="261" r:id="rId5"/>
    <p:sldId id="262" r:id="rId6"/>
    <p:sldId id="264" r:id="rId7"/>
    <p:sldId id="325" r:id="rId8"/>
    <p:sldId id="265" r:id="rId9"/>
    <p:sldId id="267" r:id="rId10"/>
    <p:sldId id="271" r:id="rId11"/>
    <p:sldId id="273" r:id="rId12"/>
    <p:sldId id="274" r:id="rId13"/>
    <p:sldId id="275" r:id="rId14"/>
    <p:sldId id="276" r:id="rId15"/>
    <p:sldId id="277" r:id="rId16"/>
    <p:sldId id="282" r:id="rId17"/>
    <p:sldId id="283" r:id="rId18"/>
    <p:sldId id="279" r:id="rId19"/>
    <p:sldId id="280" r:id="rId20"/>
    <p:sldId id="281" r:id="rId21"/>
    <p:sldId id="284" r:id="rId22"/>
    <p:sldId id="285" r:id="rId23"/>
    <p:sldId id="286" r:id="rId24"/>
    <p:sldId id="287" r:id="rId25"/>
    <p:sldId id="324" r:id="rId26"/>
    <p:sldId id="288" r:id="rId27"/>
    <p:sldId id="289" r:id="rId28"/>
    <p:sldId id="290" r:id="rId29"/>
    <p:sldId id="323" r:id="rId30"/>
    <p:sldId id="318" r:id="rId31"/>
    <p:sldId id="292" r:id="rId32"/>
    <p:sldId id="319" r:id="rId33"/>
    <p:sldId id="294" r:id="rId34"/>
    <p:sldId id="295" r:id="rId35"/>
    <p:sldId id="297" r:id="rId36"/>
    <p:sldId id="298" r:id="rId37"/>
    <p:sldId id="299" r:id="rId38"/>
    <p:sldId id="291" r:id="rId39"/>
    <p:sldId id="303" r:id="rId40"/>
    <p:sldId id="307" r:id="rId41"/>
    <p:sldId id="311" r:id="rId42"/>
    <p:sldId id="308" r:id="rId43"/>
    <p:sldId id="309" r:id="rId44"/>
    <p:sldId id="310" r:id="rId45"/>
    <p:sldId id="314" r:id="rId46"/>
    <p:sldId id="315" r:id="rId47"/>
    <p:sldId id="316" r:id="rId48"/>
    <p:sldId id="317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BC725759-27BD-4E14-9102-03FC8B86C1C6}">
          <p14:sldIdLst>
            <p14:sldId id="257"/>
            <p14:sldId id="258"/>
            <p14:sldId id="260"/>
            <p14:sldId id="261"/>
            <p14:sldId id="262"/>
            <p14:sldId id="264"/>
            <p14:sldId id="325"/>
            <p14:sldId id="265"/>
            <p14:sldId id="267"/>
            <p14:sldId id="271"/>
            <p14:sldId id="273"/>
            <p14:sldId id="274"/>
            <p14:sldId id="275"/>
            <p14:sldId id="276"/>
            <p14:sldId id="277"/>
            <p14:sldId id="282"/>
            <p14:sldId id="283"/>
            <p14:sldId id="279"/>
            <p14:sldId id="280"/>
            <p14:sldId id="281"/>
            <p14:sldId id="284"/>
            <p14:sldId id="285"/>
            <p14:sldId id="286"/>
            <p14:sldId id="287"/>
            <p14:sldId id="324"/>
            <p14:sldId id="288"/>
            <p14:sldId id="289"/>
            <p14:sldId id="290"/>
            <p14:sldId id="323"/>
            <p14:sldId id="318"/>
            <p14:sldId id="292"/>
            <p14:sldId id="319"/>
            <p14:sldId id="294"/>
            <p14:sldId id="295"/>
            <p14:sldId id="297"/>
            <p14:sldId id="298"/>
            <p14:sldId id="299"/>
            <p14:sldId id="291"/>
            <p14:sldId id="303"/>
            <p14:sldId id="307"/>
            <p14:sldId id="311"/>
            <p14:sldId id="308"/>
            <p14:sldId id="309"/>
            <p14:sldId id="310"/>
            <p14:sldId id="314"/>
            <p14:sldId id="315"/>
            <p14:sldId id="316"/>
            <p14:sldId id="31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A"/>
    <a:srgbClr val="BD7D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970" autoAdjust="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9E54-2481-4AE3-B012-BAB8BFE957AC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4115287-EF6B-4D5C-8E70-8AFD3F34E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9E54-2481-4AE3-B012-BAB8BFE957AC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15287-EF6B-4D5C-8E70-8AFD3F34E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9E54-2481-4AE3-B012-BAB8BFE957AC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15287-EF6B-4D5C-8E70-8AFD3F34E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9E54-2481-4AE3-B012-BAB8BFE957AC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4115287-EF6B-4D5C-8E70-8AFD3F34E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9E54-2481-4AE3-B012-BAB8BFE957AC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15287-EF6B-4D5C-8E70-8AFD3F34ED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9E54-2481-4AE3-B012-BAB8BFE957AC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15287-EF6B-4D5C-8E70-8AFD3F34E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9E54-2481-4AE3-B012-BAB8BFE957AC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4115287-EF6B-4D5C-8E70-8AFD3F34ED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9E54-2481-4AE3-B012-BAB8BFE957AC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15287-EF6B-4D5C-8E70-8AFD3F34E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9E54-2481-4AE3-B012-BAB8BFE957AC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15287-EF6B-4D5C-8E70-8AFD3F34E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9E54-2481-4AE3-B012-BAB8BFE957AC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15287-EF6B-4D5C-8E70-8AFD3F34E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D9E54-2481-4AE3-B012-BAB8BFE957AC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15287-EF6B-4D5C-8E70-8AFD3F34ED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74D9E54-2481-4AE3-B012-BAB8BFE957AC}" type="datetimeFigureOut">
              <a:rPr lang="ru-RU" smtClean="0"/>
              <a:pPr/>
              <a:t>15.02.2020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4115287-EF6B-4D5C-8E70-8AFD3F34ED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Admin\&#1052;&#1086;&#1080;%20&#1076;&#1086;&#1082;&#1091;&#1084;&#1077;&#1085;&#1090;&#1099;\&#1041;&#1077;&#1079;%20&#1080;&#1084;&#1077;&#1085;&#1080;_0001%20(convert-video-online.com).wmv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Admin\&#1052;&#1086;&#1080;%20&#1076;&#1086;&#1082;&#1091;&#1084;&#1077;&#1085;&#1090;&#1099;\&#1088;&#1086;&#1082;&#1089;&#1086;&#1083;&#1072;&#1085;&#1072;%20(convert-video-online.com).wmv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6esJGMiZ5Y" TargetMode="Externa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Admin\&#1052;&#1086;&#1080;%20&#1076;&#1086;&#1082;&#1091;&#1084;&#1077;&#1085;&#1090;&#1099;\&#1076;&#1080;&#1074;&#1086;%20(1).wmv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5679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Літературно-мистецька конференція</a:t>
            </a:r>
            <a:br>
              <a:rPr lang="uk-UA" sz="27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«Патріарх української літератури»</a:t>
            </a:r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(до 95 – РІЧЧЯ від дня народження генія сучасної літератури,</a:t>
            </a:r>
            <a:b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романіста Павла Архиповича Загребельного)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7133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Програма </a:t>
            </a:r>
          </a:p>
          <a:p>
            <a:pPr marL="0" indent="0"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І.       Патріарх української літератури                                                        </a:t>
            </a:r>
            <a:endParaRPr lang="uk-UA" sz="16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      1.Біографічний нарис «Письменник починається з широти душі»         </a:t>
            </a:r>
            <a:endParaRPr lang="uk-UA" sz="16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2.Мистецька нива П.А.Загребельного                                                          </a:t>
            </a:r>
            <a:endParaRPr lang="uk-UA" sz="16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ІІ. Історичні романи як правдиві художні документи з минулого нашого народу                                                                                                                                      </a:t>
            </a:r>
            <a:endParaRPr lang="uk-UA" sz="16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1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1.Роман «Диво»  в контексті історичної романістики П.А.Загребельного  </a:t>
            </a:r>
            <a:endParaRPr lang="uk-UA" sz="16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    2. Ідея невмирущості творчого начала в людині за романом «Диво»           </a:t>
            </a:r>
            <a:endParaRPr lang="uk-UA" sz="16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    3. Образ Софії Київської – символ духовного надбання українського народу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uk-UA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4. Роксолана: погляд крізь століття                                                             </a:t>
            </a:r>
            <a:endParaRPr lang="uk-UA" sz="16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ІІІ. Письменник і сценарист в одному обличчі                                             </a:t>
            </a:r>
            <a:endParaRPr lang="uk-UA" sz="16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. Вшанування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яті  генія сучасної літератури П.А.Загребельного  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441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5426224" y="2276872"/>
            <a:ext cx="3682752" cy="3561259"/>
          </a:xfrm>
        </p:spPr>
        <p:txBody>
          <a:bodyPr>
            <a:normAutofit fontScale="47500" lnSpcReduction="20000"/>
          </a:bodyPr>
          <a:lstStyle/>
          <a:p>
            <a:endParaRPr lang="uk-UA" sz="1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1800" b="1" dirty="0">
              <a:latin typeface="Times New Roman" pitchFamily="18" charset="0"/>
              <a:cs typeface="Times New Roman" pitchFamily="18" charset="0"/>
            </a:endParaRPr>
          </a:p>
          <a:p>
            <a:endParaRPr lang="uk-UA" sz="1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1800" b="1" dirty="0">
              <a:latin typeface="Times New Roman" pitchFamily="18" charset="0"/>
              <a:cs typeface="Times New Roman" pitchFamily="18" charset="0"/>
            </a:endParaRPr>
          </a:p>
          <a:p>
            <a:endParaRPr lang="uk-UA" sz="1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1800" b="1" dirty="0">
              <a:latin typeface="Times New Roman" pitchFamily="18" charset="0"/>
              <a:cs typeface="Times New Roman" pitchFamily="18" charset="0"/>
            </a:endParaRPr>
          </a:p>
          <a:p>
            <a:endParaRPr lang="uk-UA" sz="1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9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4200" b="1" dirty="0" smtClean="0">
                <a:latin typeface="Times New Roman" pitchFamily="18" charset="0"/>
                <a:cs typeface="Times New Roman" pitchFamily="18" charset="0"/>
              </a:rPr>
              <a:t>Загребельний – це не тільки історичний роман, це й роман сучасний, це й драма, й публіцистика, і критика.</a:t>
            </a:r>
          </a:p>
          <a:p>
            <a:r>
              <a:rPr lang="uk-UA" sz="4200" b="1" dirty="0" smtClean="0">
                <a:latin typeface="Times New Roman" pitchFamily="18" charset="0"/>
                <a:cs typeface="Times New Roman" pitchFamily="18" charset="0"/>
              </a:rPr>
              <a:t>Одне слово – маємо в його особі справжнього універсала…</a:t>
            </a:r>
          </a:p>
          <a:p>
            <a:pPr algn="r"/>
            <a:r>
              <a:rPr lang="uk-UA" sz="4200" b="1" dirty="0" smtClean="0">
                <a:latin typeface="Times New Roman" pitchFamily="18" charset="0"/>
                <a:cs typeface="Times New Roman" pitchFamily="18" charset="0"/>
              </a:rPr>
              <a:t>Михайло </a:t>
            </a:r>
            <a:r>
              <a:rPr lang="uk-UA" sz="4200" b="1" dirty="0" err="1" smtClean="0">
                <a:latin typeface="Times New Roman" pitchFamily="18" charset="0"/>
                <a:cs typeface="Times New Roman" pitchFamily="18" charset="0"/>
              </a:rPr>
              <a:t>Слабошпицький</a:t>
            </a:r>
            <a:endParaRPr lang="uk-UA" sz="4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88640"/>
            <a:ext cx="8568952" cy="64807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Історичні</a:t>
            </a: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романи</a:t>
            </a:r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8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sz="4800" b="1" dirty="0" err="1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правдиві</a:t>
            </a:r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b="1" dirty="0" err="1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художні</a:t>
            </a:r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документи</a:t>
            </a:r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  </a:t>
            </a:r>
            <a:r>
              <a:rPr lang="ru-RU" sz="4800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минулого</a:t>
            </a: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нашого</a:t>
            </a:r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народу</a:t>
            </a:r>
          </a:p>
          <a:p>
            <a:pPr marL="0" indent="0">
              <a:buNone/>
            </a:pPr>
            <a:endParaRPr lang="uk-UA" dirty="0">
              <a:ln>
                <a:solidFill>
                  <a:schemeClr val="tx1"/>
                </a:solidFill>
              </a:ln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uk-UA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uk-UA" sz="28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2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28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896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75050" y="908720"/>
            <a:ext cx="5340350" cy="450148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 smtClean="0"/>
              <a:t>«Я</a:t>
            </a:r>
            <a:r>
              <a:rPr lang="ru-RU" dirty="0"/>
              <a:t>, </a:t>
            </a:r>
            <a:r>
              <a:rPr lang="ru-RU" dirty="0" smtClean="0"/>
              <a:t>Богдан»(</a:t>
            </a:r>
            <a:r>
              <a:rPr lang="ru-RU" dirty="0" err="1" smtClean="0"/>
              <a:t>Сповідь</a:t>
            </a:r>
            <a:r>
              <a:rPr lang="ru-RU" dirty="0" smtClean="0"/>
              <a:t> </a:t>
            </a:r>
            <a:r>
              <a:rPr lang="ru-RU" dirty="0"/>
              <a:t>у </a:t>
            </a:r>
            <a:r>
              <a:rPr lang="ru-RU" dirty="0" err="1"/>
              <a:t>славі</a:t>
            </a:r>
            <a:r>
              <a:rPr lang="ru-RU" dirty="0"/>
              <a:t>) 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Роман </a:t>
            </a:r>
            <a:r>
              <a:rPr lang="ru-RU" dirty="0"/>
              <a:t>(1983) </a:t>
            </a:r>
          </a:p>
          <a:p>
            <a:pPr marL="0" indent="0">
              <a:buNone/>
            </a:pPr>
            <a:r>
              <a:rPr lang="ru-RU" dirty="0"/>
              <a:t>   </a:t>
            </a:r>
            <a:r>
              <a:rPr lang="ru-RU" dirty="0" err="1"/>
              <a:t>Історико-філософський</a:t>
            </a:r>
            <a:r>
              <a:rPr lang="ru-RU" dirty="0"/>
              <a:t> роман про </a:t>
            </a:r>
            <a:r>
              <a:rPr lang="ru-RU" dirty="0" err="1" smtClean="0"/>
              <a:t>гетьмана</a:t>
            </a:r>
            <a:r>
              <a:rPr lang="ru-RU" dirty="0" smtClean="0"/>
              <a:t> </a:t>
            </a:r>
            <a:r>
              <a:rPr lang="ru-RU" dirty="0" err="1" smtClean="0"/>
              <a:t>українського</a:t>
            </a:r>
            <a:r>
              <a:rPr lang="ru-RU" dirty="0" smtClean="0"/>
              <a:t> </a:t>
            </a:r>
            <a:r>
              <a:rPr lang="ru-RU" dirty="0"/>
              <a:t>народу в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національно-визвольній</a:t>
            </a:r>
            <a:r>
              <a:rPr lang="ru-RU" dirty="0"/>
              <a:t> </a:t>
            </a:r>
            <a:r>
              <a:rPr lang="ru-RU" dirty="0" err="1"/>
              <a:t>війні</a:t>
            </a:r>
            <a:r>
              <a:rPr lang="ru-RU" dirty="0"/>
              <a:t> 1648—1654 </a:t>
            </a:r>
            <a:r>
              <a:rPr lang="ru-RU" dirty="0" err="1"/>
              <a:t>рр</a:t>
            </a:r>
            <a:r>
              <a:rPr lang="ru-RU" dirty="0"/>
              <a:t>. написаний у </a:t>
            </a:r>
            <a:r>
              <a:rPr lang="ru-RU" dirty="0" err="1"/>
              <a:t>формі</a:t>
            </a:r>
            <a:r>
              <a:rPr lang="ru-RU" dirty="0"/>
              <a:t> </a:t>
            </a:r>
            <a:r>
              <a:rPr lang="ru-RU" dirty="0" err="1"/>
              <a:t>сповіді</a:t>
            </a:r>
            <a:r>
              <a:rPr lang="ru-RU" dirty="0"/>
              <a:t>-монологу. У </a:t>
            </a:r>
            <a:r>
              <a:rPr lang="ru-RU" dirty="0" err="1"/>
              <a:t>ньому</a:t>
            </a:r>
            <a:r>
              <a:rPr lang="ru-RU" dirty="0"/>
              <a:t> </a:t>
            </a:r>
            <a:r>
              <a:rPr lang="ru-RU" dirty="0" err="1"/>
              <a:t>всебічно</a:t>
            </a:r>
            <a:r>
              <a:rPr lang="ru-RU" dirty="0"/>
              <a:t> охарактеризовано </a:t>
            </a:r>
            <a:r>
              <a:rPr lang="ru-RU" dirty="0" err="1"/>
              <a:t>постать</a:t>
            </a:r>
            <a:r>
              <a:rPr lang="ru-RU" dirty="0"/>
              <a:t>  Богдана </a:t>
            </a:r>
            <a:r>
              <a:rPr lang="ru-RU" dirty="0" err="1"/>
              <a:t>Хмельницького</a:t>
            </a:r>
            <a:r>
              <a:rPr lang="ru-RU" dirty="0"/>
              <a:t> —як державного </a:t>
            </a:r>
            <a:r>
              <a:rPr lang="ru-RU" dirty="0" err="1"/>
              <a:t>діяча</a:t>
            </a:r>
            <a:r>
              <a:rPr lang="ru-RU" dirty="0"/>
              <a:t>, </a:t>
            </a:r>
            <a:r>
              <a:rPr lang="ru-RU" dirty="0" err="1"/>
              <a:t>полководця</a:t>
            </a:r>
            <a:r>
              <a:rPr lang="ru-RU" dirty="0"/>
              <a:t>, дипломата, так і </a:t>
            </a:r>
            <a:r>
              <a:rPr lang="ru-RU" dirty="0" err="1"/>
              <a:t>людини</a:t>
            </a:r>
            <a:r>
              <a:rPr lang="ru-RU" dirty="0"/>
              <a:t> в </a:t>
            </a:r>
            <a:r>
              <a:rPr lang="ru-RU" dirty="0" err="1"/>
              <a:t>усій</a:t>
            </a:r>
            <a:r>
              <a:rPr lang="ru-RU" dirty="0"/>
              <a:t> </a:t>
            </a:r>
            <a:r>
              <a:rPr lang="ru-RU" dirty="0" err="1"/>
              <a:t>складності</a:t>
            </a:r>
            <a:r>
              <a:rPr lang="ru-RU" dirty="0"/>
              <a:t> </a:t>
            </a:r>
            <a:r>
              <a:rPr lang="ru-RU" dirty="0" err="1"/>
              <a:t>життєвого</a:t>
            </a:r>
            <a:r>
              <a:rPr lang="ru-RU" dirty="0"/>
              <a:t> шляху та </a:t>
            </a:r>
            <a:r>
              <a:rPr lang="ru-RU" dirty="0" err="1"/>
              <a:t>особистої</a:t>
            </a:r>
            <a:r>
              <a:rPr lang="ru-RU" dirty="0"/>
              <a:t> </a:t>
            </a:r>
            <a:r>
              <a:rPr lang="ru-RU" dirty="0" err="1"/>
              <a:t>вдачі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 err="1"/>
              <a:t>Розкрити</a:t>
            </a:r>
            <a:r>
              <a:rPr lang="ru-RU" dirty="0"/>
              <a:t> «</a:t>
            </a:r>
            <a:r>
              <a:rPr lang="ru-RU" dirty="0" err="1"/>
              <a:t>таємниці</a:t>
            </a:r>
            <a:r>
              <a:rPr lang="ru-RU" dirty="0"/>
              <a:t>» характеру </a:t>
            </a:r>
            <a:r>
              <a:rPr lang="ru-RU" dirty="0" err="1" smtClean="0"/>
              <a:t>Б.Хмельницького</a:t>
            </a:r>
            <a:r>
              <a:rPr lang="ru-RU" dirty="0"/>
              <a:t>, </a:t>
            </a:r>
            <a:r>
              <a:rPr lang="ru-RU" dirty="0" err="1"/>
              <a:t>показати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як </a:t>
            </a:r>
            <a:r>
              <a:rPr lang="ru-RU" dirty="0" err="1"/>
              <a:t>людину</a:t>
            </a:r>
            <a:r>
              <a:rPr lang="ru-RU" dirty="0"/>
              <a:t> та як </a:t>
            </a:r>
            <a:r>
              <a:rPr lang="ru-RU" dirty="0" err="1"/>
              <a:t>визначного</a:t>
            </a:r>
            <a:r>
              <a:rPr lang="ru-RU" dirty="0"/>
              <a:t> </a:t>
            </a:r>
            <a:r>
              <a:rPr lang="ru-RU" dirty="0" err="1"/>
              <a:t>державотворця</a:t>
            </a:r>
            <a:r>
              <a:rPr lang="ru-RU" dirty="0"/>
              <a:t> — </a:t>
            </a:r>
            <a:r>
              <a:rPr lang="ru-RU" dirty="0" err="1"/>
              <a:t>таке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поставив перед собою П. </a:t>
            </a:r>
            <a:r>
              <a:rPr lang="ru-RU" dirty="0" err="1"/>
              <a:t>Загребельний</a:t>
            </a:r>
            <a:r>
              <a:rPr lang="ru-RU" dirty="0"/>
              <a:t> у </a:t>
            </a:r>
            <a:r>
              <a:rPr lang="ru-RU" dirty="0" err="1"/>
              <a:t>романі</a:t>
            </a:r>
            <a:r>
              <a:rPr lang="ru-RU" dirty="0"/>
              <a:t> «Я, Богдан» </a:t>
            </a:r>
            <a:r>
              <a:rPr lang="ru-RU" dirty="0" smtClean="0"/>
              <a:t>.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/>
              <a:t>показує</a:t>
            </a:r>
            <a:r>
              <a:rPr lang="ru-RU" dirty="0"/>
              <a:t> </a:t>
            </a:r>
            <a:r>
              <a:rPr lang="ru-RU" dirty="0" err="1"/>
              <a:t>діяльність</a:t>
            </a:r>
            <a:r>
              <a:rPr lang="ru-RU" dirty="0"/>
              <a:t> </a:t>
            </a:r>
            <a:r>
              <a:rPr lang="ru-RU" dirty="0" err="1"/>
              <a:t>гетьмана</a:t>
            </a:r>
            <a:r>
              <a:rPr lang="ru-RU" dirty="0"/>
              <a:t> на </a:t>
            </a:r>
            <a:r>
              <a:rPr lang="ru-RU" dirty="0" err="1"/>
              <a:t>тлі</a:t>
            </a:r>
            <a:r>
              <a:rPr lang="ru-RU" dirty="0"/>
              <a:t> </a:t>
            </a:r>
            <a:r>
              <a:rPr lang="ru-RU" dirty="0" err="1"/>
              <a:t>складної</a:t>
            </a:r>
            <a:r>
              <a:rPr lang="ru-RU" dirty="0"/>
              <a:t> </a:t>
            </a:r>
            <a:r>
              <a:rPr lang="ru-RU" dirty="0" err="1"/>
              <a:t>політичної</a:t>
            </a:r>
            <a:r>
              <a:rPr lang="ru-RU" dirty="0"/>
              <a:t> </a:t>
            </a:r>
            <a:r>
              <a:rPr lang="ru-RU" dirty="0" err="1"/>
              <a:t>ситуації</a:t>
            </a:r>
            <a:r>
              <a:rPr lang="ru-RU" dirty="0"/>
              <a:t> </a:t>
            </a:r>
            <a:r>
              <a:rPr lang="ru-RU" dirty="0" err="1"/>
              <a:t>середини</a:t>
            </a:r>
            <a:r>
              <a:rPr lang="ru-RU" dirty="0"/>
              <a:t> </a:t>
            </a:r>
            <a:r>
              <a:rPr lang="en-US" dirty="0"/>
              <a:t>XVII </a:t>
            </a:r>
            <a:r>
              <a:rPr lang="ru-RU" dirty="0"/>
              <a:t>ст., </a:t>
            </a:r>
            <a:r>
              <a:rPr lang="ru-RU" dirty="0" err="1"/>
              <a:t>зупиняючись</a:t>
            </a:r>
            <a:r>
              <a:rPr lang="ru-RU" dirty="0"/>
              <a:t> </a:t>
            </a:r>
            <a:r>
              <a:rPr lang="ru-RU" dirty="0" err="1"/>
              <a:t>також</a:t>
            </a:r>
            <a:r>
              <a:rPr lang="ru-RU" dirty="0"/>
              <a:t> і на </a:t>
            </a:r>
            <a:r>
              <a:rPr lang="ru-RU" dirty="0" err="1"/>
              <a:t>подробицях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особистого</a:t>
            </a:r>
            <a:r>
              <a:rPr lang="ru-RU" dirty="0"/>
              <a:t> </a:t>
            </a:r>
            <a:r>
              <a:rPr lang="ru-RU" dirty="0" err="1"/>
              <a:t>життя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263" y="692696"/>
            <a:ext cx="2663825" cy="431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3789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Панорамність</a:t>
            </a:r>
            <a:r>
              <a:rPr lang="ru-RU" dirty="0"/>
              <a:t>, </a:t>
            </a:r>
            <a:r>
              <a:rPr lang="ru-RU" dirty="0" err="1"/>
              <a:t>історіософські</a:t>
            </a:r>
            <a:r>
              <a:rPr lang="ru-RU" dirty="0"/>
              <a:t> </a:t>
            </a:r>
            <a:r>
              <a:rPr lang="ru-RU" dirty="0" err="1"/>
              <a:t>роздуми</a:t>
            </a:r>
            <a:r>
              <a:rPr lang="ru-RU" dirty="0"/>
              <a:t> про долю </a:t>
            </a:r>
            <a:r>
              <a:rPr lang="ru-RU" dirty="0" err="1"/>
              <a:t>України</a:t>
            </a:r>
            <a:r>
              <a:rPr lang="ru-RU" dirty="0"/>
              <a:t> — </a:t>
            </a:r>
            <a:r>
              <a:rPr lang="ru-RU" dirty="0" err="1"/>
              <a:t>такі</a:t>
            </a:r>
            <a:r>
              <a:rPr lang="ru-RU" dirty="0"/>
              <a:t> </a:t>
            </a:r>
            <a:r>
              <a:rPr lang="ru-RU" dirty="0" err="1"/>
              <a:t>риси</a:t>
            </a:r>
            <a:r>
              <a:rPr lang="ru-RU" dirty="0"/>
              <a:t> </a:t>
            </a:r>
            <a:r>
              <a:rPr lang="ru-RU" dirty="0" err="1"/>
              <a:t>найновішого</a:t>
            </a:r>
            <a:r>
              <a:rPr lang="ru-RU" dirty="0"/>
              <a:t> роману </a:t>
            </a:r>
            <a:r>
              <a:rPr lang="ru-RU" dirty="0" err="1"/>
              <a:t>письменника</a:t>
            </a:r>
            <a:r>
              <a:rPr lang="ru-RU" dirty="0"/>
              <a:t> «</a:t>
            </a:r>
            <a:r>
              <a:rPr lang="ru-RU" dirty="0" err="1"/>
              <a:t>Тисячолітній</a:t>
            </a:r>
            <a:r>
              <a:rPr lang="ru-RU" dirty="0"/>
              <a:t> </a:t>
            </a:r>
            <a:r>
              <a:rPr lang="ru-RU" dirty="0" err="1"/>
              <a:t>Миколай</a:t>
            </a:r>
            <a:r>
              <a:rPr lang="ru-RU" dirty="0"/>
              <a:t>» (</a:t>
            </a:r>
            <a:r>
              <a:rPr lang="ru-RU" dirty="0" smtClean="0"/>
              <a:t>1994р.). </a:t>
            </a:r>
            <a:r>
              <a:rPr lang="ru-RU" dirty="0" err="1"/>
              <a:t>Події</a:t>
            </a:r>
            <a:r>
              <a:rPr lang="ru-RU" dirty="0"/>
              <a:t> роману, </a:t>
            </a:r>
            <a:r>
              <a:rPr lang="ru-RU" dirty="0" err="1"/>
              <a:t>головний</a:t>
            </a:r>
            <a:r>
              <a:rPr lang="ru-RU" dirty="0"/>
              <a:t> герой </a:t>
            </a:r>
            <a:r>
              <a:rPr lang="ru-RU" dirty="0" err="1"/>
              <a:t>якого</a:t>
            </a:r>
            <a:r>
              <a:rPr lang="ru-RU" dirty="0"/>
              <a:t> </a:t>
            </a:r>
            <a:r>
              <a:rPr lang="ru-RU" dirty="0" err="1"/>
              <a:t>живе</a:t>
            </a:r>
            <a:r>
              <a:rPr lang="ru-RU" dirty="0"/>
              <a:t> </a:t>
            </a:r>
            <a:r>
              <a:rPr lang="ru-RU" dirty="0" err="1"/>
              <a:t>тисячу</a:t>
            </a:r>
            <a:r>
              <a:rPr lang="ru-RU" dirty="0"/>
              <a:t> </a:t>
            </a:r>
            <a:r>
              <a:rPr lang="ru-RU" dirty="0" err="1"/>
              <a:t>років</a:t>
            </a:r>
            <a:r>
              <a:rPr lang="ru-RU" dirty="0"/>
              <a:t>, </a:t>
            </a:r>
            <a:r>
              <a:rPr lang="ru-RU" dirty="0" err="1" smtClean="0"/>
              <a:t>охоплюють</a:t>
            </a:r>
            <a:r>
              <a:rPr lang="ru-RU" dirty="0" smtClean="0"/>
              <a:t> </a:t>
            </a:r>
            <a:r>
              <a:rPr lang="ru-RU" dirty="0" err="1"/>
              <a:t>величезний</a:t>
            </a:r>
            <a:r>
              <a:rPr lang="ru-RU" dirty="0"/>
              <a:t> </a:t>
            </a:r>
            <a:r>
              <a:rPr lang="ru-RU" dirty="0" err="1"/>
              <a:t>відтинок</a:t>
            </a:r>
            <a:r>
              <a:rPr lang="ru-RU" dirty="0"/>
              <a:t> </a:t>
            </a:r>
            <a:r>
              <a:rPr lang="ru-RU" dirty="0" err="1"/>
              <a:t>історії</a:t>
            </a:r>
            <a:r>
              <a:rPr lang="ru-RU" dirty="0"/>
              <a:t> – з </a:t>
            </a:r>
            <a:r>
              <a:rPr lang="ru-RU" dirty="0" err="1"/>
              <a:t>часів</a:t>
            </a:r>
            <a:r>
              <a:rPr lang="ru-RU" dirty="0"/>
              <a:t> </a:t>
            </a:r>
            <a:r>
              <a:rPr lang="ru-RU" dirty="0" err="1"/>
              <a:t>Володимира</a:t>
            </a:r>
            <a:r>
              <a:rPr lang="ru-RU" dirty="0"/>
              <a:t> й до </a:t>
            </a:r>
            <a:r>
              <a:rPr lang="ru-RU" dirty="0" err="1"/>
              <a:t>перебудови</a:t>
            </a:r>
            <a:r>
              <a:rPr lang="ru-RU" dirty="0"/>
              <a:t>. </a:t>
            </a:r>
            <a:r>
              <a:rPr lang="ru-RU" dirty="0" err="1"/>
              <a:t>Паралельний</a:t>
            </a:r>
            <a:r>
              <a:rPr lang="ru-RU" dirty="0"/>
              <a:t> сюжет </a:t>
            </a:r>
            <a:r>
              <a:rPr lang="ru-RU" dirty="0" err="1"/>
              <a:t>твору</a:t>
            </a:r>
            <a:r>
              <a:rPr lang="ru-RU" dirty="0"/>
              <a:t> про брата головного героя, </a:t>
            </a:r>
            <a:r>
              <a:rPr lang="ru-RU" dirty="0" err="1" smtClean="0"/>
              <a:t>який</a:t>
            </a:r>
            <a:r>
              <a:rPr lang="ru-RU" dirty="0" smtClean="0"/>
              <a:t> </a:t>
            </a:r>
            <a:r>
              <a:rPr lang="ru-RU" dirty="0" err="1"/>
              <a:t>несподівано</a:t>
            </a:r>
            <a:r>
              <a:rPr lang="ru-RU" dirty="0"/>
              <a:t> </a:t>
            </a:r>
            <a:r>
              <a:rPr lang="ru-RU" dirty="0" err="1"/>
              <a:t>зробив</a:t>
            </a:r>
            <a:r>
              <a:rPr lang="ru-RU" dirty="0"/>
              <a:t> </a:t>
            </a:r>
            <a:r>
              <a:rPr lang="ru-RU" dirty="0" err="1"/>
              <a:t>карколомну</a:t>
            </a:r>
            <a:r>
              <a:rPr lang="ru-RU" dirty="0"/>
              <a:t> </a:t>
            </a:r>
            <a:r>
              <a:rPr lang="ru-RU" dirty="0" smtClean="0"/>
              <a:t>кар</a:t>
            </a:r>
            <a:r>
              <a:rPr lang="en-US" dirty="0" smtClean="0"/>
              <a:t>’</a:t>
            </a:r>
            <a:r>
              <a:rPr lang="ru-RU" dirty="0" err="1" smtClean="0"/>
              <a:t>єру</a:t>
            </a:r>
            <a:r>
              <a:rPr lang="ru-RU" dirty="0"/>
              <a:t>, </a:t>
            </a:r>
            <a:r>
              <a:rPr lang="ru-RU" dirty="0" smtClean="0"/>
              <a:t>ставши </a:t>
            </a:r>
            <a:r>
              <a:rPr lang="ru-RU" dirty="0"/>
              <a:t>одним з </a:t>
            </a:r>
            <a:r>
              <a:rPr lang="ru-RU" dirty="0" err="1"/>
              <a:t>керівників</a:t>
            </a:r>
            <a:r>
              <a:rPr lang="ru-RU" dirty="0"/>
              <a:t> </a:t>
            </a:r>
            <a:r>
              <a:rPr lang="ru-RU" dirty="0" err="1"/>
              <a:t>республіки</a:t>
            </a:r>
            <a:r>
              <a:rPr lang="ru-RU" dirty="0"/>
              <a:t>. У романах </a:t>
            </a:r>
            <a:r>
              <a:rPr lang="ru-RU" dirty="0" err="1"/>
              <a:t>зустрічаємо</a:t>
            </a:r>
            <a:r>
              <a:rPr lang="ru-RU" dirty="0"/>
              <a:t> </a:t>
            </a:r>
            <a:r>
              <a:rPr lang="ru-RU" dirty="0" err="1"/>
              <a:t>вступні</a:t>
            </a:r>
            <a:r>
              <a:rPr lang="ru-RU" dirty="0"/>
              <a:t> слова </a:t>
            </a:r>
            <a:r>
              <a:rPr lang="ru-RU" dirty="0" err="1"/>
              <a:t>чи</a:t>
            </a:r>
            <a:r>
              <a:rPr lang="ru-RU" dirty="0"/>
              <a:t> </a:t>
            </a:r>
            <a:r>
              <a:rPr lang="ru-RU" dirty="0" err="1"/>
              <a:t>передмову</a:t>
            </a:r>
            <a:r>
              <a:rPr lang="ru-RU" dirty="0"/>
              <a:t>, </a:t>
            </a:r>
            <a:r>
              <a:rPr lang="ru-RU" dirty="0" err="1"/>
              <a:t>післяслово</a:t>
            </a:r>
            <a:r>
              <a:rPr lang="ru-RU" dirty="0"/>
              <a:t> —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свого</a:t>
            </a:r>
            <a:r>
              <a:rPr lang="ru-RU" dirty="0"/>
              <a:t> роду </a:t>
            </a:r>
            <a:r>
              <a:rPr lang="ru-RU" dirty="0" err="1"/>
              <a:t>невеликі</a:t>
            </a:r>
            <a:r>
              <a:rPr lang="ru-RU" dirty="0"/>
              <a:t> </a:t>
            </a:r>
            <a:r>
              <a:rPr lang="ru-RU" dirty="0" err="1"/>
              <a:t>літературознавчі</a:t>
            </a:r>
            <a:r>
              <a:rPr lang="ru-RU" dirty="0"/>
              <a:t>, а то й </a:t>
            </a:r>
            <a:r>
              <a:rPr lang="ru-RU" dirty="0" err="1"/>
              <a:t>історіографічні</a:t>
            </a:r>
            <a:r>
              <a:rPr lang="ru-RU" dirty="0"/>
              <a:t> </a:t>
            </a:r>
            <a:r>
              <a:rPr lang="ru-RU" dirty="0" err="1"/>
              <a:t>етюди</a:t>
            </a:r>
            <a:r>
              <a:rPr lang="ru-RU" dirty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805" r="16771"/>
          <a:stretch/>
        </p:blipFill>
        <p:spPr bwMode="auto">
          <a:xfrm>
            <a:off x="395535" y="764704"/>
            <a:ext cx="2880319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4164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err="1"/>
              <a:t>Євпраксія</a:t>
            </a:r>
            <a:r>
              <a:rPr lang="ru-RU" dirty="0"/>
              <a:t>» (1975). У </a:t>
            </a:r>
            <a:r>
              <a:rPr lang="ru-RU" dirty="0" err="1"/>
              <a:t>романі</a:t>
            </a:r>
            <a:r>
              <a:rPr lang="ru-RU" dirty="0"/>
              <a:t> </a:t>
            </a:r>
            <a:r>
              <a:rPr lang="ru-RU" dirty="0" err="1"/>
              <a:t>письменник</a:t>
            </a:r>
            <a:r>
              <a:rPr lang="ru-RU" dirty="0"/>
              <a:t> </a:t>
            </a:r>
            <a:r>
              <a:rPr lang="ru-RU" dirty="0" err="1"/>
              <a:t>відтворює</a:t>
            </a:r>
            <a:r>
              <a:rPr lang="ru-RU" dirty="0"/>
              <a:t> </a:t>
            </a:r>
            <a:r>
              <a:rPr lang="ru-RU" dirty="0" err="1"/>
              <a:t>історичні</a:t>
            </a:r>
            <a:r>
              <a:rPr lang="ru-RU" dirty="0"/>
              <a:t> </a:t>
            </a:r>
            <a:r>
              <a:rPr lang="ru-RU" dirty="0" err="1"/>
              <a:t>події</a:t>
            </a:r>
            <a:r>
              <a:rPr lang="ru-RU" dirty="0"/>
              <a:t> </a:t>
            </a:r>
            <a:r>
              <a:rPr lang="ru-RU" dirty="0" err="1"/>
              <a:t>останнього</a:t>
            </a:r>
            <a:r>
              <a:rPr lang="ru-RU" dirty="0"/>
              <a:t> </a:t>
            </a:r>
            <a:r>
              <a:rPr lang="ru-RU" dirty="0" err="1"/>
              <a:t>десятиріччя</a:t>
            </a:r>
            <a:r>
              <a:rPr lang="ru-RU" dirty="0"/>
              <a:t> </a:t>
            </a:r>
            <a:r>
              <a:rPr lang="en-US" dirty="0"/>
              <a:t>XI </a:t>
            </a:r>
            <a:r>
              <a:rPr lang="ru-RU" dirty="0"/>
              <a:t>ст. На </a:t>
            </a:r>
            <a:r>
              <a:rPr lang="ru-RU" dirty="0" err="1"/>
              <a:t>тлі</a:t>
            </a:r>
            <a:r>
              <a:rPr lang="ru-RU" dirty="0"/>
              <a:t> </a:t>
            </a:r>
            <a:r>
              <a:rPr lang="ru-RU" dirty="0" err="1"/>
              <a:t>цих</a:t>
            </a:r>
            <a:r>
              <a:rPr lang="ru-RU" dirty="0"/>
              <a:t> </a:t>
            </a:r>
            <a:r>
              <a:rPr lang="ru-RU" dirty="0" err="1"/>
              <a:t>подій</a:t>
            </a:r>
            <a:r>
              <a:rPr lang="ru-RU" dirty="0"/>
              <a:t> і </a:t>
            </a:r>
            <a:r>
              <a:rPr lang="ru-RU" dirty="0" err="1"/>
              <a:t>розкривається</a:t>
            </a:r>
            <a:r>
              <a:rPr lang="ru-RU" dirty="0"/>
              <a:t> </a:t>
            </a:r>
            <a:r>
              <a:rPr lang="ru-RU" dirty="0" err="1"/>
              <a:t>трагічна</a:t>
            </a:r>
            <a:r>
              <a:rPr lang="ru-RU" dirty="0"/>
              <a:t> доля </a:t>
            </a:r>
            <a:r>
              <a:rPr lang="ru-RU" dirty="0" err="1"/>
              <a:t>онуки</a:t>
            </a:r>
            <a:r>
              <a:rPr lang="ru-RU" dirty="0"/>
              <a:t> Ярослава Мудрого </a:t>
            </a:r>
            <a:r>
              <a:rPr lang="ru-RU" dirty="0" err="1"/>
              <a:t>княжни</a:t>
            </a:r>
            <a:r>
              <a:rPr lang="ru-RU" dirty="0"/>
              <a:t> </a:t>
            </a:r>
            <a:r>
              <a:rPr lang="ru-RU" dirty="0" err="1"/>
              <a:t>Євпраксії</a:t>
            </a:r>
            <a:r>
              <a:rPr lang="ru-RU" dirty="0"/>
              <a:t> — </a:t>
            </a:r>
            <a:r>
              <a:rPr lang="ru-RU" dirty="0" err="1"/>
              <a:t>дружини</a:t>
            </a:r>
            <a:r>
              <a:rPr lang="ru-RU" dirty="0"/>
              <a:t> </a:t>
            </a:r>
            <a:r>
              <a:rPr lang="ru-RU" dirty="0" err="1"/>
              <a:t>німецького</a:t>
            </a:r>
            <a:r>
              <a:rPr lang="ru-RU" dirty="0"/>
              <a:t> </a:t>
            </a:r>
            <a:r>
              <a:rPr lang="ru-RU" dirty="0" err="1"/>
              <a:t>імператора</a:t>
            </a:r>
            <a:r>
              <a:rPr lang="ru-RU" dirty="0"/>
              <a:t> </a:t>
            </a:r>
            <a:r>
              <a:rPr lang="ru-RU" dirty="0" err="1"/>
              <a:t>Генріха</a:t>
            </a:r>
            <a:r>
              <a:rPr lang="ru-RU" dirty="0"/>
              <a:t> </a:t>
            </a:r>
            <a:r>
              <a:rPr lang="en-US" dirty="0"/>
              <a:t>IV. </a:t>
            </a:r>
            <a:r>
              <a:rPr lang="ru-RU" dirty="0"/>
              <a:t>Дружину </a:t>
            </a:r>
            <a:r>
              <a:rPr lang="ru-RU" dirty="0" err="1"/>
              <a:t>всемогутнього</a:t>
            </a:r>
            <a:r>
              <a:rPr lang="ru-RU" dirty="0"/>
              <a:t> </a:t>
            </a:r>
            <a:r>
              <a:rPr lang="ru-RU" dirty="0" err="1"/>
              <a:t>імператора</a:t>
            </a:r>
            <a:r>
              <a:rPr lang="ru-RU" dirty="0"/>
              <a:t> </a:t>
            </a:r>
            <a:r>
              <a:rPr lang="ru-RU" dirty="0" err="1"/>
              <a:t>вразили</a:t>
            </a:r>
            <a:r>
              <a:rPr lang="ru-RU" dirty="0"/>
              <a:t> </a:t>
            </a:r>
            <a:r>
              <a:rPr lang="ru-RU" dirty="0" err="1"/>
              <a:t>дикі</a:t>
            </a:r>
            <a:r>
              <a:rPr lang="ru-RU" dirty="0"/>
              <a:t> </a:t>
            </a:r>
            <a:r>
              <a:rPr lang="ru-RU" dirty="0" err="1"/>
              <a:t>оргії</a:t>
            </a:r>
            <a:r>
              <a:rPr lang="ru-RU" dirty="0"/>
              <a:t>, </a:t>
            </a:r>
            <a:r>
              <a:rPr lang="ru-RU" dirty="0" err="1"/>
              <a:t>дрімуча</a:t>
            </a:r>
            <a:r>
              <a:rPr lang="ru-RU" dirty="0"/>
              <a:t> </a:t>
            </a:r>
            <a:r>
              <a:rPr lang="ru-RU" dirty="0" err="1"/>
              <a:t>забобонність</a:t>
            </a:r>
            <a:r>
              <a:rPr lang="ru-RU" dirty="0"/>
              <a:t> при </a:t>
            </a:r>
            <a:r>
              <a:rPr lang="ru-RU" dirty="0" err="1"/>
              <a:t>імператорському</a:t>
            </a:r>
            <a:r>
              <a:rPr lang="ru-RU" dirty="0"/>
              <a:t> </a:t>
            </a:r>
            <a:r>
              <a:rPr lang="ru-RU" dirty="0" err="1"/>
              <a:t>дворі</a:t>
            </a:r>
            <a:r>
              <a:rPr lang="ru-RU" dirty="0"/>
              <a:t>. Коли </a:t>
            </a:r>
            <a:r>
              <a:rPr lang="ru-RU" dirty="0" err="1"/>
              <a:t>Євпраксії</a:t>
            </a:r>
            <a:r>
              <a:rPr lang="ru-RU" dirty="0"/>
              <a:t> не </a:t>
            </a:r>
            <a:r>
              <a:rPr lang="ru-RU" dirty="0" err="1"/>
              <a:t>вдалося</a:t>
            </a:r>
            <a:r>
              <a:rPr lang="ru-RU" dirty="0"/>
              <a:t> </a:t>
            </a:r>
            <a:r>
              <a:rPr lang="ru-RU" dirty="0" err="1"/>
              <a:t>вмовити</a:t>
            </a:r>
            <a:r>
              <a:rPr lang="ru-RU" dirty="0"/>
              <a:t> </a:t>
            </a:r>
            <a:r>
              <a:rPr lang="ru-RU" dirty="0" err="1"/>
              <a:t>імператора-жорсткосердця</a:t>
            </a:r>
            <a:r>
              <a:rPr lang="ru-RU" dirty="0"/>
              <a:t>, вона </a:t>
            </a:r>
            <a:r>
              <a:rPr lang="ru-RU" dirty="0" err="1"/>
              <a:t>бунтує</a:t>
            </a:r>
            <a:r>
              <a:rPr lang="ru-RU" dirty="0"/>
              <a:t>. </a:t>
            </a:r>
            <a:r>
              <a:rPr lang="ru-RU" dirty="0" err="1"/>
              <a:t>Мужня</a:t>
            </a:r>
            <a:r>
              <a:rPr lang="ru-RU" dirty="0"/>
              <a:t> </a:t>
            </a:r>
            <a:r>
              <a:rPr lang="ru-RU" dirty="0" err="1"/>
              <a:t>жінка</a:t>
            </a:r>
            <a:r>
              <a:rPr lang="ru-RU" dirty="0"/>
              <a:t> </a:t>
            </a:r>
            <a:r>
              <a:rPr lang="ru-RU" dirty="0" err="1"/>
              <a:t>втікає</a:t>
            </a:r>
            <a:r>
              <a:rPr lang="ru-RU" dirty="0"/>
              <a:t> з-</a:t>
            </a:r>
            <a:r>
              <a:rPr lang="ru-RU" dirty="0" err="1"/>
              <a:t>під</a:t>
            </a:r>
            <a:r>
              <a:rPr lang="ru-RU" dirty="0"/>
              <a:t> </a:t>
            </a:r>
            <a:r>
              <a:rPr lang="ru-RU" dirty="0" err="1"/>
              <a:t>охорони</a:t>
            </a:r>
            <a:r>
              <a:rPr lang="ru-RU" dirty="0"/>
              <a:t>, </a:t>
            </a:r>
            <a:r>
              <a:rPr lang="ru-RU" dirty="0" err="1"/>
              <a:t>виступає</a:t>
            </a:r>
            <a:r>
              <a:rPr lang="ru-RU" dirty="0"/>
              <a:t> в </a:t>
            </a:r>
            <a:r>
              <a:rPr lang="ru-RU" dirty="0" err="1"/>
              <a:t>соборі</a:t>
            </a:r>
            <a:r>
              <a:rPr lang="ru-RU" dirty="0"/>
              <a:t>, </a:t>
            </a:r>
            <a:r>
              <a:rPr lang="ru-RU" dirty="0" err="1"/>
              <a:t>викриваючи</a:t>
            </a:r>
            <a:r>
              <a:rPr lang="ru-RU" dirty="0"/>
              <a:t> </a:t>
            </a:r>
            <a:r>
              <a:rPr lang="ru-RU" dirty="0" err="1"/>
              <a:t>Генріха</a:t>
            </a:r>
            <a:r>
              <a:rPr lang="ru-RU" dirty="0"/>
              <a:t> перед </a:t>
            </a:r>
            <a:r>
              <a:rPr lang="ru-RU" dirty="0" err="1"/>
              <a:t>усім</a:t>
            </a:r>
            <a:r>
              <a:rPr lang="ru-RU" dirty="0"/>
              <a:t> </a:t>
            </a:r>
            <a:r>
              <a:rPr lang="ru-RU" dirty="0" err="1"/>
              <a:t>католицьким</a:t>
            </a:r>
            <a:r>
              <a:rPr lang="ru-RU" dirty="0"/>
              <a:t> </a:t>
            </a:r>
            <a:r>
              <a:rPr lang="ru-RU" dirty="0" err="1"/>
              <a:t>світом</a:t>
            </a:r>
            <a:r>
              <a:rPr lang="ru-RU" dirty="0"/>
              <a:t>. Так </a:t>
            </a:r>
            <a:r>
              <a:rPr lang="ru-RU" dirty="0" err="1"/>
              <a:t>Європа</a:t>
            </a:r>
            <a:r>
              <a:rPr lang="ru-RU" dirty="0"/>
              <a:t> </a:t>
            </a:r>
            <a:r>
              <a:rPr lang="ru-RU" dirty="0" err="1"/>
              <a:t>вкотре</a:t>
            </a:r>
            <a:r>
              <a:rPr lang="ru-RU" dirty="0"/>
              <a:t> </a:t>
            </a:r>
            <a:r>
              <a:rPr lang="ru-RU" dirty="0" err="1"/>
              <a:t>познайомилася</a:t>
            </a:r>
            <a:r>
              <a:rPr lang="ru-RU" dirty="0"/>
              <a:t> з </a:t>
            </a:r>
            <a:r>
              <a:rPr lang="ru-RU" dirty="0" err="1"/>
              <a:t>жінкою-політиком</a:t>
            </a:r>
            <a:r>
              <a:rPr lang="ru-RU" dirty="0"/>
              <a:t>, з </a:t>
            </a:r>
            <a:r>
              <a:rPr lang="ru-RU" dirty="0" err="1"/>
              <a:t>жінкою-борцем</a:t>
            </a:r>
            <a:r>
              <a:rPr lang="ru-RU" dirty="0"/>
              <a:t>. І </a:t>
            </a:r>
            <a:r>
              <a:rPr lang="ru-RU" dirty="0" err="1"/>
              <a:t>ця</a:t>
            </a:r>
            <a:r>
              <a:rPr lang="ru-RU" dirty="0"/>
              <a:t> </a:t>
            </a:r>
            <a:r>
              <a:rPr lang="ru-RU" dirty="0" err="1"/>
              <a:t>жінка</a:t>
            </a:r>
            <a:r>
              <a:rPr lang="ru-RU" dirty="0"/>
              <a:t> </a:t>
            </a:r>
            <a:r>
              <a:rPr lang="ru-RU" dirty="0" err="1"/>
              <a:t>була</a:t>
            </a:r>
            <a:r>
              <a:rPr lang="ru-RU" dirty="0"/>
              <a:t> </a:t>
            </a:r>
            <a:r>
              <a:rPr lang="ru-RU" dirty="0" err="1"/>
              <a:t>руська</a:t>
            </a:r>
            <a:r>
              <a:rPr lang="ru-RU" dirty="0"/>
              <a:t>! </a:t>
            </a:r>
            <a:r>
              <a:rPr lang="ru-RU" dirty="0" err="1"/>
              <a:t>Письменник</a:t>
            </a:r>
            <a:r>
              <a:rPr lang="ru-RU" dirty="0"/>
              <a:t> </a:t>
            </a:r>
            <a:r>
              <a:rPr lang="ru-RU" dirty="0" err="1"/>
              <a:t>занурюється</a:t>
            </a:r>
            <a:r>
              <a:rPr lang="ru-RU" dirty="0"/>
              <a:t> в </a:t>
            </a:r>
            <a:r>
              <a:rPr lang="ru-RU" dirty="0" err="1"/>
              <a:t>складний</a:t>
            </a:r>
            <a:r>
              <a:rPr lang="ru-RU" dirty="0"/>
              <a:t> </a:t>
            </a:r>
            <a:r>
              <a:rPr lang="ru-RU" dirty="0" err="1"/>
              <a:t>внутрішній</a:t>
            </a:r>
            <a:r>
              <a:rPr lang="ru-RU" dirty="0"/>
              <a:t> </a:t>
            </a:r>
            <a:r>
              <a:rPr lang="ru-RU" dirty="0" err="1"/>
              <a:t>світ</a:t>
            </a:r>
            <a:r>
              <a:rPr lang="ru-RU" dirty="0"/>
              <a:t> </a:t>
            </a:r>
            <a:r>
              <a:rPr lang="ru-RU" dirty="0" err="1"/>
              <a:t>героїні</a:t>
            </a:r>
            <a:r>
              <a:rPr lang="ru-RU" dirty="0"/>
              <a:t>, </a:t>
            </a:r>
            <a:r>
              <a:rPr lang="ru-RU" dirty="0" err="1"/>
              <a:t>намагаючись</a:t>
            </a:r>
            <a:r>
              <a:rPr lang="ru-RU" dirty="0"/>
              <a:t> </a:t>
            </a:r>
            <a:r>
              <a:rPr lang="ru-RU" dirty="0" err="1"/>
              <a:t>найпереконливіше</a:t>
            </a:r>
            <a:r>
              <a:rPr lang="ru-RU" dirty="0"/>
              <a:t> </a:t>
            </a:r>
            <a:r>
              <a:rPr lang="ru-RU" dirty="0" err="1"/>
              <a:t>передати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й </a:t>
            </a:r>
            <a:r>
              <a:rPr lang="ru-RU" dirty="0" err="1"/>
              <a:t>водночас</a:t>
            </a:r>
            <a:r>
              <a:rPr lang="ru-RU" dirty="0"/>
              <a:t> </a:t>
            </a:r>
            <a:r>
              <a:rPr lang="ru-RU" dirty="0" err="1"/>
              <a:t>вимальовує</a:t>
            </a:r>
            <a:r>
              <a:rPr lang="ru-RU" dirty="0"/>
              <a:t> </a:t>
            </a:r>
            <a:r>
              <a:rPr lang="ru-RU" dirty="0" err="1"/>
              <a:t>її</a:t>
            </a:r>
            <a:r>
              <a:rPr lang="ru-RU" dirty="0"/>
              <a:t> </a:t>
            </a:r>
            <a:r>
              <a:rPr lang="ru-RU" dirty="0" err="1"/>
              <a:t>психологічний</a:t>
            </a:r>
            <a:r>
              <a:rPr lang="ru-RU" dirty="0"/>
              <a:t> портрет на широкому </a:t>
            </a:r>
            <a:r>
              <a:rPr lang="ru-RU" dirty="0" err="1"/>
              <a:t>історичному</a:t>
            </a:r>
            <a:r>
              <a:rPr lang="ru-RU" dirty="0"/>
              <a:t> </a:t>
            </a:r>
            <a:r>
              <a:rPr lang="ru-RU" dirty="0" err="1"/>
              <a:t>тлі</a:t>
            </a:r>
            <a:r>
              <a:rPr lang="ru-RU" dirty="0"/>
              <a:t>.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3096344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1738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779912" y="273050"/>
            <a:ext cx="4906888" cy="5853113"/>
          </a:xfrm>
          <a:noFill/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err="1"/>
              <a:t>Первоміст</a:t>
            </a:r>
            <a:r>
              <a:rPr lang="ru-RU" dirty="0" smtClean="0"/>
              <a:t>» (1972р.). </a:t>
            </a:r>
            <a:r>
              <a:rPr lang="ru-RU" dirty="0" err="1" smtClean="0"/>
              <a:t>Поштовхом</a:t>
            </a:r>
            <a:r>
              <a:rPr lang="ru-RU" dirty="0" smtClean="0"/>
              <a:t> до </a:t>
            </a:r>
            <a:r>
              <a:rPr lang="ru-RU" dirty="0" err="1" smtClean="0"/>
              <a:t>написання</a:t>
            </a:r>
            <a:r>
              <a:rPr lang="ru-RU" dirty="0" smtClean="0"/>
              <a:t> роману «</a:t>
            </a:r>
            <a:r>
              <a:rPr lang="ru-RU" dirty="0" err="1" smtClean="0"/>
              <a:t>Первоміст</a:t>
            </a:r>
            <a:r>
              <a:rPr lang="ru-RU" dirty="0" smtClean="0"/>
              <a:t>» послужило </a:t>
            </a:r>
            <a:r>
              <a:rPr lang="ru-RU" dirty="0" err="1" smtClean="0"/>
              <a:t>літописне</a:t>
            </a:r>
            <a:r>
              <a:rPr lang="ru-RU" dirty="0" smtClean="0"/>
              <a:t> </a:t>
            </a:r>
            <a:r>
              <a:rPr lang="ru-RU" dirty="0" err="1" smtClean="0"/>
              <a:t>свідчення</a:t>
            </a:r>
            <a:r>
              <a:rPr lang="ru-RU" dirty="0" smtClean="0"/>
              <a:t> 1117 року, де </a:t>
            </a:r>
            <a:r>
              <a:rPr lang="ru-RU" dirty="0" err="1" smtClean="0"/>
              <a:t>зазначалося</a:t>
            </a:r>
            <a:r>
              <a:rPr lang="ru-RU" dirty="0" smtClean="0"/>
              <a:t>: «Того ж </a:t>
            </a:r>
            <a:r>
              <a:rPr lang="ru-RU" dirty="0" err="1" smtClean="0"/>
              <a:t>літа</a:t>
            </a:r>
            <a:r>
              <a:rPr lang="ru-RU" dirty="0" smtClean="0"/>
              <a:t> (6625) </a:t>
            </a:r>
            <a:r>
              <a:rPr lang="ru-RU" dirty="0" err="1" smtClean="0"/>
              <a:t>устрої</a:t>
            </a:r>
            <a:r>
              <a:rPr lang="ru-RU" dirty="0" smtClean="0"/>
              <a:t> мост через </a:t>
            </a:r>
            <a:r>
              <a:rPr lang="ru-RU" dirty="0" err="1" smtClean="0"/>
              <a:t>Дніпр</a:t>
            </a:r>
            <a:r>
              <a:rPr lang="ru-RU" dirty="0" smtClean="0"/>
              <a:t> </a:t>
            </a:r>
            <a:r>
              <a:rPr lang="ru-RU" dirty="0" err="1" smtClean="0"/>
              <a:t>Володимир</a:t>
            </a:r>
            <a:r>
              <a:rPr lang="ru-RU" dirty="0" smtClean="0"/>
              <a:t>». В </a:t>
            </a:r>
            <a:r>
              <a:rPr lang="ru-RU" dirty="0" err="1" smtClean="0"/>
              <a:t>історичних</a:t>
            </a:r>
            <a:r>
              <a:rPr lang="ru-RU" dirty="0" smtClean="0"/>
              <a:t> </a:t>
            </a:r>
            <a:r>
              <a:rPr lang="ru-RU" dirty="0" err="1" smtClean="0"/>
              <a:t>джерелах</a:t>
            </a:r>
            <a:r>
              <a:rPr lang="ru-RU" dirty="0" smtClean="0"/>
              <a:t> </a:t>
            </a:r>
            <a:r>
              <a:rPr lang="ru-RU" dirty="0" err="1" smtClean="0"/>
              <a:t>ця</a:t>
            </a:r>
            <a:r>
              <a:rPr lang="ru-RU" dirty="0" smtClean="0"/>
              <a:t> </a:t>
            </a:r>
            <a:r>
              <a:rPr lang="ru-RU" dirty="0" err="1" smtClean="0"/>
              <a:t>подія</a:t>
            </a:r>
            <a:r>
              <a:rPr lang="ru-RU" dirty="0" smtClean="0"/>
              <a:t> </a:t>
            </a:r>
            <a:r>
              <a:rPr lang="ru-RU" dirty="0" err="1" smtClean="0"/>
              <a:t>розкрита</a:t>
            </a:r>
            <a:r>
              <a:rPr lang="ru-RU" dirty="0" smtClean="0"/>
              <a:t> не </a:t>
            </a:r>
            <a:r>
              <a:rPr lang="ru-RU" dirty="0" err="1" smtClean="0"/>
              <a:t>була</a:t>
            </a:r>
            <a:r>
              <a:rPr lang="ru-RU" dirty="0" smtClean="0"/>
              <a:t>. </a:t>
            </a:r>
            <a:r>
              <a:rPr lang="ru-RU" dirty="0" err="1" smtClean="0"/>
              <a:t>Павло</a:t>
            </a:r>
            <a:r>
              <a:rPr lang="ru-RU" dirty="0" smtClean="0"/>
              <a:t> </a:t>
            </a:r>
            <a:r>
              <a:rPr lang="ru-RU" u="sng" dirty="0" err="1" smtClean="0">
                <a:solidFill>
                  <a:schemeClr val="tx1"/>
                </a:solidFill>
              </a:rPr>
              <a:t>Загребельний</a:t>
            </a:r>
            <a:r>
              <a:rPr lang="en-US" u="sng" dirty="0" smtClean="0">
                <a:solidFill>
                  <a:schemeClr val="tx1"/>
                </a:solidFill>
              </a:rPr>
              <a:t> </a:t>
            </a:r>
            <a:r>
              <a:rPr lang="uk-UA" u="sng" dirty="0" smtClean="0">
                <a:solidFill>
                  <a:schemeClr val="tx1"/>
                </a:solidFill>
              </a:rPr>
              <a:t>з</a:t>
            </a:r>
            <a:r>
              <a:rPr lang="ru-RU" dirty="0" err="1" smtClean="0"/>
              <a:t>ацікавився</a:t>
            </a:r>
            <a:r>
              <a:rPr lang="ru-RU" dirty="0" smtClean="0"/>
              <a:t> </a:t>
            </a:r>
            <a:r>
              <a:rPr lang="ru-RU" dirty="0" err="1" smtClean="0"/>
              <a:t>маловідомим</a:t>
            </a:r>
            <a:r>
              <a:rPr lang="ru-RU" dirty="0" smtClean="0"/>
              <a:t> фактом, </a:t>
            </a:r>
            <a:r>
              <a:rPr lang="ru-RU" dirty="0" err="1" smtClean="0"/>
              <a:t>бо</a:t>
            </a:r>
            <a:r>
              <a:rPr lang="ru-RU" dirty="0" smtClean="0"/>
              <a:t> </a:t>
            </a:r>
            <a:r>
              <a:rPr lang="ru-RU" dirty="0" err="1" smtClean="0"/>
              <a:t>побачив</a:t>
            </a:r>
            <a:r>
              <a:rPr lang="ru-RU" dirty="0" smtClean="0"/>
              <a:t> у </a:t>
            </a:r>
            <a:r>
              <a:rPr lang="ru-RU" dirty="0" err="1" smtClean="0"/>
              <a:t>Первомості</a:t>
            </a:r>
            <a:r>
              <a:rPr lang="ru-RU" dirty="0" smtClean="0"/>
              <a:t> символ </a:t>
            </a:r>
            <a:r>
              <a:rPr lang="ru-RU" dirty="0" err="1" smtClean="0"/>
              <a:t>єднання</a:t>
            </a:r>
            <a:r>
              <a:rPr lang="ru-RU" dirty="0" smtClean="0"/>
              <a:t> </a:t>
            </a:r>
            <a:r>
              <a:rPr lang="ru-RU" dirty="0" err="1" smtClean="0"/>
              <a:t>Руської</a:t>
            </a:r>
            <a:r>
              <a:rPr lang="ru-RU" dirty="0" smtClean="0"/>
              <a:t> </a:t>
            </a:r>
            <a:r>
              <a:rPr lang="ru-RU" dirty="0" err="1" smtClean="0"/>
              <a:t>землі</a:t>
            </a:r>
            <a:r>
              <a:rPr lang="ru-RU" dirty="0" smtClean="0"/>
              <a:t> </a:t>
            </a:r>
            <a:r>
              <a:rPr lang="ru-RU" dirty="0" err="1" smtClean="0"/>
              <a:t>проти</a:t>
            </a:r>
            <a:r>
              <a:rPr lang="ru-RU" dirty="0" smtClean="0"/>
              <a:t> лютого ворога — монголо-татар. Образ </a:t>
            </a:r>
            <a:r>
              <a:rPr lang="ru-RU" dirty="0" err="1" smtClean="0"/>
              <a:t>Первомосту</a:t>
            </a:r>
            <a:r>
              <a:rPr lang="ru-RU" dirty="0" smtClean="0"/>
              <a:t> в </a:t>
            </a:r>
            <a:r>
              <a:rPr lang="ru-RU" dirty="0" err="1" smtClean="0"/>
              <a:t>романі</a:t>
            </a:r>
            <a:r>
              <a:rPr lang="ru-RU" dirty="0" smtClean="0"/>
              <a:t> </a:t>
            </a:r>
            <a:r>
              <a:rPr lang="ru-RU" dirty="0" err="1" smtClean="0"/>
              <a:t>символічний</a:t>
            </a:r>
            <a:r>
              <a:rPr lang="ru-RU" dirty="0" smtClean="0"/>
              <a:t>. Роман </a:t>
            </a:r>
            <a:r>
              <a:rPr lang="ru-RU" dirty="0" err="1"/>
              <a:t>розповідає</a:t>
            </a:r>
            <a:r>
              <a:rPr lang="ru-RU" dirty="0"/>
              <a:t> </a:t>
            </a:r>
            <a:r>
              <a:rPr lang="ru-RU" dirty="0" err="1"/>
              <a:t>читачам</a:t>
            </a:r>
            <a:r>
              <a:rPr lang="ru-RU" dirty="0"/>
              <a:t> </a:t>
            </a:r>
            <a:r>
              <a:rPr lang="ru-RU" dirty="0" smtClean="0"/>
              <a:t>про </a:t>
            </a:r>
            <a:r>
              <a:rPr lang="ru-RU" dirty="0" err="1" smtClean="0"/>
              <a:t>невідомі</a:t>
            </a:r>
            <a:r>
              <a:rPr lang="ru-RU" dirty="0" smtClean="0"/>
              <a:t> </a:t>
            </a:r>
            <a:r>
              <a:rPr lang="ru-RU" dirty="0" err="1"/>
              <a:t>сторінки</a:t>
            </a:r>
            <a:r>
              <a:rPr lang="ru-RU" dirty="0"/>
              <a:t> </a:t>
            </a:r>
            <a:r>
              <a:rPr lang="ru-RU" dirty="0" err="1"/>
              <a:t>історії</a:t>
            </a:r>
            <a:r>
              <a:rPr lang="ru-RU" dirty="0"/>
              <a:t> </a:t>
            </a:r>
            <a:r>
              <a:rPr lang="ru-RU" dirty="0" err="1"/>
              <a:t>Київської</a:t>
            </a:r>
            <a:r>
              <a:rPr lang="ru-RU" dirty="0"/>
              <a:t> </a:t>
            </a:r>
            <a:r>
              <a:rPr lang="ru-RU" dirty="0" err="1"/>
              <a:t>Русі</a:t>
            </a:r>
            <a:r>
              <a:rPr lang="ru-RU" dirty="0"/>
              <a:t> </a:t>
            </a:r>
            <a:r>
              <a:rPr lang="ru-RU" dirty="0" err="1"/>
              <a:t>епохи</a:t>
            </a:r>
            <a:r>
              <a:rPr lang="ru-RU" dirty="0"/>
              <a:t> </a:t>
            </a:r>
            <a:r>
              <a:rPr lang="ru-RU" dirty="0" err="1"/>
              <a:t>правління</a:t>
            </a:r>
            <a:r>
              <a:rPr lang="ru-RU" dirty="0"/>
              <a:t> князя </a:t>
            </a:r>
            <a:r>
              <a:rPr lang="ru-RU" dirty="0" err="1"/>
              <a:t>Володимира</a:t>
            </a:r>
            <a:r>
              <a:rPr lang="ru-RU" dirty="0"/>
              <a:t> Мономаха, </a:t>
            </a:r>
            <a:r>
              <a:rPr lang="ru-RU" dirty="0" err="1" smtClean="0"/>
              <a:t>який</a:t>
            </a:r>
            <a:r>
              <a:rPr lang="ru-RU" dirty="0" smtClean="0"/>
              <a:t> </a:t>
            </a:r>
            <a:r>
              <a:rPr lang="ru-RU" dirty="0" err="1" smtClean="0"/>
              <a:t>звів</a:t>
            </a:r>
            <a:r>
              <a:rPr lang="ru-RU" dirty="0" smtClean="0"/>
              <a:t> </a:t>
            </a:r>
            <a:r>
              <a:rPr lang="ru-RU" dirty="0" err="1"/>
              <a:t>найбільше</a:t>
            </a:r>
            <a:r>
              <a:rPr lang="ru-RU" dirty="0"/>
              <a:t> </a:t>
            </a:r>
            <a:r>
              <a:rPr lang="ru-RU" dirty="0" err="1"/>
              <a:t>спорудження</a:t>
            </a:r>
            <a:r>
              <a:rPr lang="ru-RU" dirty="0"/>
              <a:t> того часу – </a:t>
            </a:r>
            <a:r>
              <a:rPr lang="ru-RU" dirty="0" err="1"/>
              <a:t>міст</a:t>
            </a:r>
            <a:r>
              <a:rPr lang="ru-RU" dirty="0"/>
              <a:t> через </a:t>
            </a:r>
            <a:r>
              <a:rPr lang="ru-RU" dirty="0" err="1"/>
              <a:t>Дніпро</a:t>
            </a:r>
            <a:r>
              <a:rPr lang="ru-RU" dirty="0"/>
              <a:t>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0" y="548680"/>
            <a:ext cx="3777572" cy="518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8877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28992" y="609600"/>
            <a:ext cx="5486408" cy="48006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Роман </a:t>
            </a:r>
            <a:r>
              <a:rPr lang="ru-RU" dirty="0"/>
              <a:t>«Смерть у </a:t>
            </a:r>
            <a:r>
              <a:rPr lang="ru-RU" dirty="0" err="1"/>
              <a:t>Києві</a:t>
            </a:r>
            <a:r>
              <a:rPr lang="ru-RU" dirty="0"/>
              <a:t>» </a:t>
            </a:r>
            <a:r>
              <a:rPr lang="ru-RU" dirty="0" smtClean="0"/>
              <a:t>(1972р.) (</a:t>
            </a:r>
            <a:r>
              <a:rPr lang="ru-RU" dirty="0" err="1" smtClean="0"/>
              <a:t>Державна</a:t>
            </a:r>
            <a:r>
              <a:rPr lang="ru-RU" dirty="0" smtClean="0"/>
              <a:t> </a:t>
            </a:r>
            <a:r>
              <a:rPr lang="ru-RU" dirty="0" err="1" smtClean="0"/>
              <a:t>премія</a:t>
            </a:r>
            <a:r>
              <a:rPr lang="ru-RU" dirty="0" smtClean="0"/>
              <a:t> У </a:t>
            </a:r>
            <a:r>
              <a:rPr lang="en-US" dirty="0" smtClean="0"/>
              <a:t>PCP </a:t>
            </a:r>
            <a:r>
              <a:rPr lang="ru-RU" dirty="0" err="1" smtClean="0"/>
              <a:t>ім</a:t>
            </a:r>
            <a:r>
              <a:rPr lang="ru-RU" dirty="0" smtClean="0"/>
              <a:t>. Т. Г. </a:t>
            </a:r>
            <a:r>
              <a:rPr lang="ru-RU" dirty="0" err="1" smtClean="0"/>
              <a:t>Шевченка</a:t>
            </a:r>
            <a:r>
              <a:rPr lang="ru-RU" dirty="0" smtClean="0"/>
              <a:t>) — роман про </a:t>
            </a:r>
            <a:r>
              <a:rPr lang="ru-RU" dirty="0" err="1" smtClean="0"/>
              <a:t>Київську</a:t>
            </a:r>
            <a:r>
              <a:rPr lang="ru-RU" dirty="0" smtClean="0"/>
              <a:t> Русь. </a:t>
            </a:r>
            <a:r>
              <a:rPr lang="ru-RU" dirty="0" err="1" smtClean="0"/>
              <a:t>Події</a:t>
            </a:r>
            <a:r>
              <a:rPr lang="ru-RU" dirty="0" smtClean="0"/>
              <a:t> </a:t>
            </a:r>
            <a:r>
              <a:rPr lang="ru-RU" dirty="0" err="1" smtClean="0"/>
              <a:t>відбуваються</a:t>
            </a:r>
            <a:r>
              <a:rPr lang="ru-RU" dirty="0" smtClean="0"/>
              <a:t> у </a:t>
            </a:r>
            <a:r>
              <a:rPr lang="en-US" dirty="0" smtClean="0"/>
              <a:t>XII </a:t>
            </a:r>
            <a:r>
              <a:rPr lang="ru-RU" dirty="0" err="1" smtClean="0"/>
              <a:t>столітті</a:t>
            </a:r>
            <a:r>
              <a:rPr lang="ru-RU" dirty="0" smtClean="0"/>
              <a:t> за </a:t>
            </a:r>
            <a:r>
              <a:rPr lang="ru-RU" dirty="0" err="1" smtClean="0"/>
              <a:t>часів</a:t>
            </a:r>
            <a:r>
              <a:rPr lang="ru-RU" dirty="0" smtClean="0"/>
              <a:t> </a:t>
            </a:r>
            <a:r>
              <a:rPr lang="ru-RU" dirty="0" err="1" smtClean="0"/>
              <a:t>жорстоких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кривавих</a:t>
            </a:r>
            <a:r>
              <a:rPr lang="ru-RU" dirty="0" smtClean="0"/>
              <a:t> </a:t>
            </a:r>
            <a:r>
              <a:rPr lang="ru-RU" dirty="0" err="1" smtClean="0"/>
              <a:t>міжусобних</a:t>
            </a:r>
            <a:r>
              <a:rPr lang="ru-RU" dirty="0" smtClean="0"/>
              <a:t>. </a:t>
            </a:r>
            <a:r>
              <a:rPr lang="ru-RU" dirty="0"/>
              <a:t>Князь </a:t>
            </a:r>
            <a:r>
              <a:rPr lang="ru-RU" dirty="0" err="1"/>
              <a:t>Суздальський</a:t>
            </a:r>
            <a:r>
              <a:rPr lang="ru-RU" dirty="0"/>
              <a:t> </a:t>
            </a:r>
            <a:r>
              <a:rPr lang="ru-RU" dirty="0" err="1"/>
              <a:t>Юрій</a:t>
            </a:r>
            <a:r>
              <a:rPr lang="ru-RU" dirty="0"/>
              <a:t> Долгорукий – правитель </a:t>
            </a:r>
            <a:r>
              <a:rPr lang="ru-RU" dirty="0" err="1"/>
              <a:t>розсудливий</a:t>
            </a:r>
            <a:r>
              <a:rPr lang="ru-RU" dirty="0"/>
              <a:t>, </a:t>
            </a:r>
            <a:r>
              <a:rPr lang="ru-RU" dirty="0" err="1" smtClean="0"/>
              <a:t>обдарований</a:t>
            </a:r>
            <a:r>
              <a:rPr lang="ru-RU" dirty="0" smtClean="0"/>
              <a:t> </a:t>
            </a:r>
            <a:r>
              <a:rPr lang="ru-RU" dirty="0" err="1"/>
              <a:t>мудрістю</a:t>
            </a:r>
            <a:r>
              <a:rPr lang="ru-RU" dirty="0"/>
              <a:t> -</a:t>
            </a:r>
            <a:r>
              <a:rPr lang="ru-RU" dirty="0" err="1"/>
              <a:t>замислив</a:t>
            </a:r>
            <a:r>
              <a:rPr lang="ru-RU" dirty="0"/>
              <a:t> </a:t>
            </a:r>
            <a:r>
              <a:rPr lang="ru-RU" dirty="0" err="1"/>
              <a:t>об’єднати</a:t>
            </a:r>
            <a:r>
              <a:rPr lang="ru-RU" dirty="0"/>
              <a:t> </a:t>
            </a:r>
            <a:r>
              <a:rPr lang="ru-RU" dirty="0" err="1"/>
              <a:t>землі</a:t>
            </a:r>
            <a:r>
              <a:rPr lang="ru-RU" dirty="0"/>
              <a:t> </a:t>
            </a:r>
            <a:r>
              <a:rPr lang="ru-RU" dirty="0" err="1"/>
              <a:t>руські</a:t>
            </a:r>
            <a:r>
              <a:rPr lang="ru-RU" dirty="0"/>
              <a:t> та </a:t>
            </a:r>
            <a:r>
              <a:rPr lang="ru-RU" dirty="0" err="1"/>
              <a:t>встановити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ними мир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 smtClean="0"/>
              <a:t>злагоду</a:t>
            </a:r>
            <a:r>
              <a:rPr lang="ru-RU" dirty="0" smtClean="0"/>
              <a:t>. І от </a:t>
            </a:r>
            <a:r>
              <a:rPr lang="ru-RU" dirty="0" err="1" smtClean="0"/>
              <a:t>Юрій</a:t>
            </a:r>
            <a:r>
              <a:rPr lang="ru-RU" dirty="0" smtClean="0"/>
              <a:t>, </a:t>
            </a:r>
            <a:r>
              <a:rPr lang="ru-RU" dirty="0" err="1" smtClean="0"/>
              <a:t>син</a:t>
            </a:r>
            <a:r>
              <a:rPr lang="ru-RU" dirty="0" smtClean="0"/>
              <a:t> Мономаха, праправнук </a:t>
            </a:r>
            <a:r>
              <a:rPr lang="ru-RU" dirty="0" err="1" smtClean="0"/>
              <a:t>Володимира</a:t>
            </a:r>
            <a:r>
              <a:rPr lang="ru-RU" dirty="0" smtClean="0"/>
              <a:t> Великого, </a:t>
            </a:r>
            <a:r>
              <a:rPr lang="ru-RU" dirty="0" err="1" smtClean="0"/>
              <a:t>відірваний</a:t>
            </a:r>
            <a:r>
              <a:rPr lang="ru-RU" dirty="0" smtClean="0"/>
              <a:t> од </a:t>
            </a:r>
            <a:r>
              <a:rPr lang="ru-RU" dirty="0" err="1" smtClean="0"/>
              <a:t>Києва</a:t>
            </a:r>
            <a:r>
              <a:rPr lang="ru-RU" dirty="0" smtClean="0"/>
              <a:t> </a:t>
            </a:r>
            <a:r>
              <a:rPr lang="ru-RU" dirty="0" err="1" smtClean="0"/>
              <a:t>цілих</a:t>
            </a:r>
            <a:r>
              <a:rPr lang="ru-RU" dirty="0" smtClean="0"/>
              <a:t> </a:t>
            </a:r>
            <a:r>
              <a:rPr lang="ru-RU" dirty="0" err="1" smtClean="0"/>
              <a:t>п'ятдесят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, </a:t>
            </a:r>
            <a:r>
              <a:rPr lang="ru-RU" dirty="0" err="1" smtClean="0"/>
              <a:t>повертається</a:t>
            </a:r>
            <a:r>
              <a:rPr lang="ru-RU" dirty="0" smtClean="0"/>
              <a:t> до славного </a:t>
            </a:r>
            <a:r>
              <a:rPr lang="ru-RU" dirty="0" err="1" smtClean="0"/>
              <a:t>слов'янського</a:t>
            </a:r>
            <a:r>
              <a:rPr lang="ru-RU" dirty="0" smtClean="0"/>
              <a:t> града, </a:t>
            </a:r>
            <a:r>
              <a:rPr lang="ru-RU" dirty="0" err="1" smtClean="0"/>
              <a:t>шоб</a:t>
            </a:r>
            <a:r>
              <a:rPr lang="ru-RU" dirty="0" smtClean="0"/>
              <a:t> </a:t>
            </a:r>
            <a:r>
              <a:rPr lang="ru-RU" dirty="0" err="1" smtClean="0"/>
              <a:t>сісти</a:t>
            </a:r>
            <a:r>
              <a:rPr lang="ru-RU" dirty="0" smtClean="0"/>
              <a:t> на </a:t>
            </a:r>
            <a:r>
              <a:rPr lang="ru-RU" dirty="0" err="1" smtClean="0"/>
              <a:t>стіл</a:t>
            </a:r>
            <a:r>
              <a:rPr lang="ru-RU" dirty="0" smtClean="0"/>
              <a:t> батька </a:t>
            </a:r>
            <a:r>
              <a:rPr lang="ru-RU" dirty="0" err="1" smtClean="0"/>
              <a:t>свого</a:t>
            </a:r>
            <a:r>
              <a:rPr lang="ru-RU" dirty="0" smtClean="0"/>
              <a:t>, </a:t>
            </a:r>
            <a:r>
              <a:rPr lang="ru-RU" dirty="0" err="1" smtClean="0"/>
              <a:t>своїх</a:t>
            </a:r>
            <a:r>
              <a:rPr lang="ru-RU" dirty="0" smtClean="0"/>
              <a:t> </a:t>
            </a:r>
            <a:r>
              <a:rPr lang="ru-RU" dirty="0" err="1" smtClean="0"/>
              <a:t>дідів-працідів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899236"/>
            <a:ext cx="3096344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3328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764704"/>
            <a:ext cx="5436096" cy="4896544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Роман «Диво» в контексті історичної романістики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П.А.Загребельного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3528392" cy="5203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6588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1" y="3485868"/>
            <a:ext cx="4424548" cy="3166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89806">
            <a:off x="5076056" y="491384"/>
            <a:ext cx="367240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609208">
            <a:off x="838606" y="799012"/>
            <a:ext cx="2304113" cy="2409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6896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23928" y="263248"/>
            <a:ext cx="5111750" cy="585311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невмирущості</a:t>
            </a:r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err="1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творчого</a:t>
            </a:r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начала </a:t>
            </a:r>
            <a:br>
              <a:rPr lang="ru-RU" sz="40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000" b="1" dirty="0" err="1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людині</a:t>
            </a:r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за романом </a:t>
            </a:r>
            <a:br>
              <a:rPr lang="ru-RU" sz="40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«Диво» </a:t>
            </a: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37826">
            <a:off x="875364" y="1527848"/>
            <a:ext cx="2829405" cy="3976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7950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59866">
            <a:off x="4601435" y="523819"/>
            <a:ext cx="4176464" cy="2592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53322">
            <a:off x="388598" y="1155682"/>
            <a:ext cx="3420669" cy="3312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25108">
            <a:off x="4010283" y="3314087"/>
            <a:ext cx="4454028" cy="3216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148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загребельний\1367136943_84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820472" cy="636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15616" y="3140968"/>
            <a:ext cx="78123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800" b="1" dirty="0" smtClean="0">
              <a:solidFill>
                <a:srgbClr val="FF0000"/>
              </a:solidFill>
            </a:endParaRPr>
          </a:p>
          <a:p>
            <a:endParaRPr lang="ru-RU" sz="4800" b="1" dirty="0" smtClean="0">
              <a:solidFill>
                <a:srgbClr val="FF0000"/>
              </a:solidFill>
            </a:endParaRP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4000" b="1" dirty="0" err="1" smtClean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rgbClr val="BD7DE1"/>
                </a:solidFill>
                <a:latin typeface="Times New Roman" pitchFamily="18" charset="0"/>
                <a:cs typeface="Times New Roman" pitchFamily="18" charset="0"/>
              </a:rPr>
              <a:t>П.А.Загребельний</a:t>
            </a:r>
            <a:r>
              <a:rPr lang="ru-RU" sz="4000" b="1" dirty="0" smtClean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rgbClr val="BD7DE1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</a:p>
          <a:p>
            <a:r>
              <a:rPr lang="ru-RU" sz="4000" b="1" dirty="0" smtClean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rgbClr val="BD7DE1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4000" b="1" dirty="0" err="1" smtClean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rgbClr val="BD7DE1"/>
                </a:solidFill>
                <a:latin typeface="Times New Roman" pitchFamily="18" charset="0"/>
                <a:cs typeface="Times New Roman" pitchFamily="18" charset="0"/>
              </a:rPr>
              <a:t>патріарх</a:t>
            </a:r>
            <a:r>
              <a:rPr lang="ru-RU" sz="4000" b="1" dirty="0" smtClean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rgbClr val="BD7DE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err="1" smtClean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rgbClr val="BD7DE1"/>
                </a:solidFill>
                <a:latin typeface="Times New Roman" pitchFamily="18" charset="0"/>
                <a:cs typeface="Times New Roman" pitchFamily="18" charset="0"/>
              </a:rPr>
              <a:t>української</a:t>
            </a:r>
            <a:r>
              <a:rPr lang="ru-RU" sz="4000" b="1" dirty="0" smtClean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rgbClr val="BD7DE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4000" b="1" dirty="0" smtClean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rgbClr val="BD7DE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ru-RU" sz="4000" b="1" dirty="0" err="1" smtClean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rgbClr val="BD7DE1"/>
                </a:solidFill>
                <a:latin typeface="Times New Roman" pitchFamily="18" charset="0"/>
                <a:cs typeface="Times New Roman" pitchFamily="18" charset="0"/>
              </a:rPr>
              <a:t>літератури</a:t>
            </a:r>
            <a:endParaRPr lang="ru-RU" sz="4000" b="1" dirty="0">
              <a:ln w="31550" cmpd="sng">
                <a:solidFill>
                  <a:srgbClr val="7030A0"/>
                </a:solidFill>
                <a:prstDash val="solid"/>
              </a:ln>
              <a:solidFill>
                <a:srgbClr val="BD7DE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827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Admin\Рабочий стол\загребельний\sof_mak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620688"/>
            <a:ext cx="504056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3105835"/>
            <a:ext cx="64624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dirty="0" err="1" smtClean="0"/>
              <a:t>Софійський</a:t>
            </a:r>
            <a:r>
              <a:rPr lang="ru-RU" dirty="0" smtClean="0"/>
              <a:t> </a:t>
            </a:r>
            <a:r>
              <a:rPr lang="ru-RU" dirty="0"/>
              <a:t>собор в ХІ </a:t>
            </a:r>
            <a:r>
              <a:rPr lang="ru-RU" dirty="0" err="1"/>
              <a:t>столітті</a:t>
            </a:r>
            <a:r>
              <a:rPr lang="ru-RU" dirty="0"/>
              <a:t>. </a:t>
            </a:r>
            <a:r>
              <a:rPr lang="ru-RU" dirty="0" err="1"/>
              <a:t>Реконструкція</a:t>
            </a:r>
            <a:r>
              <a:rPr lang="ru-RU" dirty="0"/>
              <a:t> </a:t>
            </a:r>
            <a:r>
              <a:rPr lang="ru-RU" dirty="0" err="1"/>
              <a:t>Ю.Асєєва</a:t>
            </a:r>
            <a:r>
              <a:rPr lang="ru-RU" dirty="0"/>
              <a:t>, </a:t>
            </a:r>
            <a:r>
              <a:rPr lang="ru-RU" dirty="0" err="1"/>
              <a:t>В.Волкова</a:t>
            </a:r>
            <a:r>
              <a:rPr lang="ru-RU" dirty="0"/>
              <a:t>, </a:t>
            </a:r>
            <a:r>
              <a:rPr lang="ru-RU" dirty="0" err="1"/>
              <a:t>М.Кресального</a:t>
            </a:r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01416">
            <a:off x="371650" y="637576"/>
            <a:ext cx="2736304" cy="2967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rot="19694448">
            <a:off x="1547664" y="3244334"/>
            <a:ext cx="21321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Мозаїка</a:t>
            </a:r>
            <a:r>
              <a:rPr lang="ru-RU" dirty="0" smtClean="0"/>
              <a:t> </a:t>
            </a:r>
            <a:r>
              <a:rPr lang="ru-RU" dirty="0" err="1"/>
              <a:t>Софії</a:t>
            </a:r>
            <a:r>
              <a:rPr lang="ru-RU" dirty="0"/>
              <a:t> </a:t>
            </a:r>
            <a:r>
              <a:rPr lang="ru-RU" dirty="0" err="1"/>
              <a:t>Київської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5739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5688632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Образ Софії Київської – символ духовного надбання українського народу 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700" b="1" i="1" dirty="0">
                <a:latin typeface="Times New Roman" pitchFamily="18" charset="0"/>
                <a:cs typeface="Times New Roman" pitchFamily="18" charset="0"/>
              </a:rPr>
              <a:t>за романом </a:t>
            </a:r>
            <a:r>
              <a:rPr lang="uk-UA" sz="2700" b="1" i="1" dirty="0" smtClean="0">
                <a:latin typeface="Times New Roman" pitchFamily="18" charset="0"/>
                <a:cs typeface="Times New Roman" pitchFamily="18" charset="0"/>
              </a:rPr>
              <a:t>П.А.Загребельного</a:t>
            </a:r>
            <a:r>
              <a:rPr lang="uk-UA" sz="27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700" b="1" i="1" dirty="0" smtClean="0">
                <a:latin typeface="Times New Roman" pitchFamily="18" charset="0"/>
                <a:cs typeface="Times New Roman" pitchFamily="18" charset="0"/>
              </a:rPr>
              <a:t> «Диво»)</a:t>
            </a:r>
            <a:r>
              <a:rPr lang="uk-UA" sz="27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7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27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700" i="1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br>
              <a:rPr lang="uk-UA" sz="27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7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078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571500"/>
            <a:ext cx="85725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9167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363" y="397356"/>
            <a:ext cx="3598184" cy="311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3129" y="3212976"/>
            <a:ext cx="3419872" cy="3520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9372" y="198757"/>
            <a:ext cx="4032448" cy="351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588224" y="4869160"/>
            <a:ext cx="2555776" cy="1303040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Фрагменти мозаїки </a:t>
            </a:r>
          </a:p>
          <a:p>
            <a:r>
              <a:rPr lang="uk-UA" sz="24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Софії Київської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072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4762500" cy="288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8836" y="116632"/>
            <a:ext cx="3528392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711" y="3429000"/>
            <a:ext cx="4680520" cy="3175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25244" y="2967335"/>
            <a:ext cx="333924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Софія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Київська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Дзвіниця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(1748р.-арх.І.Г.Шедель,1851р-4-й </a:t>
            </a:r>
            <a:r>
              <a:rPr lang="ru-RU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ярус-арх.П.І.Спарро</a:t>
            </a: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1792288" y="6237312"/>
            <a:ext cx="2707704" cy="423342"/>
          </a:xfrm>
        </p:spPr>
        <p:txBody>
          <a:bodyPr>
            <a:normAutofit/>
          </a:bodyPr>
          <a:lstStyle/>
          <a:p>
            <a:pPr algn="ctr"/>
            <a:r>
              <a:rPr lang="uk-UA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Дзвони</a:t>
            </a:r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92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6072206"/>
            <a:ext cx="5286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/>
              <a:t>Відеодоріжка</a:t>
            </a:r>
            <a:r>
              <a:rPr lang="uk-UA" dirty="0" smtClean="0"/>
              <a:t> “СОФІЯ КИЇВСЬКА”</a:t>
            </a:r>
            <a:endParaRPr lang="ru-RU" dirty="0"/>
          </a:p>
        </p:txBody>
      </p:sp>
      <p:pic>
        <p:nvPicPr>
          <p:cNvPr id="7" name="Без имени_0001 (convert-video-online.com)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23928" y="609600"/>
            <a:ext cx="4991472" cy="562771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uk-UA" sz="4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4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uk-UA" sz="77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Роксолана</a:t>
            </a:r>
            <a:r>
              <a:rPr lang="uk-UA" sz="52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 algn="ctr">
              <a:buNone/>
            </a:pPr>
            <a:r>
              <a:rPr lang="uk-UA" sz="63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погляд крізь століття…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</a:t>
            </a:r>
          </a:p>
          <a:p>
            <a:pPr marL="0" indent="0">
              <a:buNone/>
            </a:pPr>
            <a:r>
              <a:rPr lang="uk-UA" dirty="0"/>
              <a:t> </a:t>
            </a:r>
            <a:endParaRPr lang="uk-UA" dirty="0" smtClean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 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2609"/>
            <a:ext cx="3384376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9524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124136" y="5229200"/>
            <a:ext cx="5472199" cy="162880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uk-UA" dirty="0" smtClean="0"/>
          </a:p>
          <a:p>
            <a:pPr marL="0" indent="0" algn="ctr">
              <a:buNone/>
            </a:pPr>
            <a:r>
              <a:rPr lang="uk-UA" sz="8000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Настя, Роксолана, </a:t>
            </a:r>
            <a:r>
              <a:rPr lang="uk-UA" sz="8000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Хасекі</a:t>
            </a:r>
            <a:r>
              <a:rPr lang="uk-UA" sz="8000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, </a:t>
            </a:r>
            <a:r>
              <a:rPr lang="uk-UA" sz="8000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Хуррем</a:t>
            </a:r>
            <a:r>
              <a:rPr lang="uk-UA" sz="8000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, </a:t>
            </a:r>
            <a:r>
              <a:rPr lang="uk-UA" sz="8000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Місафір</a:t>
            </a:r>
            <a:r>
              <a:rPr lang="uk-UA" dirty="0" smtClean="0">
                <a:solidFill>
                  <a:srgbClr val="C00000"/>
                </a:solidFill>
              </a:rPr>
              <a:t>…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122" name="Picture 2" descr="C:\Documents and Settings\Admin\Рабочий стол\загребельний\313542835_tonne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6192688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433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Рабочий стол\загребельний\cektqма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4870"/>
            <a:ext cx="6120680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93296"/>
            <a:ext cx="5486400" cy="576064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Сулейман Пишний</a:t>
            </a:r>
            <a:endParaRPr lang="ru-RU" sz="4000" b="1" dirty="0">
              <a:ln>
                <a:solidFill>
                  <a:schemeClr val="tx1"/>
                </a:solidFill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676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43240" y="6143644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/>
              <a:t>Відеодоріжка</a:t>
            </a:r>
            <a:r>
              <a:rPr lang="uk-UA" dirty="0" smtClean="0"/>
              <a:t> “РОКСОЛАНА”</a:t>
            </a:r>
            <a:endParaRPr lang="ru-RU" dirty="0"/>
          </a:p>
        </p:txBody>
      </p:sp>
      <p:pic>
        <p:nvPicPr>
          <p:cNvPr id="6" name="роксолана (convert-video-online.com)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728192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/>
            </a:r>
            <a:br>
              <a:rPr lang="uk-UA" b="1" dirty="0" smtClean="0">
                <a:solidFill>
                  <a:srgbClr val="002060"/>
                </a:solidFill>
              </a:rPr>
            </a:br>
            <a:r>
              <a:rPr lang="uk-UA" b="1" dirty="0" smtClean="0">
                <a:solidFill>
                  <a:srgbClr val="002060"/>
                </a:solidFill>
              </a:rPr>
              <a:t>Біографічний нарис </a:t>
            </a:r>
            <a:r>
              <a:rPr lang="uk-UA" b="1" dirty="0">
                <a:solidFill>
                  <a:srgbClr val="002060"/>
                </a:solidFill>
              </a:rPr>
              <a:t> </a:t>
            </a:r>
            <a:r>
              <a:rPr lang="uk-UA" b="1" dirty="0" smtClean="0">
                <a:solidFill>
                  <a:srgbClr val="002060"/>
                </a:solidFill>
              </a:rPr>
              <a:t/>
            </a:r>
            <a:br>
              <a:rPr lang="uk-UA" b="1" dirty="0" smtClean="0">
                <a:solidFill>
                  <a:srgbClr val="002060"/>
                </a:solidFill>
              </a:rPr>
            </a:br>
            <a:r>
              <a:rPr lang="uk-UA" b="1" dirty="0" smtClean="0">
                <a:solidFill>
                  <a:srgbClr val="002060"/>
                </a:solidFill>
              </a:rPr>
              <a:t>«Письменник починається з широти душі»</a:t>
            </a:r>
            <a:r>
              <a:rPr lang="uk-UA" b="1" dirty="0" smtClean="0"/>
              <a:t/>
            </a:r>
            <a:br>
              <a:rPr lang="uk-UA" b="1" dirty="0" smtClean="0"/>
            </a:b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251520" y="1268760"/>
            <a:ext cx="4290556" cy="39417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Я </a:t>
            </a:r>
            <a:r>
              <a:rPr lang="ru-RU" b="1" i="1" dirty="0" err="1" smtClean="0">
                <a:solidFill>
                  <a:srgbClr val="FF0000"/>
                </a:solidFill>
              </a:rPr>
              <a:t>народився</a:t>
            </a:r>
            <a:r>
              <a:rPr lang="ru-RU" b="1" i="1" dirty="0" smtClean="0">
                <a:solidFill>
                  <a:srgbClr val="FF0000"/>
                </a:solidFill>
              </a:rPr>
              <a:t> і </a:t>
            </a:r>
            <a:r>
              <a:rPr lang="ru-RU" b="1" i="1" dirty="0" err="1" smtClean="0">
                <a:solidFill>
                  <a:srgbClr val="FF0000"/>
                </a:solidFill>
              </a:rPr>
              <a:t>виріс</a:t>
            </a:r>
            <a:r>
              <a:rPr lang="ru-RU" b="1" i="1" dirty="0" smtClean="0">
                <a:solidFill>
                  <a:srgbClr val="FF0000"/>
                </a:solidFill>
              </a:rPr>
              <a:t> на </a:t>
            </a:r>
            <a:r>
              <a:rPr lang="ru-RU" b="1" i="1" dirty="0" err="1" smtClean="0">
                <a:solidFill>
                  <a:srgbClr val="FF0000"/>
                </a:solidFill>
              </a:rPr>
              <a:t>Дніпрі</a:t>
            </a:r>
            <a:r>
              <a:rPr lang="ru-RU" b="1" i="1" dirty="0" smtClean="0">
                <a:solidFill>
                  <a:srgbClr val="FF0000"/>
                </a:solidFill>
              </a:rPr>
              <a:t>... І </a:t>
            </a:r>
            <a:r>
              <a:rPr lang="ru-RU" b="1" i="1" dirty="0" err="1" smtClean="0">
                <a:solidFill>
                  <a:srgbClr val="FF0000"/>
                </a:solidFill>
              </a:rPr>
              <a:t>це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перейшло</a:t>
            </a:r>
            <a:r>
              <a:rPr lang="ru-RU" b="1" i="1" dirty="0" smtClean="0">
                <a:solidFill>
                  <a:srgbClr val="FF0000"/>
                </a:solidFill>
              </a:rPr>
              <a:t> в мою душу. Там, де </a:t>
            </a:r>
            <a:r>
              <a:rPr lang="ru-RU" b="1" i="1" dirty="0" err="1" smtClean="0">
                <a:solidFill>
                  <a:srgbClr val="FF0000"/>
                </a:solidFill>
              </a:rPr>
              <a:t>Дніпра</a:t>
            </a:r>
            <a:r>
              <a:rPr lang="ru-RU" b="1" i="1" dirty="0" smtClean="0">
                <a:solidFill>
                  <a:srgbClr val="FF0000"/>
                </a:solidFill>
              </a:rPr>
              <a:t> нема – </a:t>
            </a:r>
            <a:r>
              <a:rPr lang="ru-RU" b="1" i="1" dirty="0" err="1" smtClean="0">
                <a:solidFill>
                  <a:srgbClr val="FF0000"/>
                </a:solidFill>
              </a:rPr>
              <a:t>ніби</a:t>
            </a:r>
            <a:r>
              <a:rPr lang="ru-RU" b="1" i="1" dirty="0" smtClean="0">
                <a:solidFill>
                  <a:srgbClr val="FF0000"/>
                </a:solidFill>
              </a:rPr>
              <a:t> й не </a:t>
            </a:r>
            <a:r>
              <a:rPr lang="ru-RU" b="1" i="1" dirty="0" err="1" smtClean="0">
                <a:solidFill>
                  <a:srgbClr val="FF0000"/>
                </a:solidFill>
              </a:rPr>
              <a:t>Україна</a:t>
            </a:r>
            <a:r>
              <a:rPr lang="ru-RU" b="1" i="1" dirty="0" smtClean="0">
                <a:solidFill>
                  <a:srgbClr val="FF0000"/>
                </a:solidFill>
              </a:rPr>
              <a:t>. </a:t>
            </a:r>
            <a:r>
              <a:rPr lang="ru-RU" b="1" i="1" dirty="0" err="1" smtClean="0">
                <a:solidFill>
                  <a:srgbClr val="FF0000"/>
                </a:solidFill>
              </a:rPr>
              <a:t>Це</a:t>
            </a:r>
            <a:r>
              <a:rPr lang="ru-RU" b="1" i="1" dirty="0" smtClean="0">
                <a:solidFill>
                  <a:srgbClr val="FF0000"/>
                </a:solidFill>
              </a:rPr>
              <a:t> наша </a:t>
            </a:r>
          </a:p>
          <a:p>
            <a:pPr marL="0" indent="0">
              <a:buNone/>
            </a:pPr>
            <a:r>
              <a:rPr lang="ru-RU" b="1" i="1" dirty="0" err="1" smtClean="0">
                <a:solidFill>
                  <a:srgbClr val="FF0000"/>
                </a:solidFill>
              </a:rPr>
              <a:t>головна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ріка</a:t>
            </a:r>
            <a:r>
              <a:rPr lang="ru-RU" b="1" i="1" dirty="0" smtClean="0">
                <a:solidFill>
                  <a:srgbClr val="FF0000"/>
                </a:solidFill>
              </a:rPr>
              <a:t>, </a:t>
            </a:r>
            <a:r>
              <a:rPr lang="ru-RU" b="1" i="1" dirty="0" err="1" smtClean="0">
                <a:solidFill>
                  <a:srgbClr val="FF0000"/>
                </a:solidFill>
              </a:rPr>
              <a:t>ріка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мого</a:t>
            </a:r>
            <a:r>
              <a:rPr lang="ru-RU" b="1" i="1" dirty="0" smtClean="0">
                <a:solidFill>
                  <a:srgbClr val="FF0000"/>
                </a:solidFill>
              </a:rPr>
              <a:t> народу. І </a:t>
            </a:r>
            <a:r>
              <a:rPr lang="ru-RU" b="1" i="1" dirty="0" err="1" smtClean="0">
                <a:solidFill>
                  <a:srgbClr val="FF0000"/>
                </a:solidFill>
              </a:rPr>
              <a:t>це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ріка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Шевченка</a:t>
            </a:r>
            <a:r>
              <a:rPr lang="ru-RU" b="1" i="1" dirty="0" smtClean="0">
                <a:solidFill>
                  <a:srgbClr val="FF0000"/>
                </a:solidFill>
              </a:rPr>
              <a:t>, і </a:t>
            </a:r>
            <a:r>
              <a:rPr lang="ru-RU" b="1" i="1" dirty="0" err="1" smtClean="0">
                <a:solidFill>
                  <a:srgbClr val="FF0000"/>
                </a:solidFill>
              </a:rPr>
              <a:t>Дніпро</a:t>
            </a:r>
            <a:r>
              <a:rPr lang="ru-RU" b="1" i="1" dirty="0" smtClean="0">
                <a:solidFill>
                  <a:srgbClr val="FF0000"/>
                </a:solidFill>
              </a:rPr>
              <a:t>  - </a:t>
            </a:r>
            <a:r>
              <a:rPr lang="ru-RU" b="1" i="1" dirty="0" err="1" smtClean="0">
                <a:solidFill>
                  <a:srgbClr val="FF0000"/>
                </a:solidFill>
              </a:rPr>
              <a:t>це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Україна</a:t>
            </a:r>
            <a:r>
              <a:rPr lang="ru-RU" b="1" i="1" dirty="0" smtClean="0">
                <a:solidFill>
                  <a:srgbClr val="FF0000"/>
                </a:solidFill>
              </a:rPr>
              <a:t>.</a:t>
            </a:r>
          </a:p>
          <a:p>
            <a:pPr marL="0" indent="0" algn="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П. </a:t>
            </a:r>
            <a:r>
              <a:rPr lang="ru-RU" b="1" i="1" dirty="0" err="1" smtClean="0">
                <a:solidFill>
                  <a:srgbClr val="FF0000"/>
                </a:solidFill>
              </a:rPr>
              <a:t>Загребельний</a:t>
            </a:r>
            <a:endParaRPr lang="ru-RU" b="1" i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00808"/>
            <a:ext cx="3898828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8963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zagrebelniy.pdf - Foxit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376" t="28919" r="21620" b="15548"/>
          <a:stretch/>
        </p:blipFill>
        <p:spPr>
          <a:xfrm>
            <a:off x="357158" y="500042"/>
            <a:ext cx="5072098" cy="2857520"/>
          </a:xfrm>
          <a:prstGeom prst="rect">
            <a:avLst/>
          </a:prstGeom>
        </p:spPr>
      </p:pic>
      <p:pic>
        <p:nvPicPr>
          <p:cNvPr id="19458" name="Picture 2" descr="https://bibliotekaostrovsk.files.wordpress.com/2018/02/9c11d-c646a75d6f51.jpg?w=6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3429000"/>
            <a:ext cx="4762500" cy="31623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1816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zagrebelniy.pdf - Foxit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365" t="17382" r="18878" b="25959"/>
          <a:stretch/>
        </p:blipFill>
        <p:spPr>
          <a:xfrm>
            <a:off x="571472" y="857232"/>
            <a:ext cx="5143536" cy="5072098"/>
          </a:xfrm>
          <a:prstGeom prst="rect">
            <a:avLst/>
          </a:prstGeom>
        </p:spPr>
      </p:pic>
      <p:pic>
        <p:nvPicPr>
          <p:cNvPr id="1026" name="Picture 2" descr="C:\Documents and Settings\Admin\Рабочий стол\thumb_10.jpg"/>
          <p:cNvPicPr>
            <a:picLocks noChangeAspect="1" noChangeArrowheads="1"/>
          </p:cNvPicPr>
          <p:nvPr/>
        </p:nvPicPr>
        <p:blipFill>
          <a:blip r:embed="rId3"/>
          <a:srcRect t="8219" r="56044" b="8219"/>
          <a:stretch>
            <a:fillRect/>
          </a:stretch>
        </p:blipFill>
        <p:spPr bwMode="auto">
          <a:xfrm>
            <a:off x="5715008" y="1285860"/>
            <a:ext cx="3286148" cy="4572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5969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agrebelniy.pdf - Foxit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521" t="24983" r="19314" b="11102"/>
          <a:stretch/>
        </p:blipFill>
        <p:spPr>
          <a:xfrm>
            <a:off x="4643438" y="642918"/>
            <a:ext cx="4357718" cy="5643602"/>
          </a:xfrm>
          <a:prstGeom prst="rect">
            <a:avLst/>
          </a:prstGeom>
        </p:spPr>
      </p:pic>
      <p:pic>
        <p:nvPicPr>
          <p:cNvPr id="2050" name="Picture 2" descr="C:\Documents and Settings\Admin\Рабочий стол\hqdefault.jpg"/>
          <p:cNvPicPr>
            <a:picLocks noChangeAspect="1" noChangeArrowheads="1"/>
          </p:cNvPicPr>
          <p:nvPr/>
        </p:nvPicPr>
        <p:blipFill>
          <a:blip r:embed="rId3"/>
          <a:srcRect t="4167" b="2805"/>
          <a:stretch>
            <a:fillRect/>
          </a:stretch>
        </p:blipFill>
        <p:spPr bwMode="auto">
          <a:xfrm>
            <a:off x="214282" y="2000240"/>
            <a:ext cx="4572000" cy="31899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9032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85720" y="2285992"/>
            <a:ext cx="8572560" cy="45720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«Ярослав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Мудрий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Жанр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історичний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Ярослав </a:t>
            </a: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удрий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» -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художній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фільм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знятий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режисером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Григорієм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оханом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сценарієм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авла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Загребельного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кіностудії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ім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О.Довженка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сумісно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з</a:t>
            </a:r>
          </a:p>
          <a:p>
            <a:pPr marL="0" indent="0" algn="just">
              <a:buNone/>
            </a:pP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кіностудією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осфільм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» у 1983році.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Фільм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отримав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приз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диплом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журі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на ВКФ  в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Талліні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1982 року. Перша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половина 11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століття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смерті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Великого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Київського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князя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Володимира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Святославича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починається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боротьба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Київ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синами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pPr marL="0" indent="0" algn="just">
              <a:buNone/>
            </a:pP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иївський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престол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завоював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один з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синів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Ярослав.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Доба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княжіння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«золотим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віком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» 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Русі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5" name="Picture 1" descr="C:\Documents and Settings\Admin\Рабочий стол\unnam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214290"/>
            <a:ext cx="4876800" cy="31432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4809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2844" y="2285992"/>
            <a:ext cx="8858312" cy="38793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Ракети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повинні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злетіти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Жанр -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воєнний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фільм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Режисери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Олексій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Швачко, Антон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Тимонішин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сценарієм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авла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Загребельного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иколи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ігуровського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кіностудії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ім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О.Довженка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1964 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Прем'єра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фільму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відбулася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серпня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1965 року.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1944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концтабору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розташованого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Німеччини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біжить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полонений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радянський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офіцер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Михайло Скиба.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Незабаром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нього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приєднується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поляк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Дулькевич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американський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диверсант Юджин, посланий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своїм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командуванням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метою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визначити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точні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координати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ракетного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майданчика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бомбардують</a:t>
            </a:r>
            <a:r>
              <a:rPr lang="ru-RU" sz="20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18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Лондон.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На  невеликому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судні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троє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пробираються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окупованої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німцями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Голландії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де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їм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належить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секретний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об'єкт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6" name="Picture 1" descr="C:\Documents and Settings\Admin\Рабочий стол\0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85728"/>
            <a:ext cx="5426075" cy="25434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3006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«</a:t>
            </a:r>
            <a:r>
              <a:rPr lang="ru-RU" dirty="0" err="1" smtClean="0"/>
              <a:t>Лаври</a:t>
            </a:r>
            <a:r>
              <a:rPr lang="ru-RU" dirty="0" smtClean="0"/>
              <a:t>»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Жанр - </a:t>
            </a:r>
            <a:r>
              <a:rPr lang="ru-RU" dirty="0" err="1"/>
              <a:t>виробнича</a:t>
            </a:r>
            <a:r>
              <a:rPr lang="ru-RU" dirty="0"/>
              <a:t> драма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err="1"/>
              <a:t>Режисер</a:t>
            </a:r>
            <a:r>
              <a:rPr lang="ru-RU" dirty="0"/>
              <a:t> - </a:t>
            </a:r>
            <a:r>
              <a:rPr lang="ru-RU" dirty="0" err="1"/>
              <a:t>Володимир</a:t>
            </a:r>
            <a:r>
              <a:rPr lang="ru-RU" dirty="0"/>
              <a:t> Горленко</a:t>
            </a:r>
          </a:p>
          <a:p>
            <a:pPr marL="0" indent="0">
              <a:buNone/>
            </a:pPr>
            <a:r>
              <a:rPr lang="ru-RU" dirty="0" err="1" smtClean="0"/>
              <a:t>Рік</a:t>
            </a:r>
            <a:r>
              <a:rPr lang="ru-RU" dirty="0" smtClean="0"/>
              <a:t> </a:t>
            </a:r>
            <a:r>
              <a:rPr lang="ru-RU" dirty="0"/>
              <a:t>- 1972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err="1"/>
              <a:t>Фільм</a:t>
            </a:r>
            <a:r>
              <a:rPr lang="ru-RU" dirty="0"/>
              <a:t> </a:t>
            </a:r>
            <a:r>
              <a:rPr lang="ru-RU" dirty="0" err="1"/>
              <a:t>розповідає</a:t>
            </a:r>
            <a:r>
              <a:rPr lang="ru-RU" dirty="0"/>
              <a:t> про людей "</a:t>
            </a:r>
            <a:r>
              <a:rPr lang="ru-RU" dirty="0" err="1"/>
              <a:t>горячої</a:t>
            </a:r>
            <a:r>
              <a:rPr lang="ru-RU" dirty="0"/>
              <a:t>" </a:t>
            </a:r>
            <a:r>
              <a:rPr lang="ru-RU" dirty="0" err="1" smtClean="0"/>
              <a:t>професії</a:t>
            </a:r>
            <a:r>
              <a:rPr lang="uk-UA" dirty="0" smtClean="0"/>
              <a:t>,</a:t>
            </a:r>
            <a:r>
              <a:rPr lang="ru-RU" dirty="0"/>
              <a:t> </a:t>
            </a:r>
            <a:r>
              <a:rPr lang="ru-RU" dirty="0" err="1" smtClean="0"/>
              <a:t>робітників</a:t>
            </a:r>
            <a:r>
              <a:rPr lang="ru-RU" dirty="0" smtClean="0"/>
              <a:t> трубопрокатного заводу. </a:t>
            </a:r>
            <a:r>
              <a:rPr lang="ru-RU" dirty="0" err="1" smtClean="0"/>
              <a:t>Молодий</a:t>
            </a:r>
            <a:r>
              <a:rPr lang="ru-RU" dirty="0" smtClean="0"/>
              <a:t> </a:t>
            </a:r>
            <a:r>
              <a:rPr lang="ru-RU" dirty="0" err="1" smtClean="0"/>
              <a:t>інженер</a:t>
            </a:r>
            <a:r>
              <a:rPr lang="ru-RU" dirty="0" smtClean="0"/>
              <a:t>, </a:t>
            </a:r>
            <a:r>
              <a:rPr lang="ru-RU" dirty="0" err="1" smtClean="0"/>
              <a:t>захоплений</a:t>
            </a:r>
            <a:r>
              <a:rPr lang="ru-RU" dirty="0" smtClean="0"/>
              <a:t> новаторством, </a:t>
            </a:r>
            <a:r>
              <a:rPr lang="ru-RU" dirty="0" err="1" smtClean="0"/>
              <a:t>зміг</a:t>
            </a:r>
            <a:r>
              <a:rPr lang="ru-RU" dirty="0" smtClean="0"/>
              <a:t> </a:t>
            </a:r>
            <a:r>
              <a:rPr lang="ru-RU" dirty="0" err="1" smtClean="0"/>
              <a:t>заохотити</a:t>
            </a:r>
            <a:r>
              <a:rPr lang="ru-RU" dirty="0" smtClean="0"/>
              <a:t> </a:t>
            </a:r>
            <a:r>
              <a:rPr lang="ru-RU" dirty="0" err="1" smtClean="0"/>
              <a:t>своїми</a:t>
            </a:r>
            <a:r>
              <a:rPr lang="ru-RU" dirty="0" smtClean="0"/>
              <a:t> </a:t>
            </a:r>
            <a:r>
              <a:rPr lang="ru-RU" dirty="0" err="1" smtClean="0"/>
              <a:t>ідеями</a:t>
            </a:r>
            <a:r>
              <a:rPr lang="ru-RU" dirty="0" smtClean="0"/>
              <a:t> </a:t>
            </a:r>
            <a:r>
              <a:rPr lang="ru-RU" dirty="0" err="1" smtClean="0"/>
              <a:t>трудовий</a:t>
            </a:r>
            <a:r>
              <a:rPr lang="ru-RU" dirty="0" smtClean="0"/>
              <a:t> </a:t>
            </a:r>
            <a:r>
              <a:rPr lang="ru-RU" dirty="0" err="1" smtClean="0"/>
              <a:t>колектив</a:t>
            </a:r>
            <a:r>
              <a:rPr lang="ru-RU" dirty="0" smtClean="0"/>
              <a:t>…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3168352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0433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71472" y="3071810"/>
            <a:ext cx="8343928" cy="3643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Перевірено</a:t>
            </a:r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мін</a:t>
            </a:r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немає</a:t>
            </a:r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indent="0" algn="just"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Жанр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воєнний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фільм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Спільний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український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художній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радянський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югославський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фільм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1965 року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режисерів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Юрія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Лисенка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Здравко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Велимировича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за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сценарієм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авла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Загребельного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кіностудії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ім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О.Довженка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сумісно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кіностудією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овчек-фільм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Югославія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 algn="just"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жовтня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1944рік.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Звільнений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Белград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святкує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юди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поки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здогадуються,що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відступаючи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гітлерівці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вирішили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підірвати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місто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поверхні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сапери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перевіряють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кожен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куточок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міста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роблять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напис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Перевірено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мін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немає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!»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заміновано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глибоко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землею…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Врятувати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Белград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складна,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така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вже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нездійсненна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місія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Групі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радянських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 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югославських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бійців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вдається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відвернути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вибух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uk-UA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такі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драматичні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події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розповідає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кінострічка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3314" name="AutoShape 2" descr="Картинки по запросу &quot;перевірено мін немає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6" name="AutoShape 4" descr="Картинки по запросу &quot;перевірено мін немає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7" name="Picture 5" descr="C:\Documents and Settings\Admin\Рабочий стол\587d08c64960755e4e65a120695bd3a6595f33f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42852"/>
            <a:ext cx="4929222" cy="28575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3387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512365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«І земля скакала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навстріч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!»</a:t>
            </a:r>
          </a:p>
          <a:p>
            <a:pPr marL="0" indent="0"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1975.</a:t>
            </a:r>
          </a:p>
          <a:p>
            <a:pPr marL="0" indent="0"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агатопланова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п’єса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порушує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важливі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проблеми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нашого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Драматург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досліджує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процес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взаємовідносин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людей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сфері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виробництва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вирішує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гострі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моральні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конфлікти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9217"/>
          <a:stretch/>
        </p:blipFill>
        <p:spPr bwMode="auto">
          <a:xfrm>
            <a:off x="251520" y="980728"/>
            <a:ext cx="313184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9138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zagrebelniy.pdf - Foxit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193" t="42147" r="26302" b="27923"/>
          <a:stretch/>
        </p:blipFill>
        <p:spPr>
          <a:xfrm>
            <a:off x="1000100" y="3571876"/>
            <a:ext cx="6500858" cy="200024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1802" y="142852"/>
            <a:ext cx="2928958" cy="3286148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5720" y="5643578"/>
            <a:ext cx="8358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генія української романістики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68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zagrebelniy.pdf - Foxit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08" t="14480" r="17775" b="21644"/>
          <a:stretch/>
        </p:blipFill>
        <p:spPr>
          <a:xfrm>
            <a:off x="500034" y="616674"/>
            <a:ext cx="7643866" cy="566984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57884" y="1214422"/>
            <a:ext cx="314327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C</a:t>
            </a:r>
            <a:r>
              <a:rPr lang="uk-UA" sz="2400" b="1" i="1" dirty="0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юди часто приходять люди…</a:t>
            </a:r>
            <a:endParaRPr lang="ru-RU" sz="2400" b="1" i="1" dirty="0">
              <a:ln>
                <a:solidFill>
                  <a:schemeClr val="tx1"/>
                </a:solidFill>
              </a:ln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863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07504" y="1628800"/>
            <a:ext cx="4104456" cy="3744416"/>
          </a:xfrm>
        </p:spPr>
        <p:txBody>
          <a:bodyPr>
            <a:noAutofit/>
          </a:bodyPr>
          <a:lstStyle/>
          <a:p>
            <a:r>
              <a:rPr lang="ru-RU" sz="2400" b="1" dirty="0"/>
              <a:t>ЇХ НАЗИВАЛИ ІДЕАЛЬНОЮ ПАРОЮ (КОНЧА-ЗАСПА, 1998р.). В ОДНОМУ З ІНТЕРВ’Ю ПАВЛО АРХИПОВИЧ ЗАГРЕБЕЛЬНИЙ СКАЗАВ, ЩО ЙОГО ДРУЖИНА, ЕЛЛА МИХАЙЛІВНА, — МУЗА, ЛІТРЕДАКТОР І БЕРЕГИНЯ СІМ’Ї </a:t>
            </a:r>
          </a:p>
          <a:p>
            <a:r>
              <a:rPr lang="ru-RU" sz="2400" b="1" dirty="0"/>
              <a:t>        </a:t>
            </a:r>
            <a:endParaRPr lang="ru-RU" sz="2400" b="1" dirty="0" smtClean="0"/>
          </a:p>
          <a:p>
            <a:endParaRPr lang="ru-RU" sz="2400" b="1" dirty="0"/>
          </a:p>
          <a:p>
            <a:endParaRPr lang="ru-RU" sz="2400" b="1" dirty="0"/>
          </a:p>
        </p:txBody>
      </p:sp>
      <p:pic>
        <p:nvPicPr>
          <p:cNvPr id="3074" name="Picture 2" descr="C:\Documents and Settings\Admin\Рабочий стол\загребельний\4233-8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851920" y="620688"/>
            <a:ext cx="5076056" cy="506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2339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zagrebelniy.pdf - Foxit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35" t="23718" r="18000" b="9672"/>
          <a:stretch/>
        </p:blipFill>
        <p:spPr>
          <a:xfrm>
            <a:off x="142844" y="500042"/>
            <a:ext cx="5429288" cy="6000792"/>
          </a:xfrm>
          <a:prstGeom prst="rect">
            <a:avLst/>
          </a:prstGeom>
        </p:spPr>
      </p:pic>
      <p:pic>
        <p:nvPicPr>
          <p:cNvPr id="9218" name="Picture 2" descr="Картинки по запросу &quot;загребельний батьківська хата світлиця&quot;"/>
          <p:cNvPicPr>
            <a:picLocks noChangeAspect="1" noChangeArrowheads="1"/>
          </p:cNvPicPr>
          <p:nvPr/>
        </p:nvPicPr>
        <p:blipFill>
          <a:blip r:embed="rId3"/>
          <a:srcRect l="2143" t="4481" r="5715" b="4196"/>
          <a:stretch>
            <a:fillRect/>
          </a:stretch>
        </p:blipFill>
        <p:spPr bwMode="auto">
          <a:xfrm rot="687596">
            <a:off x="4867662" y="536115"/>
            <a:ext cx="2932002" cy="2506253"/>
          </a:xfrm>
          <a:prstGeom prst="rect">
            <a:avLst/>
          </a:prstGeom>
          <a:noFill/>
        </p:spPr>
      </p:pic>
      <p:sp>
        <p:nvSpPr>
          <p:cNvPr id="9220" name="AutoShape 4" descr="https://csam.archives.gov.ua/wp-content/uploads/2019/10/4-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1" name="Picture 5" descr="C:\Documents and Settings\Admin\Рабочий стол\4-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40630">
            <a:off x="5813930" y="3366247"/>
            <a:ext cx="2966448" cy="2826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4115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agrebelniy.pdf - Foxit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35" t="16258" r="17998" b="17916"/>
          <a:stretch/>
        </p:blipFill>
        <p:spPr>
          <a:xfrm>
            <a:off x="357158" y="500042"/>
            <a:ext cx="7786742" cy="5715040"/>
          </a:xfrm>
          <a:prstGeom prst="rect">
            <a:avLst/>
          </a:prstGeom>
        </p:spPr>
      </p:pic>
      <p:pic>
        <p:nvPicPr>
          <p:cNvPr id="8196" name="Picture 4" descr="C:\Documents and Settings\Admin\Рабочий стол\unname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42852"/>
            <a:ext cx="7072362" cy="40719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6241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zagrebelniy.pdf - Foxit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30" t="16820" r="18811" b="21385"/>
          <a:stretch/>
        </p:blipFill>
        <p:spPr>
          <a:xfrm>
            <a:off x="285720" y="214290"/>
            <a:ext cx="5214974" cy="464347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0034" y="5500702"/>
            <a:ext cx="68580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https://www.youtube.com/watch?v=j6esJGMiZ5Y</a:t>
            </a:r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pic>
        <p:nvPicPr>
          <p:cNvPr id="7169" name="Picture 1" descr="C:\Documents and Settings\Admin\Рабочий стол\unnamed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571480"/>
            <a:ext cx="2928958" cy="400052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8" y="4786322"/>
            <a:ext cx="8786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Автор  </a:t>
            </a:r>
            <a:r>
              <a:rPr lang="ru-RU" b="1" i="1" dirty="0" err="1" smtClean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i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режисер</a:t>
            </a:r>
            <a:r>
              <a:rPr lang="ru-RU" b="1" i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i="1" dirty="0" err="1" smtClean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Юлія</a:t>
            </a:r>
            <a:r>
              <a:rPr lang="ru-RU" b="1" i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Лазаревська</a:t>
            </a:r>
            <a:r>
              <a:rPr lang="ru-RU" b="1" i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, оператор </a:t>
            </a:r>
            <a:r>
              <a:rPr lang="ru-RU" b="1" i="1" u="sng" dirty="0" err="1" smtClean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Микола</a:t>
            </a:r>
            <a:r>
              <a:rPr lang="ru-RU" b="1" i="1" u="sng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u="sng" dirty="0" err="1" smtClean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Мандрич</a:t>
            </a:r>
            <a:r>
              <a:rPr lang="ru-RU" b="1" i="1" u="sng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ln>
                <a:solidFill>
                  <a:schemeClr val="accent5">
                    <a:lumMod val="50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156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agrebelniy.pdf - Foxit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68" t="18698" r="18598" b="19159"/>
          <a:stretch/>
        </p:blipFill>
        <p:spPr>
          <a:xfrm>
            <a:off x="0" y="142852"/>
            <a:ext cx="5072066" cy="5500726"/>
          </a:xfrm>
          <a:prstGeom prst="rect">
            <a:avLst/>
          </a:prstGeom>
        </p:spPr>
      </p:pic>
      <p:pic>
        <p:nvPicPr>
          <p:cNvPr id="6145" name="Picture 1" descr="C:\Documents and Settings\Admin\Рабочий стол\321631_1_w_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571480"/>
            <a:ext cx="3143272" cy="2505076"/>
          </a:xfrm>
          <a:prstGeom prst="rect">
            <a:avLst/>
          </a:prstGeom>
          <a:noFill/>
        </p:spPr>
      </p:pic>
      <p:pic>
        <p:nvPicPr>
          <p:cNvPr id="6149" name="Picture 5" descr="C:\Documents and Settings\Admin\Рабочий стол\zagrebelnyy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3214686"/>
            <a:ext cx="3429024" cy="30718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090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agrebelniy.pdf - Foxit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135" t="20425" r="17562" b="17216"/>
          <a:stretch/>
        </p:blipFill>
        <p:spPr>
          <a:xfrm>
            <a:off x="285720" y="428604"/>
            <a:ext cx="5929354" cy="5429288"/>
          </a:xfrm>
          <a:prstGeom prst="rect">
            <a:avLst/>
          </a:prstGeom>
        </p:spPr>
      </p:pic>
      <p:pic>
        <p:nvPicPr>
          <p:cNvPr id="3074" name="Picture 2" descr="C:\Documents and Settings\Admin\Рабочий стол\thumb_10.jpg"/>
          <p:cNvPicPr>
            <a:picLocks noChangeAspect="1" noChangeArrowheads="1"/>
          </p:cNvPicPr>
          <p:nvPr/>
        </p:nvPicPr>
        <p:blipFill>
          <a:blip r:embed="rId3"/>
          <a:srcRect l="43549"/>
          <a:stretch>
            <a:fillRect/>
          </a:stretch>
        </p:blipFill>
        <p:spPr bwMode="auto">
          <a:xfrm>
            <a:off x="6215074" y="571480"/>
            <a:ext cx="2786082" cy="4286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968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agrebelniy.pdf - Foxit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30" t="20491" r="18763" b="15774"/>
          <a:stretch/>
        </p:blipFill>
        <p:spPr>
          <a:xfrm>
            <a:off x="214282" y="142852"/>
            <a:ext cx="6000792" cy="53578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5572140"/>
            <a:ext cx="53578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Знятий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i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жанрі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арт-хаусу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алегорія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теми </a:t>
            </a:r>
            <a:r>
              <a:rPr lang="ru-RU" b="1" i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наслідків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війни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Зйомки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відбувались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1965 </a:t>
            </a:r>
            <a:r>
              <a:rPr lang="ru-RU" b="1" i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монтаж </a:t>
            </a:r>
            <a:r>
              <a:rPr lang="ru-RU" b="1" i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виконаний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1966 р.</a:t>
            </a:r>
            <a:endParaRPr lang="ru-RU" b="1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Admin\Рабочий стол\136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1000108"/>
            <a:ext cx="2357454" cy="3571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960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agrebelniy.pdf - Foxit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217" t="30133" r="20157" b="20672"/>
          <a:stretch/>
        </p:blipFill>
        <p:spPr>
          <a:xfrm>
            <a:off x="785786" y="1214422"/>
            <a:ext cx="7572428" cy="442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249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33" t="13336" r="5134" b="17649"/>
          <a:stretch>
            <a:fillRect/>
          </a:stretch>
        </p:blipFill>
        <p:spPr bwMode="auto">
          <a:xfrm>
            <a:off x="571472" y="2500306"/>
            <a:ext cx="8072494" cy="4143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6" name="AutoShape 2" descr="Картинки по запросу &quot;загребельний архівні фото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 descr="C:\Documents and Settings\Admin\Рабочий стол\загружен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42852"/>
            <a:ext cx="4143404" cy="23574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96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загребельний\1367136943_84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864096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6734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17032"/>
            <a:ext cx="4176464" cy="3088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8980"/>
            <a:ext cx="4680520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89040"/>
            <a:ext cx="4320480" cy="3016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18680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загребельний\zagrebelniy-pavel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6" r="476"/>
          <a:stretch>
            <a:fillRect/>
          </a:stretch>
        </p:blipFill>
        <p:spPr bwMode="auto">
          <a:xfrm>
            <a:off x="4788024" y="260648"/>
            <a:ext cx="4176464" cy="410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797152"/>
            <a:ext cx="5486400" cy="1584176"/>
          </a:xfrm>
        </p:spPr>
        <p:txBody>
          <a:bodyPr>
            <a:noAutofit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/>
            </a:r>
            <a:br>
              <a:rPr lang="uk-UA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</a:br>
            <a:r>
              <a:rPr lang="uk-UA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Хай б</a:t>
            </a:r>
            <a:r>
              <a:rPr lang="en-US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’</a:t>
            </a:r>
            <a:r>
              <a:rPr lang="uk-UA" dirty="0" err="1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ється</a:t>
            </a:r>
            <a:r>
              <a:rPr lang="uk-UA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 серце </a:t>
            </a:r>
            <a:r>
              <a:rPr lang="uk-UA" dirty="0" err="1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пам</a:t>
            </a:r>
            <a:r>
              <a:rPr lang="en-US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’</a:t>
            </a:r>
            <a:r>
              <a:rPr lang="uk-UA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яті й любові,</a:t>
            </a:r>
            <a:br>
              <a:rPr lang="uk-UA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</a:br>
            <a:r>
              <a:rPr lang="uk-UA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нехай не згасне творчості політ.</a:t>
            </a:r>
            <a:br>
              <a:rPr lang="uk-UA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</a:br>
            <a:r>
              <a:rPr lang="uk-UA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Нема митця, </a:t>
            </a:r>
            <a:r>
              <a:rPr lang="uk-UA" dirty="0" err="1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цілуєм</a:t>
            </a:r>
            <a:r>
              <a:rPr lang="uk-UA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 його скроні</a:t>
            </a:r>
            <a:br>
              <a:rPr lang="uk-UA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</a:br>
            <a:r>
              <a:rPr lang="uk-UA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за цінний вклад в літературний світ…</a:t>
            </a:r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Admin\Рабочий стол\загребельний\419-20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4176464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9721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диво (1)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14414" y="857232"/>
            <a:ext cx="6357982" cy="471490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71604" y="6143644"/>
            <a:ext cx="5572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Уривок  з фільму “</a:t>
            </a:r>
            <a:r>
              <a:rPr lang="uk-UA" dirty="0" smtClean="0"/>
              <a:t>ДИВО </a:t>
            </a:r>
            <a:r>
              <a:rPr lang="uk-UA" dirty="0" smtClean="0"/>
              <a:t>– КЛЮЧІ ПАВЛА </a:t>
            </a:r>
            <a:r>
              <a:rPr lang="uk-UA" dirty="0" smtClean="0"/>
              <a:t>ЗАГРЕБЕЛЬНОГО”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276872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Мистецька нива </a:t>
            </a:r>
            <a:br>
              <a:rPr lang="uk-UA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</a:br>
            <a:r>
              <a:rPr lang="uk-UA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Павла Загребельного</a:t>
            </a:r>
            <a:endParaRPr lang="ru-RU" b="1" dirty="0">
              <a:ln>
                <a:solidFill>
                  <a:schemeClr val="tx1"/>
                </a:solidFill>
              </a:ln>
              <a:solidFill>
                <a:srgbClr val="7030A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132856"/>
            <a:ext cx="6264696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9231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31432" y="3933056"/>
            <a:ext cx="3889375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63" y="764704"/>
            <a:ext cx="4211513" cy="5747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09600"/>
            <a:ext cx="324036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8946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1165</TotalTime>
  <Words>1091</Words>
  <Application>Microsoft Office PowerPoint</Application>
  <PresentationFormat>Экран (4:3)</PresentationFormat>
  <Paragraphs>135</Paragraphs>
  <Slides>48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Трек</vt:lpstr>
      <vt:lpstr>  Літературно-мистецька конференція «Патріарх української літератури»  (до 95 – РІЧЧЯ від дня народження генія сучасної літератури, романіста Павла Архиповича Загребельного)</vt:lpstr>
      <vt:lpstr>Слайд 2</vt:lpstr>
      <vt:lpstr> Біографічний нарис   «Письменник починається з широти душі» </vt:lpstr>
      <vt:lpstr>Слайд 4</vt:lpstr>
      <vt:lpstr>Слайд 5</vt:lpstr>
      <vt:lpstr>  Хай б’ється серце пам’яті й любові, нехай не згасне творчості політ. Нема митця, цілуєм його скроні за цінний вклад в літературний світ… </vt:lpstr>
      <vt:lpstr>Слайд 7</vt:lpstr>
      <vt:lpstr>Мистецька нива  Павла Загребельного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Роман «Диво» в контексті історичної романістики П.А.Загребельного   </vt:lpstr>
      <vt:lpstr>Слайд 17</vt:lpstr>
      <vt:lpstr>Слайд 18</vt:lpstr>
      <vt:lpstr>Слайд 19</vt:lpstr>
      <vt:lpstr>Слайд 20</vt:lpstr>
      <vt:lpstr>Образ Софії Київської – символ духовного надбання українського народу    (за романом П.А.Загребельного  «Диво»)                                        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156</cp:revision>
  <dcterms:created xsi:type="dcterms:W3CDTF">2014-11-09T19:40:00Z</dcterms:created>
  <dcterms:modified xsi:type="dcterms:W3CDTF">2020-02-15T17:45:33Z</dcterms:modified>
</cp:coreProperties>
</file>