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3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17BF"/>
    <a:srgbClr val="350DC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615" autoAdjust="0"/>
    <p:restoredTop sz="86424" autoAdjust="0"/>
  </p:normalViewPr>
  <p:slideViewPr>
    <p:cSldViewPr>
      <p:cViewPr varScale="1">
        <p:scale>
          <a:sx n="95" d="100"/>
          <a:sy n="95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5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58DFC-8525-4EE7-9DE2-DDD39B7600A5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A5CBF8-DFD1-418B-A5AF-C77F3BB92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A5CBF8-DFD1-418B-A5AF-C77F3BB9238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CB0F36C-20A7-4C5B-BA72-3EBE0F47E0E9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540B4DC-F10B-4B38-B336-6EEAD6B2A3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0"/>
            <a:ext cx="8143900" cy="507207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uk-UA" sz="4400" dirty="0" smtClean="0">
                <a:solidFill>
                  <a:srgbClr val="2B17BF"/>
                </a:solidFill>
              </a:rPr>
              <a:t>Життя і творчість </a:t>
            </a:r>
            <a:br>
              <a:rPr lang="uk-UA" sz="4400" dirty="0" smtClean="0">
                <a:solidFill>
                  <a:srgbClr val="2B17BF"/>
                </a:solidFill>
              </a:rPr>
            </a:br>
            <a:r>
              <a:rPr lang="uk-UA" sz="4400" dirty="0" smtClean="0">
                <a:solidFill>
                  <a:srgbClr val="2B17BF"/>
                </a:solidFill>
              </a:rPr>
              <a:t>Валер’яна Підмогильного</a:t>
            </a:r>
            <a:endParaRPr lang="ru-RU" sz="4400" dirty="0">
              <a:solidFill>
                <a:srgbClr val="2B17B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072074"/>
            <a:ext cx="8143900" cy="178592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1800" dirty="0" smtClean="0">
                <a:solidFill>
                  <a:srgbClr val="2B17BF"/>
                </a:solidFill>
                <a:latin typeface="Arial" pitchFamily="34" charset="0"/>
                <a:cs typeface="Arial" pitchFamily="34" charset="0"/>
              </a:rPr>
              <a:t>					Підготували учні ІІ курсу</a:t>
            </a:r>
          </a:p>
          <a:p>
            <a:r>
              <a:rPr lang="uk-UA" sz="1800" dirty="0" smtClean="0">
                <a:solidFill>
                  <a:srgbClr val="2B17BF"/>
                </a:solidFill>
                <a:latin typeface="Arial" pitchFamily="34" charset="0"/>
                <a:cs typeface="Arial" pitchFamily="34" charset="0"/>
              </a:rPr>
              <a:t>					групи 11КСО</a:t>
            </a:r>
          </a:p>
          <a:p>
            <a:endParaRPr lang="uk-UA" sz="1800" dirty="0" smtClean="0">
              <a:solidFill>
                <a:srgbClr val="2B17B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sz="2000" dirty="0" smtClean="0">
                <a:solidFill>
                  <a:srgbClr val="2B17BF"/>
                </a:solidFill>
                <a:latin typeface="Arial" pitchFamily="34" charset="0"/>
                <a:cs typeface="Arial" pitchFamily="34" charset="0"/>
              </a:rPr>
              <a:t>ДПТНЗ Апостолівський центр підготовки та перепідготовки робітничих кадрів ” </a:t>
            </a:r>
          </a:p>
        </p:txBody>
      </p:sp>
      <p:pic>
        <p:nvPicPr>
          <p:cNvPr id="4" name="Рисунок 3" descr="Результат пошуку зображень за запитом &quot;валер'ян підмогильний портрет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85728"/>
            <a:ext cx="264320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7933588" cy="650085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rgbClr val="2B17BF"/>
                </a:solidFill>
              </a:rPr>
              <a:t>Друга збірка оповідань </a:t>
            </a:r>
            <a:r>
              <a:rPr lang="uk-UA" dirty="0" err="1" smtClean="0">
                <a:solidFill>
                  <a:srgbClr val="2B17BF"/>
                </a:solidFill>
              </a:rPr>
              <a:t>“Військовий</a:t>
            </a:r>
            <a:r>
              <a:rPr lang="uk-UA" dirty="0" smtClean="0">
                <a:solidFill>
                  <a:srgbClr val="2B17BF"/>
                </a:solidFill>
              </a:rPr>
              <a:t> </a:t>
            </a:r>
            <a:r>
              <a:rPr lang="uk-UA" dirty="0" err="1" smtClean="0">
                <a:solidFill>
                  <a:srgbClr val="2B17BF"/>
                </a:solidFill>
              </a:rPr>
              <a:t>літун”</a:t>
            </a:r>
            <a:r>
              <a:rPr lang="uk-UA" dirty="0" smtClean="0">
                <a:solidFill>
                  <a:srgbClr val="2B17BF"/>
                </a:solidFill>
              </a:rPr>
              <a:t> (1924) пізніше була доповнена новими творами й вийшла під назвою </a:t>
            </a:r>
            <a:r>
              <a:rPr lang="uk-UA" dirty="0" err="1" smtClean="0">
                <a:solidFill>
                  <a:srgbClr val="2B17BF"/>
                </a:solidFill>
              </a:rPr>
              <a:t>“Проблема</a:t>
            </a:r>
            <a:r>
              <a:rPr lang="uk-UA" dirty="0" smtClean="0">
                <a:solidFill>
                  <a:srgbClr val="2B17BF"/>
                </a:solidFill>
              </a:rPr>
              <a:t> </a:t>
            </a:r>
            <a:r>
              <a:rPr lang="uk-UA" dirty="0" err="1" smtClean="0">
                <a:solidFill>
                  <a:srgbClr val="2B17BF"/>
                </a:solidFill>
              </a:rPr>
              <a:t>хліба”</a:t>
            </a:r>
            <a:r>
              <a:rPr lang="uk-UA" dirty="0" smtClean="0">
                <a:solidFill>
                  <a:srgbClr val="2B17BF"/>
                </a:solidFill>
              </a:rPr>
              <a:t>. </a:t>
            </a:r>
          </a:p>
          <a:p>
            <a:r>
              <a:rPr lang="uk-UA" dirty="0" smtClean="0">
                <a:solidFill>
                  <a:srgbClr val="2B17BF"/>
                </a:solidFill>
              </a:rPr>
              <a:t>У 1926 році побачила світ повість </a:t>
            </a:r>
            <a:r>
              <a:rPr lang="uk-UA" dirty="0" err="1" smtClean="0">
                <a:solidFill>
                  <a:srgbClr val="2B17BF"/>
                </a:solidFill>
              </a:rPr>
              <a:t>“Третя</a:t>
            </a:r>
            <a:r>
              <a:rPr lang="uk-UA" dirty="0" smtClean="0">
                <a:solidFill>
                  <a:srgbClr val="2B17BF"/>
                </a:solidFill>
              </a:rPr>
              <a:t> </a:t>
            </a:r>
            <a:r>
              <a:rPr lang="uk-UA" dirty="0" err="1" smtClean="0">
                <a:solidFill>
                  <a:srgbClr val="2B17BF"/>
                </a:solidFill>
              </a:rPr>
              <a:t>революція”</a:t>
            </a:r>
            <a:r>
              <a:rPr lang="uk-UA" dirty="0" smtClean="0">
                <a:solidFill>
                  <a:srgbClr val="2B17BF"/>
                </a:solidFill>
              </a:rPr>
              <a:t> про селян, які жили мрією про землю, і похитнулися в довірі до нової влади, виступили проти неї.</a:t>
            </a:r>
            <a:endParaRPr lang="ru-RU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http://viz-knyg.com.ua/shop/image/cache/data/dorosla/3revolusiya-228x228watermark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429132"/>
            <a:ext cx="2428892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toloka.to/photos/130619112658216032_f0_0.jpg"/>
          <p:cNvPicPr/>
          <p:nvPr/>
        </p:nvPicPr>
        <p:blipFill>
          <a:blip r:embed="rId3" cstate="print"/>
          <a:srcRect l="3556" t="5444" r="14667" b="13467"/>
          <a:stretch>
            <a:fillRect/>
          </a:stretch>
        </p:blipFill>
        <p:spPr bwMode="auto">
          <a:xfrm>
            <a:off x="1428728" y="4429132"/>
            <a:ext cx="142876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езультат пошуку зображень за запитом &quot;фото селян&quot;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4429132"/>
            <a:ext cx="4000528" cy="201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7933588" cy="64294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endParaRPr lang="uk-UA" dirty="0" smtClean="0">
              <a:solidFill>
                <a:srgbClr val="2B17BF"/>
              </a:solidFill>
            </a:endParaRPr>
          </a:p>
          <a:p>
            <a:pPr algn="just"/>
            <a:r>
              <a:rPr lang="uk-UA" dirty="0" smtClean="0">
                <a:solidFill>
                  <a:srgbClr val="2B17BF"/>
                </a:solidFill>
              </a:rPr>
              <a:t>1924 року разом з дружиною Катериною </a:t>
            </a:r>
            <a:r>
              <a:rPr lang="uk-UA" dirty="0" err="1" smtClean="0">
                <a:solidFill>
                  <a:srgbClr val="2B17BF"/>
                </a:solidFill>
              </a:rPr>
              <a:t>Червинською</a:t>
            </a:r>
            <a:r>
              <a:rPr lang="uk-UA" dirty="0" smtClean="0">
                <a:solidFill>
                  <a:srgbClr val="2B17BF"/>
                </a:solidFill>
              </a:rPr>
              <a:t> і сином Романом переїхав до Києва. </a:t>
            </a:r>
          </a:p>
          <a:p>
            <a:pPr algn="just"/>
            <a:endParaRPr lang="ru-RU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http://www.ogo.ua/images/articles/1567/big/134967880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071810"/>
            <a:ext cx="400052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tatic.gazeta.ua/img/cache/gallery/574/574340_40_w_1000.jpg"/>
          <p:cNvPicPr/>
          <p:nvPr/>
        </p:nvPicPr>
        <p:blipFill>
          <a:blip r:embed="rId3"/>
          <a:srcRect t="9539" b="12828"/>
          <a:stretch>
            <a:fillRect/>
          </a:stretch>
        </p:blipFill>
        <p:spPr bwMode="auto">
          <a:xfrm>
            <a:off x="5286380" y="3071810"/>
            <a:ext cx="357663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7933588" cy="64294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uk-UA" sz="2800" dirty="0" smtClean="0">
                <a:solidFill>
                  <a:srgbClr val="2B17BF"/>
                </a:solidFill>
              </a:rPr>
              <a:t>Активно включився в літературне життя, був учасником літературної організації </a:t>
            </a:r>
            <a:r>
              <a:rPr lang="uk-UA" sz="2800" dirty="0" err="1" smtClean="0">
                <a:solidFill>
                  <a:srgbClr val="2B17BF"/>
                </a:solidFill>
              </a:rPr>
              <a:t>“Ланка”</a:t>
            </a:r>
            <a:r>
              <a:rPr lang="uk-UA" sz="2800" dirty="0" smtClean="0">
                <a:solidFill>
                  <a:srgbClr val="2B17BF"/>
                </a:solidFill>
              </a:rPr>
              <a:t> (члени якої не приймали агітаційних гасел нової ідеології, були терпимі до більшовицької влади, але служити їй не бажали, захищали традиції класичної літератури, орієнтувалися на модерні стилі й відкидали політичну літературу), яка з 1926 р. називалася </a:t>
            </a:r>
            <a:r>
              <a:rPr lang="uk-UA" sz="2800" dirty="0" err="1" smtClean="0">
                <a:solidFill>
                  <a:srgbClr val="2B17BF"/>
                </a:solidFill>
              </a:rPr>
              <a:t>МАРСом</a:t>
            </a:r>
            <a:r>
              <a:rPr lang="uk-UA" sz="2800" dirty="0" smtClean="0">
                <a:solidFill>
                  <a:srgbClr val="2B17BF"/>
                </a:solidFill>
              </a:rPr>
              <a:t> і стала київською філією ВАПЛІТЕ.</a:t>
            </a:r>
            <a:endParaRPr lang="ru-RU" sz="2800" dirty="0"/>
          </a:p>
        </p:txBody>
      </p:sp>
      <p:pic>
        <p:nvPicPr>
          <p:cNvPr id="5" name="Рисунок 4" descr="http://his.img.pravda.com/images/doc/6/6/6699eb7------1924.jpg"/>
          <p:cNvPicPr/>
          <p:nvPr/>
        </p:nvPicPr>
        <p:blipFill>
          <a:blip r:embed="rId3"/>
          <a:srcRect t="2662" b="9493"/>
          <a:stretch>
            <a:fillRect/>
          </a:stretch>
        </p:blipFill>
        <p:spPr bwMode="auto">
          <a:xfrm>
            <a:off x="4929190" y="4214818"/>
            <a:ext cx="363855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7933588" cy="650085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sz="2800" dirty="0" smtClean="0">
                <a:solidFill>
                  <a:srgbClr val="2B17BF"/>
                </a:solidFill>
              </a:rPr>
              <a:t>1928 року надруковано роман </a:t>
            </a:r>
            <a:r>
              <a:rPr lang="uk-UA" sz="2800" i="1" dirty="0" err="1" smtClean="0">
                <a:solidFill>
                  <a:srgbClr val="2B17BF"/>
                </a:solidFill>
              </a:rPr>
              <a:t>“Місто”</a:t>
            </a:r>
            <a:r>
              <a:rPr lang="uk-UA" sz="2800" i="1" dirty="0" smtClean="0">
                <a:solidFill>
                  <a:srgbClr val="2B17BF"/>
                </a:solidFill>
              </a:rPr>
              <a:t>, </a:t>
            </a:r>
            <a:r>
              <a:rPr lang="uk-UA" sz="2800" dirty="0" smtClean="0">
                <a:solidFill>
                  <a:srgbClr val="2B17BF"/>
                </a:solidFill>
              </a:rPr>
              <a:t>1930 р. –  </a:t>
            </a:r>
            <a:r>
              <a:rPr lang="uk-UA" sz="2800" i="1" dirty="0" err="1" smtClean="0">
                <a:solidFill>
                  <a:srgbClr val="2B17BF"/>
                </a:solidFill>
              </a:rPr>
              <a:t>“Невеличка</a:t>
            </a:r>
            <a:r>
              <a:rPr lang="uk-UA" sz="2800" i="1" dirty="0" smtClean="0">
                <a:solidFill>
                  <a:srgbClr val="2B17BF"/>
                </a:solidFill>
              </a:rPr>
              <a:t> </a:t>
            </a:r>
            <a:r>
              <a:rPr lang="uk-UA" sz="2800" i="1" dirty="0" err="1" smtClean="0">
                <a:solidFill>
                  <a:srgbClr val="2B17BF"/>
                </a:solidFill>
              </a:rPr>
              <a:t>драма”</a:t>
            </a:r>
            <a:r>
              <a:rPr lang="uk-UA" sz="2800" i="1" dirty="0" smtClean="0">
                <a:solidFill>
                  <a:srgbClr val="2B17BF"/>
                </a:solidFill>
              </a:rPr>
              <a:t>, оповідання “З життя </a:t>
            </a:r>
            <a:r>
              <a:rPr lang="uk-UA" sz="2800" i="1" dirty="0" err="1" smtClean="0">
                <a:solidFill>
                  <a:srgbClr val="2B17BF"/>
                </a:solidFill>
              </a:rPr>
              <a:t>будинку”</a:t>
            </a:r>
            <a:r>
              <a:rPr lang="uk-UA" sz="2800" i="1" dirty="0" smtClean="0">
                <a:solidFill>
                  <a:srgbClr val="2B17BF"/>
                </a:solidFill>
              </a:rPr>
              <a:t> – </a:t>
            </a:r>
            <a:r>
              <a:rPr lang="uk-UA" sz="2800" dirty="0" smtClean="0">
                <a:solidFill>
                  <a:srgbClr val="2B17BF"/>
                </a:solidFill>
              </a:rPr>
              <a:t>останній твір , який побачив світ за життя автора. </a:t>
            </a:r>
          </a:p>
          <a:p>
            <a:r>
              <a:rPr lang="uk-UA" sz="2800" dirty="0" smtClean="0">
                <a:solidFill>
                  <a:srgbClr val="2B17BF"/>
                </a:solidFill>
              </a:rPr>
              <a:t>Цього ж року письменника звільняють з роботи в редакції журналу </a:t>
            </a:r>
            <a:r>
              <a:rPr lang="uk-UA" sz="2800" dirty="0" err="1" smtClean="0">
                <a:solidFill>
                  <a:srgbClr val="2B17BF"/>
                </a:solidFill>
              </a:rPr>
              <a:t>“Життя</a:t>
            </a:r>
            <a:r>
              <a:rPr lang="uk-UA" sz="2800" dirty="0" smtClean="0">
                <a:solidFill>
                  <a:srgbClr val="2B17BF"/>
                </a:solidFill>
              </a:rPr>
              <a:t> і </a:t>
            </a:r>
            <a:r>
              <a:rPr lang="uk-UA" sz="2800" dirty="0" err="1" smtClean="0">
                <a:solidFill>
                  <a:srgbClr val="2B17BF"/>
                </a:solidFill>
              </a:rPr>
              <a:t>революція”</a:t>
            </a:r>
            <a:r>
              <a:rPr lang="uk-UA" sz="2800" dirty="0" smtClean="0">
                <a:solidFill>
                  <a:srgbClr val="2B17BF"/>
                </a:solidFill>
              </a:rPr>
              <a:t>, не друкують творів. На початку 30-х років ХХ століття почалися репресії проти української інтелігенції.</a:t>
            </a:r>
          </a:p>
          <a:p>
            <a:endParaRPr lang="uk-UA" sz="2800" dirty="0" smtClean="0">
              <a:solidFill>
                <a:srgbClr val="2B17BF"/>
              </a:solidFill>
            </a:endParaRPr>
          </a:p>
          <a:p>
            <a:endParaRPr lang="ru-RU" sz="2800" dirty="0">
              <a:solidFill>
                <a:srgbClr val="2B17BF"/>
              </a:solidFill>
            </a:endParaRPr>
          </a:p>
        </p:txBody>
      </p:sp>
      <p:pic>
        <p:nvPicPr>
          <p:cNvPr id="6" name="Рисунок 5" descr="http://svitppt.com.ua/images/52/51353/210/img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429132"/>
            <a:ext cx="235745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his.img.pravda.com/images/doc/c/d/cd4a164-hqdefault.jpg"/>
          <p:cNvPicPr/>
          <p:nvPr/>
        </p:nvPicPr>
        <p:blipFill>
          <a:blip r:embed="rId3"/>
          <a:srcRect b="8247"/>
          <a:stretch>
            <a:fillRect/>
          </a:stretch>
        </p:blipFill>
        <p:spPr bwMode="auto">
          <a:xfrm>
            <a:off x="3428992" y="4429132"/>
            <a:ext cx="250033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bookbox.com.ua/uploads/posts/2014-01/1390726685_15-01-2014-200338.jpg"/>
          <p:cNvPicPr/>
          <p:nvPr/>
        </p:nvPicPr>
        <p:blipFill>
          <a:blip r:embed="rId4"/>
          <a:srcRect t="3213" b="7229"/>
          <a:stretch>
            <a:fillRect/>
          </a:stretch>
        </p:blipFill>
        <p:spPr bwMode="auto">
          <a:xfrm>
            <a:off x="1714480" y="4429132"/>
            <a:ext cx="1571636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8001056" cy="650085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rgbClr val="2B17BF"/>
                </a:solidFill>
              </a:rPr>
              <a:t>8 грудня 1934  Валер'яна Підмогильного заарештували ограни НКВС, звинувачуючи в участі у контрреволюційній організації, яка прагнула утворити українську буржуазну республіку. Звинувачення були надумані. </a:t>
            </a:r>
          </a:p>
          <a:p>
            <a:r>
              <a:rPr lang="uk-UA" dirty="0" smtClean="0">
                <a:solidFill>
                  <a:srgbClr val="2B17BF"/>
                </a:solidFill>
              </a:rPr>
              <a:t>Засудили письменника на 10 років таборів. </a:t>
            </a:r>
            <a:endParaRPr lang="ru-RU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http://movaua.org.ua/main/wp-content/uploads/2015/10/120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929066"/>
            <a:ext cx="3643338" cy="2586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52"/>
            <a:ext cx="8001056" cy="657229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rgbClr val="2B17BF"/>
                </a:solidFill>
              </a:rPr>
              <a:t>На сумнозвісні Соловки письменника привезли 9 червня 1935 року. </a:t>
            </a:r>
          </a:p>
          <a:p>
            <a:r>
              <a:rPr lang="uk-UA" dirty="0" smtClean="0">
                <a:solidFill>
                  <a:srgbClr val="2B17BF"/>
                </a:solidFill>
              </a:rPr>
              <a:t>3 листопада 1937 року його було розстріляно.</a:t>
            </a:r>
          </a:p>
          <a:p>
            <a:r>
              <a:rPr lang="uk-UA" dirty="0" smtClean="0">
                <a:solidFill>
                  <a:srgbClr val="2B17BF"/>
                </a:solidFill>
              </a:rPr>
              <a:t>Реабілітовано посмертно в 1956 році.</a:t>
            </a:r>
          </a:p>
          <a:p>
            <a:r>
              <a:rPr lang="uk-UA" dirty="0" smtClean="0">
                <a:solidFill>
                  <a:srgbClr val="2B17BF"/>
                </a:solidFill>
              </a:rPr>
              <a:t>До 1989 року творчість В.Підмогильного в Україні була </a:t>
            </a:r>
          </a:p>
          <a:p>
            <a:pPr>
              <a:buNone/>
            </a:pPr>
            <a:r>
              <a:rPr lang="uk-UA" dirty="0" smtClean="0">
                <a:solidFill>
                  <a:srgbClr val="2B17BF"/>
                </a:solidFill>
              </a:rPr>
              <a:t>	заборонена.</a:t>
            </a:r>
            <a:endParaRPr lang="ru-RU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http://lh3.ggpht.com/-IBV5gTv-9i0/U8-roiyt9YI/AAAAAAAASNs/eH04mBGPmKM/s0/%2525D0%2525BF%2525D1%252596%2525D0%2525B4%2525D0%2525BC%2525D0%2525BE%2525D0%2525B3-%2525D0%2525B4%2525D0%2525BE%2525D0%2525BA.jpg"/>
          <p:cNvPicPr/>
          <p:nvPr/>
        </p:nvPicPr>
        <p:blipFill>
          <a:blip r:embed="rId2"/>
          <a:srcRect l="3640" t="4180" r="6506" b="9325"/>
          <a:stretch>
            <a:fillRect/>
          </a:stretch>
        </p:blipFill>
        <p:spPr bwMode="auto">
          <a:xfrm>
            <a:off x="4000496" y="4000504"/>
            <a:ext cx="442915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8001056" cy="65008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rgbClr val="2B17BF"/>
                </a:solidFill>
              </a:rPr>
              <a:t>Валер'ян Підмогильний продовжив традиції української літератури з її гуманістичним пафосом, пильною увагою до людини, її внутрішнього світу. </a:t>
            </a:r>
          </a:p>
          <a:p>
            <a:r>
              <a:rPr lang="uk-UA" dirty="0" smtClean="0">
                <a:solidFill>
                  <a:srgbClr val="2B17BF"/>
                </a:solidFill>
              </a:rPr>
              <a:t>У В.Винниченка навчився найщирішого та найдокладнішого психологічного аналізу. </a:t>
            </a:r>
          </a:p>
          <a:p>
            <a:r>
              <a:rPr lang="uk-UA" dirty="0" smtClean="0">
                <a:solidFill>
                  <a:srgbClr val="2B17BF"/>
                </a:solidFill>
              </a:rPr>
              <a:t>Письменник звернувся до урбаністичної тематики, зокрема до змалювання людей </a:t>
            </a:r>
            <a:r>
              <a:rPr lang="uk-UA" dirty="0" err="1" smtClean="0">
                <a:solidFill>
                  <a:srgbClr val="2B17BF"/>
                </a:solidFill>
              </a:rPr>
              <a:t>“дна”</a:t>
            </a:r>
            <a:r>
              <a:rPr lang="uk-UA" dirty="0" smtClean="0">
                <a:solidFill>
                  <a:srgbClr val="2B17BF"/>
                </a:solidFill>
              </a:rPr>
              <a:t>, проблем стосунків чоловіка й жінки. </a:t>
            </a:r>
          </a:p>
          <a:p>
            <a:r>
              <a:rPr lang="uk-UA" dirty="0" smtClean="0">
                <a:solidFill>
                  <a:srgbClr val="2B17BF"/>
                </a:solidFill>
              </a:rPr>
              <a:t>Уроки майстерності дали йому й французькі класики, твори яких він перекладав. </a:t>
            </a:r>
            <a:endParaRPr lang="ru-RU" dirty="0">
              <a:solidFill>
                <a:srgbClr val="2B17B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7858180" cy="671514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uk-UA" dirty="0" smtClean="0">
              <a:solidFill>
                <a:srgbClr val="2B17BF"/>
              </a:solidFill>
            </a:endParaRPr>
          </a:p>
          <a:p>
            <a:r>
              <a:rPr lang="uk-UA" dirty="0" smtClean="0">
                <a:solidFill>
                  <a:srgbClr val="2B17BF"/>
                </a:solidFill>
              </a:rPr>
              <a:t>Народився Валер'ян Петрович Підмогильний 2 лютого 1901 року в           с. Чаплі на Катеринославщині              (зараз м. Дніпро) в селянській родині.</a:t>
            </a:r>
            <a:endParaRPr lang="ru-RU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Результат пошуку зображень за запитом &quot;фото сільської хати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214686"/>
            <a:ext cx="514353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7715304" cy="635798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dirty="0" smtClean="0">
                <a:solidFill>
                  <a:srgbClr val="2B17BF"/>
                </a:solidFill>
              </a:rPr>
              <a:t>Після </a:t>
            </a:r>
            <a:r>
              <a:rPr lang="uk-UA" dirty="0" smtClean="0">
                <a:solidFill>
                  <a:srgbClr val="2B17BF"/>
                </a:solidFill>
              </a:rPr>
              <a:t>церковноприходської школи закінчив Катеринославське реальне училище в 1918 році.</a:t>
            </a:r>
          </a:p>
          <a:p>
            <a:r>
              <a:rPr lang="uk-UA" dirty="0" smtClean="0">
                <a:solidFill>
                  <a:srgbClr val="2B17BF"/>
                </a:solidFill>
              </a:rPr>
              <a:t> Далі вчився на математичному факультеті Катеринославського університету, згодом перейшов до правничого факультету. </a:t>
            </a:r>
          </a:p>
          <a:p>
            <a:endParaRPr lang="ru-RU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Результат пошуку зображень за запитом &quot;фото катеринославського університету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929066"/>
            <a:ext cx="442915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lh4.ggpht.com/-d8t9TzLEUb4/U8-rpqLSU_I/AAAAAAAASN8/qshGvG0ZChg/s0/%2525D1%252581%2525D0%2525B2%2525D1%252596%2525D0%2525B4%2525D0%2525BE%2525D1%252586%2525D1%252582%2525D0%2525B2%2525D0%2525B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929066"/>
            <a:ext cx="1838325" cy="259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52"/>
            <a:ext cx="7929618" cy="64294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uk-UA" dirty="0" smtClean="0">
              <a:solidFill>
                <a:srgbClr val="2B17BF"/>
              </a:solidFill>
            </a:endParaRPr>
          </a:p>
          <a:p>
            <a:r>
              <a:rPr lang="uk-UA" dirty="0" smtClean="0">
                <a:solidFill>
                  <a:srgbClr val="2B17BF"/>
                </a:solidFill>
              </a:rPr>
              <a:t>Своє захоплення історією пояснював знайомством з Д.Яворницьким, бував у нього в музеї, допомагав ученому.</a:t>
            </a:r>
          </a:p>
          <a:p>
            <a:endParaRPr lang="ru-RU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Результат пошуку зображень за запитом &quot;фото Д.Яворницького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928934"/>
            <a:ext cx="228601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planetofhotels.com/blog/wp-content/uploads/museum-dnepropetrovsk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928934"/>
            <a:ext cx="478634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52"/>
            <a:ext cx="7933588" cy="65722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uk-UA" dirty="0" smtClean="0">
              <a:solidFill>
                <a:srgbClr val="2B17BF"/>
              </a:solidFill>
            </a:endParaRPr>
          </a:p>
          <a:p>
            <a:r>
              <a:rPr lang="uk-UA" dirty="0" smtClean="0">
                <a:solidFill>
                  <a:srgbClr val="2B17BF"/>
                </a:solidFill>
              </a:rPr>
              <a:t>В 1918 році написав оповідання </a:t>
            </a:r>
            <a:r>
              <a:rPr lang="uk-UA" i="1" dirty="0" err="1" smtClean="0">
                <a:solidFill>
                  <a:srgbClr val="2B17BF"/>
                </a:solidFill>
              </a:rPr>
              <a:t>“Добрий</a:t>
            </a:r>
            <a:r>
              <a:rPr lang="uk-UA" i="1" dirty="0" smtClean="0">
                <a:solidFill>
                  <a:srgbClr val="2B17BF"/>
                </a:solidFill>
              </a:rPr>
              <a:t> </a:t>
            </a:r>
            <a:r>
              <a:rPr lang="uk-UA" i="1" dirty="0" err="1" smtClean="0">
                <a:solidFill>
                  <a:srgbClr val="2B17BF"/>
                </a:solidFill>
              </a:rPr>
              <a:t>Бог”</a:t>
            </a:r>
            <a:r>
              <a:rPr lang="uk-UA" i="1" dirty="0" smtClean="0">
                <a:solidFill>
                  <a:srgbClr val="2B17BF"/>
                </a:solidFill>
              </a:rPr>
              <a:t>, </a:t>
            </a:r>
            <a:r>
              <a:rPr lang="uk-UA" i="1" dirty="0" err="1" smtClean="0">
                <a:solidFill>
                  <a:srgbClr val="2B17BF"/>
                </a:solidFill>
              </a:rPr>
              <a:t>“Гайдамака”</a:t>
            </a:r>
            <a:r>
              <a:rPr lang="uk-UA" i="1" dirty="0" smtClean="0">
                <a:solidFill>
                  <a:srgbClr val="2B17BF"/>
                </a:solidFill>
              </a:rPr>
              <a:t>, </a:t>
            </a:r>
            <a:r>
              <a:rPr lang="uk-UA" i="1" dirty="0" err="1" smtClean="0">
                <a:solidFill>
                  <a:srgbClr val="2B17BF"/>
                </a:solidFill>
              </a:rPr>
              <a:t>“Пророк”</a:t>
            </a:r>
            <a:r>
              <a:rPr lang="uk-UA" i="1" dirty="0" smtClean="0">
                <a:solidFill>
                  <a:srgbClr val="2B17BF"/>
                </a:solidFill>
              </a:rPr>
              <a:t>. </a:t>
            </a:r>
            <a:r>
              <a:rPr lang="uk-UA" dirty="0" smtClean="0">
                <a:solidFill>
                  <a:srgbClr val="2B17BF"/>
                </a:solidFill>
              </a:rPr>
              <a:t>Два наступні – </a:t>
            </a:r>
            <a:r>
              <a:rPr lang="uk-UA" i="1" dirty="0" err="1" smtClean="0">
                <a:solidFill>
                  <a:srgbClr val="2B17BF"/>
                </a:solidFill>
              </a:rPr>
              <a:t>“Ваня”</a:t>
            </a:r>
            <a:r>
              <a:rPr lang="uk-UA" i="1" dirty="0" smtClean="0">
                <a:solidFill>
                  <a:srgbClr val="2B17BF"/>
                </a:solidFill>
              </a:rPr>
              <a:t> і </a:t>
            </a:r>
            <a:r>
              <a:rPr lang="uk-UA" i="1" dirty="0" err="1" smtClean="0">
                <a:solidFill>
                  <a:srgbClr val="2B17BF"/>
                </a:solidFill>
              </a:rPr>
              <a:t>“Старець”</a:t>
            </a:r>
            <a:r>
              <a:rPr lang="uk-UA" i="1" dirty="0" smtClean="0">
                <a:solidFill>
                  <a:srgbClr val="2B17BF"/>
                </a:solidFill>
              </a:rPr>
              <a:t> </a:t>
            </a:r>
            <a:r>
              <a:rPr lang="uk-UA" dirty="0" smtClean="0">
                <a:solidFill>
                  <a:srgbClr val="2B17BF"/>
                </a:solidFill>
              </a:rPr>
              <a:t>– були опубліковані 1919 року в журналі </a:t>
            </a:r>
            <a:r>
              <a:rPr lang="uk-UA" dirty="0" err="1" smtClean="0">
                <a:solidFill>
                  <a:srgbClr val="2B17BF"/>
                </a:solidFill>
              </a:rPr>
              <a:t>“Січ”</a:t>
            </a:r>
            <a:r>
              <a:rPr lang="uk-UA" dirty="0" smtClean="0">
                <a:solidFill>
                  <a:srgbClr val="2B17BF"/>
                </a:solidFill>
              </a:rPr>
              <a:t>.</a:t>
            </a:r>
          </a:p>
          <a:p>
            <a:endParaRPr lang="uk-UA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Результат пошуку зображень за запитом &quot;фото катеринослава початку ХХ ст.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143248"/>
            <a:ext cx="514353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52"/>
            <a:ext cx="7926708" cy="65008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rgbClr val="2B17BF"/>
                </a:solidFill>
              </a:rPr>
              <a:t>В 1920 році вийшла перша збірка його  оповідань </a:t>
            </a:r>
            <a:r>
              <a:rPr lang="uk-UA" i="1" dirty="0" err="1" smtClean="0">
                <a:solidFill>
                  <a:srgbClr val="2B17BF"/>
                </a:solidFill>
              </a:rPr>
              <a:t>“Твори</a:t>
            </a:r>
            <a:r>
              <a:rPr lang="uk-UA" i="1" dirty="0" smtClean="0">
                <a:solidFill>
                  <a:srgbClr val="2B17BF"/>
                </a:solidFill>
              </a:rPr>
              <a:t>, том І”. </a:t>
            </a:r>
            <a:r>
              <a:rPr lang="uk-UA" dirty="0" smtClean="0">
                <a:solidFill>
                  <a:srgbClr val="2B17BF"/>
                </a:solidFill>
              </a:rPr>
              <a:t>Назва дещо претензійна, але виявилася пророчою. Підмогильному судилося стати класиком української новітньої літератури.</a:t>
            </a:r>
          </a:p>
          <a:p>
            <a:endParaRPr lang="ru-RU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Результат пошуку зображень за запитом &quot;фото збірки &quot;Твори. Том І&quot; В.Підмогильного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000372"/>
            <a:ext cx="500066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7933588" cy="64294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2B17BF"/>
                </a:solidFill>
              </a:rPr>
              <a:t>Працюючи вчителем в Катеринославі й Павлограді, а потім у Ворзелі під Києвом, він весь свій вільний час присвячував самоосвіті: досконало опанував французьку, німецьку, англійську мови,перекладав,студіював західноєвропейські літератури, цікавився філософією та психологією.</a:t>
            </a:r>
            <a:endParaRPr lang="ru-RU" sz="2800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Результат пошуку зображень за запитом &quot;фото творів з фрейда&quot;"/>
          <p:cNvPicPr/>
          <p:nvPr/>
        </p:nvPicPr>
        <p:blipFill>
          <a:blip r:embed="rId2"/>
          <a:srcRect t="6870" b="3053"/>
          <a:stretch>
            <a:fillRect/>
          </a:stretch>
        </p:blipFill>
        <p:spPr bwMode="auto">
          <a:xfrm>
            <a:off x="1571604" y="3571876"/>
            <a:ext cx="1880407" cy="271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Результат пошуку зображень за запитом &quot;фото творів шопенгауера&quot;"/>
          <p:cNvPicPr/>
          <p:nvPr/>
        </p:nvPicPr>
        <p:blipFill>
          <a:blip r:embed="rId3" cstate="print"/>
          <a:srcRect t="2929" b="2720"/>
          <a:stretch>
            <a:fillRect/>
          </a:stretch>
        </p:blipFill>
        <p:spPr bwMode="auto">
          <a:xfrm>
            <a:off x="3643306" y="3571876"/>
            <a:ext cx="185738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езультат пошуку зображень за запитом &quot;фото творів психологів і філософів&quot;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3643314"/>
            <a:ext cx="321471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7933588" cy="63913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ts val="0"/>
              </a:spcBef>
            </a:pPr>
            <a:r>
              <a:rPr lang="uk-UA" dirty="0" smtClean="0">
                <a:solidFill>
                  <a:srgbClr val="2B17BF"/>
                </a:solidFill>
              </a:rPr>
              <a:t>Митець здійснив українську версію багатьох творів Анатоля Франса,               </a:t>
            </a:r>
          </a:p>
          <a:p>
            <a:pPr>
              <a:spcBef>
                <a:spcPts val="0"/>
              </a:spcBef>
              <a:buNone/>
            </a:pPr>
            <a:r>
              <a:rPr lang="uk-UA" dirty="0" smtClean="0">
                <a:solidFill>
                  <a:srgbClr val="2B17BF"/>
                </a:solidFill>
              </a:rPr>
              <a:t> 	Гі де Мопассана, Оноре де Бальзака, Густава Флобера, Вольтера, Дені Дідро, Віктора Гюго, Проспера Меріме, Жуля Верна та інших. </a:t>
            </a:r>
            <a:endParaRPr lang="ru-RU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http://img.yakaboo.ua/media/catalog/product/2/7/276223_25841430.jpg"/>
          <p:cNvPicPr/>
          <p:nvPr/>
        </p:nvPicPr>
        <p:blipFill>
          <a:blip r:embed="rId2" cstate="print"/>
          <a:srcRect b="7648"/>
          <a:stretch>
            <a:fillRect/>
          </a:stretch>
        </p:blipFill>
        <p:spPr bwMode="auto">
          <a:xfrm>
            <a:off x="1643042" y="3857628"/>
            <a:ext cx="157163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ediadreams.ru/imgsizer/uploads/tmpxLD3fh.jpg?h=137&amp;v=VjJaBw&amp;w=93&amp;s=NiO2jNb6P_Vz4t5llUUFK4zZ_Jo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857628"/>
            <a:ext cx="157163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езультат пошуку зображень за запитом &quot;фото творів анатоля франса&quot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3857628"/>
            <a:ext cx="271464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52"/>
            <a:ext cx="7933588" cy="65008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rgbClr val="2B17BF"/>
                </a:solidFill>
              </a:rPr>
              <a:t>В 1921 році письменник написав повість </a:t>
            </a:r>
            <a:r>
              <a:rPr lang="uk-UA" i="1" dirty="0" err="1" smtClean="0">
                <a:solidFill>
                  <a:srgbClr val="2B17BF"/>
                </a:solidFill>
              </a:rPr>
              <a:t>“Остап</a:t>
            </a:r>
            <a:r>
              <a:rPr lang="uk-UA" i="1" dirty="0" smtClean="0">
                <a:solidFill>
                  <a:srgbClr val="2B17BF"/>
                </a:solidFill>
              </a:rPr>
              <a:t> </a:t>
            </a:r>
            <a:r>
              <a:rPr lang="uk-UA" i="1" dirty="0" err="1" smtClean="0">
                <a:solidFill>
                  <a:srgbClr val="2B17BF"/>
                </a:solidFill>
              </a:rPr>
              <a:t>Шаптала”</a:t>
            </a:r>
            <a:r>
              <a:rPr lang="uk-UA" i="1" dirty="0" smtClean="0">
                <a:solidFill>
                  <a:srgbClr val="2B17BF"/>
                </a:solidFill>
              </a:rPr>
              <a:t>, цикл </a:t>
            </a:r>
            <a:r>
              <a:rPr lang="uk-UA" i="1" dirty="0" err="1" smtClean="0">
                <a:solidFill>
                  <a:srgbClr val="2B17BF"/>
                </a:solidFill>
              </a:rPr>
              <a:t>“Повстанці”</a:t>
            </a:r>
            <a:r>
              <a:rPr lang="uk-UA" i="1" dirty="0" smtClean="0">
                <a:solidFill>
                  <a:srgbClr val="2B17BF"/>
                </a:solidFill>
              </a:rPr>
              <a:t>, </a:t>
            </a:r>
            <a:r>
              <a:rPr lang="uk-UA" dirty="0" smtClean="0">
                <a:solidFill>
                  <a:srgbClr val="2B17BF"/>
                </a:solidFill>
              </a:rPr>
              <a:t>оповідання </a:t>
            </a:r>
            <a:r>
              <a:rPr lang="uk-UA" i="1" dirty="0" smtClean="0">
                <a:solidFill>
                  <a:srgbClr val="2B17BF"/>
                </a:solidFill>
              </a:rPr>
              <a:t>“В епідемічному </a:t>
            </a:r>
            <a:r>
              <a:rPr lang="uk-UA" i="1" dirty="0" err="1" smtClean="0">
                <a:solidFill>
                  <a:srgbClr val="2B17BF"/>
                </a:solidFill>
              </a:rPr>
              <a:t>бараці</a:t>
            </a:r>
            <a:r>
              <a:rPr lang="uk-UA" dirty="0" err="1" smtClean="0">
                <a:solidFill>
                  <a:srgbClr val="2B17BF"/>
                </a:solidFill>
              </a:rPr>
              <a:t>”</a:t>
            </a:r>
            <a:r>
              <a:rPr lang="uk-UA" dirty="0" smtClean="0">
                <a:solidFill>
                  <a:srgbClr val="2B17BF"/>
                </a:solidFill>
              </a:rPr>
              <a:t>(1922)  </a:t>
            </a:r>
          </a:p>
          <a:p>
            <a:r>
              <a:rPr lang="uk-UA" dirty="0" smtClean="0">
                <a:solidFill>
                  <a:srgbClr val="2B17BF"/>
                </a:solidFill>
              </a:rPr>
              <a:t>У 1923 році – оповідання </a:t>
            </a:r>
            <a:r>
              <a:rPr lang="uk-UA" i="1" dirty="0" err="1" smtClean="0">
                <a:solidFill>
                  <a:srgbClr val="2B17BF"/>
                </a:solidFill>
              </a:rPr>
              <a:t>“Син”</a:t>
            </a:r>
            <a:r>
              <a:rPr lang="uk-UA" i="1" dirty="0" smtClean="0">
                <a:solidFill>
                  <a:srgbClr val="2B17BF"/>
                </a:solidFill>
              </a:rPr>
              <a:t> </a:t>
            </a:r>
            <a:r>
              <a:rPr lang="uk-UA" dirty="0" smtClean="0">
                <a:solidFill>
                  <a:srgbClr val="2B17BF"/>
                </a:solidFill>
              </a:rPr>
              <a:t>– один із найбільш вражаючих в українській літературі творів про голод.</a:t>
            </a:r>
            <a:endParaRPr lang="ru-RU" dirty="0">
              <a:solidFill>
                <a:srgbClr val="2B17BF"/>
              </a:solidFill>
            </a:endParaRPr>
          </a:p>
        </p:txBody>
      </p:sp>
      <p:pic>
        <p:nvPicPr>
          <p:cNvPr id="4" name="Рисунок 3" descr="http://csam.archives.gov.ua/includes/uploads/2016/04/Pidmogilniy06.jpg"/>
          <p:cNvPicPr/>
          <p:nvPr/>
        </p:nvPicPr>
        <p:blipFill>
          <a:blip r:embed="rId2" cstate="print"/>
          <a:srcRect t="4955" r="7778"/>
          <a:stretch>
            <a:fillRect/>
          </a:stretch>
        </p:blipFill>
        <p:spPr bwMode="auto">
          <a:xfrm>
            <a:off x="3929058" y="3714752"/>
            <a:ext cx="200026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toloka.to/photos/160406084106186753_f0_0.jpg"/>
          <p:cNvPicPr/>
          <p:nvPr/>
        </p:nvPicPr>
        <p:blipFill>
          <a:blip r:embed="rId3" cstate="print"/>
          <a:srcRect l="4960" t="7463" r="7421" b="7090"/>
          <a:stretch>
            <a:fillRect/>
          </a:stretch>
        </p:blipFill>
        <p:spPr bwMode="auto">
          <a:xfrm>
            <a:off x="6215074" y="3714752"/>
            <a:ext cx="214314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lh3.ggpht.com/-bl6EXKzvWYU/U8-rnq3xX2I/AAAAAAAASNk/J9wWra6LUb0/s0/%2525D0%2525BE%2525D1%252581%2525D1%252582%2525D0%2525B0%2525D0%2525BF-%2525D1%252588%2525D0%2525B0%2525D0%2525BF%2525D1%252582%2525D0%2525B0%2525D0%2525BB%2525D0%2525B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3714752"/>
            <a:ext cx="1928826" cy="265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</TotalTime>
  <Words>546</Words>
  <Application>Microsoft Office PowerPoint</Application>
  <PresentationFormat>Экран (4:3)</PresentationFormat>
  <Paragraphs>38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Життя і творчість  Валер’яна Підмогильного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Поети Апостолівщини</dc:title>
  <dc:creator>Loner-XP</dc:creator>
  <cp:lastModifiedBy>Grey Wolf</cp:lastModifiedBy>
  <cp:revision>68</cp:revision>
  <dcterms:created xsi:type="dcterms:W3CDTF">2014-02-03T12:59:08Z</dcterms:created>
  <dcterms:modified xsi:type="dcterms:W3CDTF">2016-11-24T13:52:20Z</dcterms:modified>
</cp:coreProperties>
</file>