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1" r:id="rId3"/>
    <p:sldId id="265" r:id="rId4"/>
    <p:sldId id="269" r:id="rId5"/>
    <p:sldId id="264" r:id="rId6"/>
    <p:sldId id="267" r:id="rId7"/>
    <p:sldId id="266" r:id="rId8"/>
    <p:sldId id="268" r:id="rId9"/>
    <p:sldId id="262" r:id="rId10"/>
    <p:sldId id="263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6E88B-CC06-4CCB-A91E-265244424CC2}" type="datetimeFigureOut">
              <a:rPr lang="ru-RU" smtClean="0"/>
              <a:t>09.12.2019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42439-4BA2-4CE7-A160-6C2C549C5D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4240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6E88B-CC06-4CCB-A91E-265244424CC2}" type="datetimeFigureOut">
              <a:rPr lang="ru-RU" smtClean="0"/>
              <a:t>09.12.2019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42439-4BA2-4CE7-A160-6C2C549C5D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7799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6E88B-CC06-4CCB-A91E-265244424CC2}" type="datetimeFigureOut">
              <a:rPr lang="ru-RU" smtClean="0"/>
              <a:t>09.12.2019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42439-4BA2-4CE7-A160-6C2C549C5D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0551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6E88B-CC06-4CCB-A91E-265244424CC2}" type="datetimeFigureOut">
              <a:rPr lang="ru-RU" smtClean="0"/>
              <a:t>09.12.2019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42439-4BA2-4CE7-A160-6C2C549C5D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1518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6E88B-CC06-4CCB-A91E-265244424CC2}" type="datetimeFigureOut">
              <a:rPr lang="ru-RU" smtClean="0"/>
              <a:t>09.12.2019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42439-4BA2-4CE7-A160-6C2C549C5D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7265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6E88B-CC06-4CCB-A91E-265244424CC2}" type="datetimeFigureOut">
              <a:rPr lang="ru-RU" smtClean="0"/>
              <a:t>09.12.2019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42439-4BA2-4CE7-A160-6C2C549C5D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6253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6E88B-CC06-4CCB-A91E-265244424CC2}" type="datetimeFigureOut">
              <a:rPr lang="ru-RU" smtClean="0"/>
              <a:t>09.12.2019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42439-4BA2-4CE7-A160-6C2C549C5D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5837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6E88B-CC06-4CCB-A91E-265244424CC2}" type="datetimeFigureOut">
              <a:rPr lang="ru-RU" smtClean="0"/>
              <a:t>09.12.2019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42439-4BA2-4CE7-A160-6C2C549C5D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2608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6E88B-CC06-4CCB-A91E-265244424CC2}" type="datetimeFigureOut">
              <a:rPr lang="ru-RU" smtClean="0"/>
              <a:t>09.12.2019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42439-4BA2-4CE7-A160-6C2C549C5D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5601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6E88B-CC06-4CCB-A91E-265244424CC2}" type="datetimeFigureOut">
              <a:rPr lang="ru-RU" smtClean="0"/>
              <a:t>09.12.2019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42439-4BA2-4CE7-A160-6C2C549C5D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9703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6E88B-CC06-4CCB-A91E-265244424CC2}" type="datetimeFigureOut">
              <a:rPr lang="ru-RU" smtClean="0"/>
              <a:t>09.12.2019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42439-4BA2-4CE7-A160-6C2C549C5D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9092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66E88B-CC06-4CCB-A91E-265244424CC2}" type="datetimeFigureOut">
              <a:rPr lang="ru-RU" smtClean="0"/>
              <a:t>09.12.2019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842439-4BA2-4CE7-A160-6C2C549C5D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657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6858000"/>
          </a:xfrm>
          <a:solidFill>
            <a:schemeClr val="accent3">
              <a:lumMod val="20000"/>
              <a:lumOff val="80000"/>
            </a:schemeClr>
          </a:solidFill>
          <a:ln w="38100">
            <a:solidFill>
              <a:schemeClr val="accent2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6600" b="1" dirty="0" err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Буктрейлер</a:t>
            </a:r>
            <a:r>
              <a:rPr lang="ru-RU" sz="6600" b="1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br>
              <a:rPr lang="ru-RU" sz="6600" b="1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ru-RU" sz="6600" b="1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за </a:t>
            </a:r>
            <a:r>
              <a:rPr lang="ru-RU" sz="6600" b="1" dirty="0" err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новелою</a:t>
            </a:r>
            <a:r>
              <a:rPr lang="ru-RU" sz="6600" b="1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/>
            </a:r>
            <a:br>
              <a:rPr lang="ru-RU" sz="6600" b="1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ru-RU" sz="6600" b="1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ru-RU" sz="6600" b="1" dirty="0" err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Миколи</a:t>
            </a:r>
            <a:r>
              <a:rPr lang="ru-RU" sz="6600" b="1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ru-RU" sz="6600" b="1" dirty="0" err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Хвильового</a:t>
            </a:r>
            <a:r>
              <a:rPr lang="ru-RU" sz="6600" b="1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br>
              <a:rPr lang="ru-RU" sz="6600" b="1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ru-RU" sz="6600" b="1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«</a:t>
            </a:r>
            <a:r>
              <a:rPr lang="ru-RU" sz="6600" b="1" dirty="0" err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Кіт</a:t>
            </a:r>
            <a:r>
              <a:rPr lang="ru-RU" sz="6600" b="1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uk-UA" sz="6600" b="1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у чоботях»</a:t>
            </a:r>
            <a:endParaRPr lang="ru-RU" sz="6600" b="1" dirty="0">
              <a:ln w="12700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67360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590">
        <p:split orient="vert"/>
      </p:transition>
    </mc:Choice>
    <mc:Fallback>
      <p:transition spd="slow" advTm="359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"/>
            <a:ext cx="12192000" cy="1600995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5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</a:t>
            </a:r>
            <a:r>
              <a:rPr lang="ru-RU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ав’язка</a:t>
            </a:r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ru-RU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Жовтень</a:t>
            </a:r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а </a:t>
            </a:r>
            <a:r>
              <a:rPr lang="ru-RU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розв’язка</a:t>
            </a:r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ru-RU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сонячний</a:t>
            </a:r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вік</a:t>
            </a:r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і до </a:t>
            </a:r>
            <a:r>
              <a:rPr lang="ru-RU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нього</a:t>
            </a:r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йдемо</a:t>
            </a:r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»…</a:t>
            </a:r>
            <a:endParaRPr lang="ru-RU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0994"/>
            <a:ext cx="6153887" cy="4706288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600994"/>
            <a:ext cx="6019800" cy="4706288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19502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757">
        <p:split orient="vert"/>
      </p:transition>
    </mc:Choice>
    <mc:Fallback>
      <p:transition spd="slow" advTm="8757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28" y="72737"/>
            <a:ext cx="12001499" cy="1617952"/>
          </a:xfrm>
          <a:solidFill>
            <a:schemeClr val="bg2">
              <a:lumMod val="90000"/>
            </a:schemeClr>
          </a:solidFill>
        </p:spPr>
        <p:txBody>
          <a:bodyPr>
            <a:noAutofit/>
          </a:bodyPr>
          <a:lstStyle/>
          <a:p>
            <a:r>
              <a:rPr lang="ru-RU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Гапка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—</a:t>
            </a:r>
            <a:r>
              <a:rPr lang="ru-RU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мужня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й </a:t>
            </a:r>
            <a:r>
              <a:rPr lang="ru-RU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безстрашна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«</a:t>
            </a:r>
            <a:r>
              <a:rPr lang="ru-RU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мураль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 </a:t>
            </a:r>
            <a:r>
              <a:rPr lang="ru-RU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революції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тягне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сонячну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вагу в </a:t>
            </a:r>
            <a:r>
              <a:rPr lang="ru-RU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сонячний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вік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8" y="1707719"/>
            <a:ext cx="12001500" cy="5106785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88705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040">
        <p:split orient="vert"/>
      </p:transition>
    </mc:Choice>
    <mc:Fallback>
      <p:transition spd="slow" advTm="1004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30837" y="22570"/>
            <a:ext cx="4461164" cy="6835429"/>
          </a:xfrm>
          <a:solidFill>
            <a:srgbClr val="FF0000"/>
          </a:solidFill>
          <a:effectLst>
            <a:softEdge rad="317500"/>
          </a:effectLst>
        </p:spPr>
        <p:txBody>
          <a:bodyPr>
            <a:normAutofit/>
          </a:bodyPr>
          <a:lstStyle/>
          <a:p>
            <a:pPr algn="ctr"/>
            <a:r>
              <a:rPr lang="ru-RU" sz="5400" b="1" dirty="0" smtClean="0"/>
              <a:t>Вона </a:t>
            </a:r>
            <a:r>
              <a:rPr lang="ru-RU" sz="5400" b="1" dirty="0" err="1" smtClean="0"/>
              <a:t>бореться</a:t>
            </a:r>
            <a:r>
              <a:rPr lang="ru-RU" sz="5400" b="1" dirty="0" smtClean="0"/>
              <a:t> разом </a:t>
            </a:r>
            <a:r>
              <a:rPr lang="ru-RU" sz="5400" b="1" dirty="0" err="1" smtClean="0"/>
              <a:t>із</a:t>
            </a:r>
            <a:r>
              <a:rPr lang="ru-RU" sz="5400" b="1" dirty="0" smtClean="0"/>
              <a:t> побратимами </a:t>
            </a:r>
            <a:r>
              <a:rPr lang="ru-RU" sz="5400" b="1" dirty="0" err="1" smtClean="0"/>
              <a:t>проти</a:t>
            </a:r>
            <a:r>
              <a:rPr lang="ru-RU" sz="5400" b="1" dirty="0" smtClean="0"/>
              <a:t> </a:t>
            </a:r>
            <a:r>
              <a:rPr lang="ru-RU" sz="5400" b="1" dirty="0" err="1" smtClean="0"/>
              <a:t>ворогів</a:t>
            </a:r>
            <a:r>
              <a:rPr lang="ru-RU" sz="5400" b="1" dirty="0" smtClean="0"/>
              <a:t> </a:t>
            </a:r>
            <a:r>
              <a:rPr lang="ru-RU" sz="5400" b="1" dirty="0" err="1" smtClean="0"/>
              <a:t>революції</a:t>
            </a:r>
            <a:r>
              <a:rPr lang="ru-RU" sz="5400" b="1" dirty="0" smtClean="0"/>
              <a:t>.</a:t>
            </a:r>
            <a:endParaRPr lang="ru-RU" sz="54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3909" y="115805"/>
            <a:ext cx="7917686" cy="6742193"/>
          </a:xfrm>
          <a:prstGeom prst="rect">
            <a:avLst/>
          </a:prstGeom>
          <a:effectLst>
            <a:softEdge rad="317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43861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557">
        <p:split orient="vert"/>
      </p:transition>
    </mc:Choice>
    <mc:Fallback>
      <p:transition spd="slow" advTm="7557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0926" y="13954"/>
            <a:ext cx="6851073" cy="6844046"/>
          </a:xfrm>
          <a:solidFill>
            <a:schemeClr val="accent5">
              <a:lumMod val="40000"/>
              <a:lumOff val="60000"/>
            </a:schemeClr>
          </a:solidFill>
          <a:effectLst>
            <a:softEdge rad="317500"/>
          </a:effectLst>
        </p:spPr>
        <p:txBody>
          <a:bodyPr>
            <a:normAutofit/>
          </a:bodyPr>
          <a:lstStyle/>
          <a:p>
            <a:pPr algn="ctr"/>
            <a:r>
              <a:rPr lang="ru-RU" sz="4800" b="1" dirty="0" err="1" smtClean="0"/>
              <a:t>Гапка</a:t>
            </a:r>
            <a:r>
              <a:rPr lang="ru-RU" sz="4800" b="1" dirty="0" smtClean="0"/>
              <a:t> ( вона ж «</a:t>
            </a:r>
            <a:r>
              <a:rPr lang="ru-RU" sz="4800" b="1" dirty="0" err="1" smtClean="0"/>
              <a:t>кіт</a:t>
            </a:r>
            <a:r>
              <a:rPr lang="ru-RU" sz="4800" b="1" dirty="0" smtClean="0"/>
              <a:t> у </a:t>
            </a:r>
            <a:r>
              <a:rPr lang="ru-RU" sz="4800" b="1" dirty="0" err="1" smtClean="0"/>
              <a:t>чоботях</a:t>
            </a:r>
            <a:r>
              <a:rPr lang="ru-RU" sz="4800" b="1" dirty="0" smtClean="0"/>
              <a:t>», Жучок) -  </a:t>
            </a:r>
            <a:r>
              <a:rPr lang="ru-RU" sz="4800" b="1" dirty="0" err="1" smtClean="0"/>
              <a:t>постійний</a:t>
            </a:r>
            <a:r>
              <a:rPr lang="ru-RU" sz="4800" b="1" dirty="0" smtClean="0"/>
              <a:t> </a:t>
            </a:r>
            <a:r>
              <a:rPr lang="ru-RU" sz="4800" b="1" dirty="0" err="1" smtClean="0"/>
              <a:t>читач</a:t>
            </a:r>
            <a:r>
              <a:rPr lang="ru-RU" sz="4800" b="1" dirty="0" smtClean="0"/>
              <a:t> </a:t>
            </a:r>
            <a:r>
              <a:rPr lang="ru-RU" sz="4800" b="1" dirty="0" err="1" smtClean="0"/>
              <a:t>брошурки</a:t>
            </a:r>
            <a:r>
              <a:rPr lang="ru-RU" sz="4800" b="1" dirty="0" smtClean="0"/>
              <a:t> </a:t>
            </a:r>
            <a:r>
              <a:rPr lang="ru-RU" sz="4800" b="1" dirty="0" err="1" smtClean="0"/>
              <a:t>невідомого</a:t>
            </a:r>
            <a:r>
              <a:rPr lang="ru-RU" sz="4800" b="1" dirty="0" smtClean="0"/>
              <a:t> автора </a:t>
            </a:r>
            <a:r>
              <a:rPr lang="ru-RU" sz="4800" b="1" dirty="0" err="1" smtClean="0"/>
              <a:t>під</a:t>
            </a:r>
            <a:r>
              <a:rPr lang="ru-RU" sz="4800" b="1" dirty="0" smtClean="0"/>
              <a:t> </a:t>
            </a:r>
            <a:r>
              <a:rPr lang="ru-RU" sz="4800" b="1" dirty="0" err="1" smtClean="0"/>
              <a:t>назвою</a:t>
            </a:r>
            <a:r>
              <a:rPr lang="ru-RU" sz="4800" b="1" dirty="0" smtClean="0"/>
              <a:t> «Что</a:t>
            </a:r>
            <a:br>
              <a:rPr lang="ru-RU" sz="4800" b="1" dirty="0" smtClean="0"/>
            </a:br>
            <a:r>
              <a:rPr lang="ru-RU" sz="4800" b="1" dirty="0" smtClean="0"/>
              <a:t>такое коммунизм».</a:t>
            </a:r>
            <a:endParaRPr lang="ru-RU" sz="48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13954"/>
            <a:ext cx="5694218" cy="6851406"/>
          </a:xfrm>
          <a:prstGeom prst="rect">
            <a:avLst/>
          </a:prstGeom>
          <a:effectLst>
            <a:softEdge rad="1270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52784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890">
        <p:split orient="vert"/>
      </p:transition>
    </mc:Choice>
    <mc:Fallback>
      <p:transition spd="slow" advTm="1089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42565" y="197427"/>
            <a:ext cx="4149436" cy="6577446"/>
          </a:xfrm>
          <a:solidFill>
            <a:schemeClr val="bg1">
              <a:lumMod val="85000"/>
            </a:schemeClr>
          </a:solidFill>
          <a:effectLst>
            <a:softEdge rad="127000"/>
          </a:effectLst>
        </p:spPr>
        <p:txBody>
          <a:bodyPr>
            <a:normAutofit/>
          </a:bodyPr>
          <a:lstStyle/>
          <a:p>
            <a:pPr algn="ctr"/>
            <a:r>
              <a:rPr lang="ru-RU" sz="5400" b="1" spc="50" dirty="0" smtClean="0">
                <a:ln w="0"/>
                <a:solidFill>
                  <a:srgbClr val="C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Вона</a:t>
            </a:r>
            <a:br>
              <a:rPr lang="ru-RU" sz="5400" b="1" spc="50" dirty="0" smtClean="0">
                <a:ln w="0"/>
                <a:solidFill>
                  <a:srgbClr val="C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</a:br>
            <a:r>
              <a:rPr lang="ru-RU" sz="5400" b="1" spc="50" dirty="0" err="1" smtClean="0">
                <a:ln w="0"/>
                <a:solidFill>
                  <a:srgbClr val="C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в</a:t>
            </a:r>
            <a:r>
              <a:rPr lang="ru-RU" sz="5400" b="1" spc="50" dirty="0" err="1" smtClean="0">
                <a:ln w="0"/>
                <a:solidFill>
                  <a:srgbClr val="C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имогливий</a:t>
            </a:r>
            <a:r>
              <a:rPr lang="ru-RU" sz="5400" b="1" spc="50" dirty="0" smtClean="0">
                <a:ln w="0"/>
                <a:solidFill>
                  <a:srgbClr val="C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ru-RU" sz="5400" b="1" spc="50" dirty="0" smtClean="0">
                <a:ln w="0"/>
                <a:solidFill>
                  <a:srgbClr val="C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/>
            </a:r>
            <a:br>
              <a:rPr lang="ru-RU" sz="5400" b="1" spc="50" dirty="0" smtClean="0">
                <a:ln w="0"/>
                <a:solidFill>
                  <a:srgbClr val="C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</a:br>
            <a:r>
              <a:rPr lang="ru-RU" sz="5400" b="1" spc="50" dirty="0" smtClean="0">
                <a:ln w="0"/>
                <a:solidFill>
                  <a:srgbClr val="C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і </a:t>
            </a:r>
            <a:r>
              <a:rPr lang="ru-RU" sz="5400" b="1" spc="50" dirty="0" err="1" smtClean="0">
                <a:ln w="0"/>
                <a:solidFill>
                  <a:srgbClr val="C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принциповий</a:t>
            </a:r>
            <a:r>
              <a:rPr lang="ru-RU" sz="5400" b="1" spc="50" dirty="0" smtClean="0">
                <a:ln w="0"/>
                <a:solidFill>
                  <a:srgbClr val="C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ru-RU" sz="5400" b="1" spc="50" dirty="0" err="1" smtClean="0">
                <a:ln w="0"/>
                <a:solidFill>
                  <a:srgbClr val="C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секретар</a:t>
            </a:r>
            <a:r>
              <a:rPr lang="ru-RU" sz="5400" b="1" spc="50" dirty="0" smtClean="0">
                <a:ln w="0"/>
                <a:solidFill>
                  <a:srgbClr val="C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ru-RU" sz="5400" b="1" spc="50" dirty="0" err="1" smtClean="0">
                <a:ln w="0"/>
                <a:solidFill>
                  <a:srgbClr val="C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парт’ячейки</a:t>
            </a:r>
            <a:r>
              <a:rPr lang="ru-RU" sz="5400" b="1" spc="50" dirty="0" smtClean="0">
                <a:ln w="0"/>
                <a:solidFill>
                  <a:srgbClr val="C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.</a:t>
            </a:r>
            <a:endParaRPr lang="ru-RU" sz="5400" b="1" spc="50" dirty="0">
              <a:ln w="0"/>
              <a:solidFill>
                <a:srgbClr val="C0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06" r="13016"/>
          <a:stretch/>
        </p:blipFill>
        <p:spPr>
          <a:xfrm>
            <a:off x="-114299" y="197427"/>
            <a:ext cx="8406741" cy="6577446"/>
          </a:xfrm>
          <a:effectLst>
            <a:softEdge rad="1270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27799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374">
        <p:split orient="vert"/>
      </p:transition>
    </mc:Choice>
    <mc:Fallback>
      <p:transition spd="slow" advTm="4374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25390" y="0"/>
            <a:ext cx="6466609" cy="6872589"/>
          </a:xfrm>
          <a:solidFill>
            <a:schemeClr val="accent3">
              <a:lumMod val="75000"/>
            </a:schemeClr>
          </a:solidFill>
          <a:effectLst>
            <a:softEdge rad="317500"/>
          </a:effectLst>
        </p:spPr>
        <p:txBody>
          <a:bodyPr>
            <a:noAutofit/>
          </a:bodyPr>
          <a:lstStyle/>
          <a:p>
            <a:pPr algn="ctr"/>
            <a:r>
              <a:rPr lang="ru-RU" sz="4800" b="1" dirty="0" err="1" smtClean="0">
                <a:ln>
                  <a:solidFill>
                    <a:srgbClr val="002060"/>
                  </a:solidFill>
                </a:ln>
                <a:solidFill>
                  <a:schemeClr val="bg2">
                    <a:lumMod val="10000"/>
                  </a:schemeClr>
                </a:solidFill>
              </a:rPr>
              <a:t>Бігає</a:t>
            </a:r>
            <a:r>
              <a:rPr lang="ru-RU" sz="4800" b="1" dirty="0" smtClean="0">
                <a:ln>
                  <a:solidFill>
                    <a:srgbClr val="002060"/>
                  </a:solidFill>
                </a:ln>
                <a:solidFill>
                  <a:schemeClr val="bg2">
                    <a:lumMod val="10000"/>
                  </a:schemeClr>
                </a:solidFill>
              </a:rPr>
              <a:t>, </a:t>
            </a:r>
            <a:r>
              <a:rPr lang="ru-RU" sz="4800" b="1" dirty="0" err="1" smtClean="0">
                <a:ln>
                  <a:solidFill>
                    <a:srgbClr val="002060"/>
                  </a:solidFill>
                </a:ln>
                <a:solidFill>
                  <a:schemeClr val="bg2">
                    <a:lumMod val="10000"/>
                  </a:schemeClr>
                </a:solidFill>
              </a:rPr>
              <a:t>метушиться</a:t>
            </a:r>
            <a:r>
              <a:rPr lang="ru-RU" sz="4800" b="1" dirty="0" smtClean="0">
                <a:ln>
                  <a:solidFill>
                    <a:srgbClr val="002060"/>
                  </a:solidFill>
                </a:ln>
                <a:solidFill>
                  <a:schemeClr val="bg2">
                    <a:lumMod val="10000"/>
                  </a:schemeClr>
                </a:solidFill>
              </a:rPr>
              <a:t>, </a:t>
            </a:r>
            <a:r>
              <a:rPr lang="ru-RU" sz="4800" b="1" dirty="0" err="1" smtClean="0">
                <a:ln>
                  <a:solidFill>
                    <a:srgbClr val="002060"/>
                  </a:solidFill>
                </a:ln>
                <a:solidFill>
                  <a:schemeClr val="bg2">
                    <a:lumMod val="10000"/>
                  </a:schemeClr>
                </a:solidFill>
              </a:rPr>
              <a:t>збирає</a:t>
            </a:r>
            <a:r>
              <a:rPr lang="ru-RU" sz="4800" b="1" dirty="0" smtClean="0">
                <a:ln>
                  <a:solidFill>
                    <a:srgbClr val="002060"/>
                  </a:solidFill>
                </a:ln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u-RU" sz="4800" b="1" dirty="0" err="1" smtClean="0">
                <a:ln>
                  <a:solidFill>
                    <a:srgbClr val="002060"/>
                  </a:solidFill>
                </a:ln>
                <a:solidFill>
                  <a:schemeClr val="bg2">
                    <a:lumMod val="10000"/>
                  </a:schemeClr>
                </a:solidFill>
              </a:rPr>
              <a:t>жінок</a:t>
            </a:r>
            <a:r>
              <a:rPr lang="ru-RU" sz="4800" b="1" dirty="0" smtClean="0">
                <a:ln>
                  <a:solidFill>
                    <a:srgbClr val="002060"/>
                  </a:solidFill>
                </a:ln>
                <a:solidFill>
                  <a:schemeClr val="bg2">
                    <a:lumMod val="10000"/>
                  </a:schemeClr>
                </a:solidFill>
              </a:rPr>
              <a:t>,</a:t>
            </a:r>
            <a:br>
              <a:rPr lang="ru-RU" sz="4800" b="1" dirty="0" smtClean="0">
                <a:ln>
                  <a:solidFill>
                    <a:srgbClr val="002060"/>
                  </a:solidFill>
                </a:ln>
                <a:solidFill>
                  <a:schemeClr val="bg2">
                    <a:lumMod val="10000"/>
                  </a:schemeClr>
                </a:solidFill>
              </a:rPr>
            </a:br>
            <a:r>
              <a:rPr lang="ru-RU" sz="4800" b="1" dirty="0" smtClean="0">
                <a:ln>
                  <a:solidFill>
                    <a:srgbClr val="002060"/>
                  </a:solidFill>
                </a:ln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u-RU" sz="4800" b="1" dirty="0" err="1" smtClean="0">
                <a:ln>
                  <a:solidFill>
                    <a:srgbClr val="002060"/>
                  </a:solidFill>
                </a:ln>
                <a:solidFill>
                  <a:schemeClr val="bg2">
                    <a:lumMod val="10000"/>
                  </a:schemeClr>
                </a:solidFill>
              </a:rPr>
              <a:t>улаштовує</a:t>
            </a:r>
            <a:r>
              <a:rPr lang="ru-RU" sz="4800" b="1" dirty="0" smtClean="0">
                <a:ln>
                  <a:solidFill>
                    <a:srgbClr val="002060"/>
                  </a:solidFill>
                </a:ln>
                <a:solidFill>
                  <a:schemeClr val="bg2">
                    <a:lumMod val="10000"/>
                  </a:schemeClr>
                </a:solidFill>
              </a:rPr>
              <a:t>  </a:t>
            </a:r>
            <a:r>
              <a:rPr lang="ru-RU" sz="4800" b="1" dirty="0" err="1" smtClean="0">
                <a:ln>
                  <a:solidFill>
                    <a:srgbClr val="002060"/>
                  </a:solidFill>
                </a:ln>
                <a:solidFill>
                  <a:schemeClr val="bg2">
                    <a:lumMod val="10000"/>
                  </a:schemeClr>
                </a:solidFill>
              </a:rPr>
              <a:t>зібрання</a:t>
            </a:r>
            <a:r>
              <a:rPr lang="ru-RU" sz="4800" b="1" dirty="0" smtClean="0">
                <a:ln>
                  <a:solidFill>
                    <a:srgbClr val="002060"/>
                  </a:solidFill>
                </a:ln>
                <a:solidFill>
                  <a:schemeClr val="bg2">
                    <a:lumMod val="10000"/>
                  </a:schemeClr>
                </a:solidFill>
              </a:rPr>
              <a:t>, </a:t>
            </a:r>
            <a:r>
              <a:rPr lang="ru-RU" sz="4800" b="1" dirty="0" err="1" smtClean="0">
                <a:ln>
                  <a:solidFill>
                    <a:srgbClr val="002060"/>
                  </a:solidFill>
                </a:ln>
                <a:solidFill>
                  <a:schemeClr val="bg2">
                    <a:lumMod val="10000"/>
                  </a:schemeClr>
                </a:solidFill>
              </a:rPr>
              <a:t>щоб</a:t>
            </a:r>
            <a:r>
              <a:rPr lang="ru-RU" sz="4800" b="1" dirty="0" smtClean="0">
                <a:ln>
                  <a:solidFill>
                    <a:srgbClr val="002060"/>
                  </a:solidFill>
                </a:ln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u-RU" sz="4800" b="1" dirty="0" err="1" smtClean="0">
                <a:ln>
                  <a:solidFill>
                    <a:srgbClr val="002060"/>
                  </a:solidFill>
                </a:ln>
                <a:solidFill>
                  <a:schemeClr val="bg2">
                    <a:lumMod val="10000"/>
                  </a:schemeClr>
                </a:solidFill>
              </a:rPr>
              <a:t>говорити</a:t>
            </a:r>
            <a:r>
              <a:rPr lang="ru-RU" sz="4800" b="1" dirty="0" smtClean="0">
                <a:ln>
                  <a:solidFill>
                    <a:srgbClr val="002060"/>
                  </a:solidFill>
                </a:ln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ru-RU" sz="4800" b="1" dirty="0" smtClean="0">
                <a:ln>
                  <a:solidFill>
                    <a:srgbClr val="002060"/>
                  </a:solidFill>
                </a:ln>
                <a:solidFill>
                  <a:schemeClr val="bg2">
                    <a:lumMod val="10000"/>
                  </a:schemeClr>
                </a:solidFill>
              </a:rPr>
            </a:br>
            <a:r>
              <a:rPr lang="ru-RU" sz="4800" b="1" dirty="0" smtClean="0">
                <a:ln>
                  <a:solidFill>
                    <a:srgbClr val="002060"/>
                  </a:solidFill>
                </a:ln>
                <a:solidFill>
                  <a:schemeClr val="bg2">
                    <a:lumMod val="10000"/>
                  </a:schemeClr>
                </a:solidFill>
              </a:rPr>
              <a:t> «про право </a:t>
            </a:r>
            <a:r>
              <a:rPr lang="ru-RU" sz="4800" b="1" dirty="0" err="1" smtClean="0">
                <a:ln>
                  <a:solidFill>
                    <a:srgbClr val="002060"/>
                  </a:solidFill>
                </a:ln>
                <a:solidFill>
                  <a:schemeClr val="bg2">
                    <a:lumMod val="10000"/>
                  </a:schemeClr>
                </a:solidFill>
              </a:rPr>
              <a:t>куховарки</a:t>
            </a:r>
            <a:r>
              <a:rPr lang="ru-RU" sz="4800" b="1" dirty="0" smtClean="0">
                <a:ln>
                  <a:solidFill>
                    <a:srgbClr val="002060"/>
                  </a:solidFill>
                </a:ln>
                <a:solidFill>
                  <a:schemeClr val="bg2">
                    <a:lumMod val="10000"/>
                  </a:schemeClr>
                </a:solidFill>
              </a:rPr>
              <a:t>». </a:t>
            </a:r>
            <a:endParaRPr lang="ru-RU" sz="4800" b="1" dirty="0">
              <a:ln>
                <a:solidFill>
                  <a:srgbClr val="002060"/>
                </a:solidFill>
              </a:ln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6" y="11656"/>
            <a:ext cx="5652654" cy="6860933"/>
          </a:xfrm>
          <a:effectLst>
            <a:softEdge rad="1270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94112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407">
        <p:split orient="vert"/>
      </p:transition>
    </mc:Choice>
    <mc:Fallback>
      <p:transition spd="slow" advTm="5407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69526" y="0"/>
            <a:ext cx="6622474" cy="6743787"/>
          </a:xfrm>
          <a:solidFill>
            <a:schemeClr val="bg1">
              <a:lumMod val="95000"/>
            </a:schemeClr>
          </a:solidFill>
          <a:effectLst>
            <a:softEdge rad="317500"/>
          </a:effectLst>
        </p:spPr>
        <p:txBody>
          <a:bodyPr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b="1" dirty="0" err="1" smtClean="0">
                <a:ln/>
                <a:solidFill>
                  <a:schemeClr val="tx2"/>
                </a:solidFill>
              </a:rPr>
              <a:t>Ця</a:t>
            </a:r>
            <a:r>
              <a:rPr lang="ru-RU" b="1" dirty="0" smtClean="0">
                <a:ln/>
                <a:solidFill>
                  <a:schemeClr val="tx2"/>
                </a:solidFill>
              </a:rPr>
              <a:t> </a:t>
            </a:r>
            <a:r>
              <a:rPr lang="ru-RU" b="1" dirty="0" err="1" smtClean="0">
                <a:ln/>
                <a:solidFill>
                  <a:schemeClr val="tx2"/>
                </a:solidFill>
              </a:rPr>
              <a:t>непохитна</a:t>
            </a:r>
            <a:r>
              <a:rPr lang="ru-RU" b="1" dirty="0" smtClean="0">
                <a:ln/>
                <a:solidFill>
                  <a:schemeClr val="tx2"/>
                </a:solidFill>
              </a:rPr>
              <a:t/>
            </a:r>
            <a:br>
              <a:rPr lang="ru-RU" b="1" dirty="0" smtClean="0">
                <a:ln/>
                <a:solidFill>
                  <a:schemeClr val="tx2"/>
                </a:solidFill>
              </a:rPr>
            </a:br>
            <a:r>
              <a:rPr lang="ru-RU" b="1" dirty="0" err="1" smtClean="0">
                <a:ln/>
                <a:solidFill>
                  <a:schemeClr val="tx2"/>
                </a:solidFill>
              </a:rPr>
              <a:t>комуністка</a:t>
            </a:r>
            <a:r>
              <a:rPr lang="ru-RU" b="1" dirty="0" smtClean="0">
                <a:ln/>
                <a:solidFill>
                  <a:schemeClr val="tx2"/>
                </a:solidFill>
              </a:rPr>
              <a:t/>
            </a:r>
            <a:br>
              <a:rPr lang="ru-RU" b="1" dirty="0" smtClean="0">
                <a:ln/>
                <a:solidFill>
                  <a:schemeClr val="tx2"/>
                </a:solidFill>
              </a:rPr>
            </a:br>
            <a:r>
              <a:rPr lang="ru-RU" b="1" dirty="0" smtClean="0">
                <a:ln/>
                <a:solidFill>
                  <a:schemeClr val="tx2"/>
                </a:solidFill>
              </a:rPr>
              <a:t> </a:t>
            </a:r>
            <a:r>
              <a:rPr lang="ru-RU" b="1" dirty="0" err="1" smtClean="0">
                <a:ln/>
                <a:solidFill>
                  <a:schemeClr val="tx2"/>
                </a:solidFill>
              </a:rPr>
              <a:t>має</a:t>
            </a:r>
            <a:r>
              <a:rPr lang="ru-RU" b="1" dirty="0" smtClean="0">
                <a:ln/>
                <a:solidFill>
                  <a:schemeClr val="tx2"/>
                </a:solidFill>
              </a:rPr>
              <a:t> </a:t>
            </a:r>
            <a:r>
              <a:rPr lang="ru-RU" b="1" dirty="0" err="1" smtClean="0">
                <a:ln/>
                <a:solidFill>
                  <a:schemeClr val="tx2"/>
                </a:solidFill>
              </a:rPr>
              <a:t>приховану</a:t>
            </a:r>
            <a:r>
              <a:rPr lang="ru-RU" b="1" dirty="0" smtClean="0">
                <a:ln/>
                <a:solidFill>
                  <a:schemeClr val="tx2"/>
                </a:solidFill>
              </a:rPr>
              <a:t> </a:t>
            </a:r>
            <a:r>
              <a:rPr lang="ru-RU" b="1" dirty="0" err="1" smtClean="0">
                <a:ln/>
                <a:solidFill>
                  <a:schemeClr val="tx2"/>
                </a:solidFill>
              </a:rPr>
              <a:t>сутність</a:t>
            </a:r>
            <a:r>
              <a:rPr lang="ru-RU" b="1" dirty="0" smtClean="0">
                <a:ln/>
                <a:solidFill>
                  <a:schemeClr val="tx2"/>
                </a:solidFill>
              </a:rPr>
              <a:t> : вона, </a:t>
            </a:r>
            <a:r>
              <a:rPr lang="ru-RU" b="1" dirty="0" err="1" smtClean="0">
                <a:ln/>
                <a:solidFill>
                  <a:schemeClr val="tx2"/>
                </a:solidFill>
              </a:rPr>
              <a:t>зневажена</a:t>
            </a:r>
            <a:r>
              <a:rPr lang="ru-RU" b="1" dirty="0" smtClean="0">
                <a:ln/>
                <a:solidFill>
                  <a:schemeClr val="tx2"/>
                </a:solidFill>
              </a:rPr>
              <a:t> й</a:t>
            </a:r>
            <a:br>
              <a:rPr lang="ru-RU" b="1" dirty="0" smtClean="0">
                <a:ln/>
                <a:solidFill>
                  <a:schemeClr val="tx2"/>
                </a:solidFill>
              </a:rPr>
            </a:br>
            <a:r>
              <a:rPr lang="ru-RU" b="1" dirty="0" smtClean="0">
                <a:ln/>
                <a:solidFill>
                  <a:schemeClr val="tx2"/>
                </a:solidFill>
              </a:rPr>
              <a:t>покинута, мала </a:t>
            </a:r>
            <a:r>
              <a:rPr lang="ru-RU" b="1" dirty="0" err="1" smtClean="0">
                <a:ln/>
                <a:solidFill>
                  <a:schemeClr val="tx2"/>
                </a:solidFill>
              </a:rPr>
              <a:t>байстря</a:t>
            </a:r>
            <a:r>
              <a:rPr lang="ru-RU" b="1" dirty="0" smtClean="0">
                <a:ln/>
                <a:solidFill>
                  <a:schemeClr val="tx2"/>
                </a:solidFill>
              </a:rPr>
              <a:t>, яке </a:t>
            </a:r>
            <a:r>
              <a:rPr lang="ru-RU" b="1" dirty="0" err="1" smtClean="0">
                <a:ln/>
                <a:solidFill>
                  <a:schemeClr val="tx2"/>
                </a:solidFill>
              </a:rPr>
              <a:t>трагічно</a:t>
            </a:r>
            <a:r>
              <a:rPr lang="ru-RU" b="1" dirty="0" smtClean="0">
                <a:ln/>
                <a:solidFill>
                  <a:schemeClr val="tx2"/>
                </a:solidFill>
              </a:rPr>
              <a:t> </a:t>
            </a:r>
            <a:r>
              <a:rPr lang="ru-RU" b="1" dirty="0" err="1" smtClean="0">
                <a:ln/>
                <a:solidFill>
                  <a:schemeClr val="tx2"/>
                </a:solidFill>
              </a:rPr>
              <a:t>втратила</a:t>
            </a:r>
            <a:r>
              <a:rPr lang="ru-RU" b="1" dirty="0" smtClean="0">
                <a:ln/>
                <a:solidFill>
                  <a:schemeClr val="tx2"/>
                </a:solidFill>
              </a:rPr>
              <a:t>.</a:t>
            </a:r>
            <a:br>
              <a:rPr lang="ru-RU" b="1" dirty="0" smtClean="0">
                <a:ln/>
                <a:solidFill>
                  <a:schemeClr val="tx2"/>
                </a:solidFill>
              </a:rPr>
            </a:br>
            <a:endParaRPr lang="ru-RU" b="1" dirty="0">
              <a:ln/>
              <a:solidFill>
                <a:schemeClr val="tx2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54902"/>
            <a:ext cx="5704611" cy="6912901"/>
          </a:xfrm>
          <a:effectLst>
            <a:softEdge rad="317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12166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124">
        <p:split orient="vert"/>
      </p:transition>
    </mc:Choice>
    <mc:Fallback>
      <p:transition spd="slow" advTm="8124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56765" y="219653"/>
            <a:ext cx="4835236" cy="6347402"/>
          </a:xfrm>
          <a:solidFill>
            <a:schemeClr val="bg1">
              <a:lumMod val="85000"/>
            </a:schemeClr>
          </a:solidFill>
          <a:effectLst>
            <a:softEdge rad="317500"/>
          </a:effectLst>
        </p:spPr>
        <p:txBody>
          <a:bodyPr>
            <a:noAutofit/>
          </a:bodyPr>
          <a:lstStyle/>
          <a:p>
            <a:pPr algn="ctr"/>
            <a:r>
              <a:rPr lang="ru-RU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r>
              <a:rPr lang="ru-RU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риміряла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 себе </a:t>
            </a:r>
            <a:r>
              <a:rPr lang="ru-RU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великі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ідеї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комунізму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але так і не </a:t>
            </a:r>
            <a:r>
              <a:rPr lang="ru-RU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змогла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осягнути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не доросла. Лише </a:t>
            </a:r>
            <a:r>
              <a:rPr lang="ru-RU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усвідомила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їй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малограмотній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але </a:t>
            </a:r>
            <a:r>
              <a:rPr lang="ru-RU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партійній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куховарці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, </a:t>
            </a:r>
            <a:r>
              <a:rPr lang="ru-RU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партія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дала право </a:t>
            </a:r>
            <a:r>
              <a:rPr lang="ru-RU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розпоряджатись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чужими долями, </a:t>
            </a:r>
            <a:r>
              <a:rPr lang="ru-RU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карати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й </a:t>
            </a:r>
            <a:r>
              <a:rPr lang="ru-RU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милувати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683" y="219652"/>
            <a:ext cx="7405462" cy="6257616"/>
          </a:xfrm>
          <a:effectLst>
            <a:softEdge rad="317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80943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6575">
        <p:split orient="vert"/>
      </p:transition>
    </mc:Choice>
    <mc:Fallback>
      <p:transition spd="slow" advTm="16575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61710" y="0"/>
            <a:ext cx="6830289" cy="6858000"/>
          </a:xfrm>
          <a:solidFill>
            <a:schemeClr val="bg2">
              <a:lumMod val="75000"/>
            </a:schemeClr>
          </a:solidFill>
          <a:effectLst>
            <a:softEdge rad="127000"/>
          </a:effectLst>
        </p:spPr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</a:rPr>
              <a:t>«</a:t>
            </a:r>
            <a:r>
              <a:rPr lang="ru-RU" sz="4800" b="1" dirty="0" err="1" smtClean="0">
                <a:solidFill>
                  <a:schemeClr val="accent3">
                    <a:lumMod val="50000"/>
                  </a:schemeClr>
                </a:solidFill>
              </a:rPr>
              <a:t>Кіт</a:t>
            </a:r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</a:rPr>
              <a:t> у </a:t>
            </a:r>
            <a:r>
              <a:rPr lang="ru-RU" sz="4800" b="1" dirty="0" err="1" smtClean="0">
                <a:solidFill>
                  <a:schemeClr val="accent3">
                    <a:lumMod val="50000"/>
                  </a:schemeClr>
                </a:solidFill>
              </a:rPr>
              <a:t>чоботях</a:t>
            </a:r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</a:rPr>
              <a:t>» — </a:t>
            </a:r>
            <a:r>
              <a:rPr lang="ru-RU" sz="4800" b="1" dirty="0" err="1" smtClean="0">
                <a:solidFill>
                  <a:schemeClr val="accent3">
                    <a:lumMod val="50000"/>
                  </a:schemeClr>
                </a:solidFill>
              </a:rPr>
              <a:t>безпосередня</a:t>
            </a:r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ru-RU" sz="4800" b="1" dirty="0" err="1" smtClean="0">
                <a:solidFill>
                  <a:schemeClr val="accent3">
                    <a:lumMod val="50000"/>
                  </a:schemeClr>
                </a:solidFill>
              </a:rPr>
              <a:t>власне</a:t>
            </a:r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4800" b="1" dirty="0" err="1" smtClean="0">
                <a:solidFill>
                  <a:schemeClr val="accent3">
                    <a:lumMod val="50000"/>
                  </a:schemeClr>
                </a:solidFill>
              </a:rPr>
              <a:t>чоловіча</a:t>
            </a:r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4800" b="1" dirty="0" err="1" smtClean="0">
                <a:solidFill>
                  <a:schemeClr val="accent3">
                    <a:lumMod val="50000"/>
                  </a:schemeClr>
                </a:solidFill>
              </a:rPr>
              <a:t>емоція</a:t>
            </a:r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ru-RU" sz="4800" b="1" dirty="0" err="1" smtClean="0">
                <a:solidFill>
                  <a:schemeClr val="accent3">
                    <a:lumMod val="50000"/>
                  </a:schemeClr>
                </a:solidFill>
              </a:rPr>
              <a:t>викликана</a:t>
            </a:r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4800" b="1" dirty="0" err="1" smtClean="0">
                <a:solidFill>
                  <a:schemeClr val="accent3">
                    <a:lumMod val="50000"/>
                  </a:schemeClr>
                </a:solidFill>
              </a:rPr>
              <a:t>незвичайною</a:t>
            </a:r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4800" b="1" dirty="0" err="1" smtClean="0">
                <a:solidFill>
                  <a:schemeClr val="accent3">
                    <a:lumMod val="50000"/>
                  </a:schemeClr>
                </a:solidFill>
              </a:rPr>
              <a:t>Гапкою</a:t>
            </a:r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  <a:br>
              <a:rPr lang="ru-RU" sz="4800" b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</a:rPr>
              <a:t>Про </a:t>
            </a:r>
            <a:r>
              <a:rPr lang="ru-RU" sz="4800" b="1" dirty="0" err="1" smtClean="0">
                <a:solidFill>
                  <a:schemeClr val="accent3">
                    <a:lumMod val="50000"/>
                  </a:schemeClr>
                </a:solidFill>
              </a:rPr>
              <a:t>це</a:t>
            </a:r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4800" b="1" dirty="0" err="1" smtClean="0">
                <a:solidFill>
                  <a:schemeClr val="accent3">
                    <a:lumMod val="50000"/>
                  </a:schemeClr>
                </a:solidFill>
              </a:rPr>
              <a:t>дізнаєтесь</a:t>
            </a:r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</a:rPr>
              <a:t>, прочитавши  </a:t>
            </a:r>
            <a:r>
              <a:rPr lang="ru-RU" sz="4800" b="1" dirty="0" err="1" smtClean="0">
                <a:solidFill>
                  <a:schemeClr val="accent3">
                    <a:lumMod val="50000"/>
                  </a:schemeClr>
                </a:solidFill>
              </a:rPr>
              <a:t>новелу</a:t>
            </a:r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4800" b="1" dirty="0" err="1" smtClean="0">
                <a:solidFill>
                  <a:schemeClr val="accent3">
                    <a:lumMod val="50000"/>
                  </a:schemeClr>
                </a:solidFill>
              </a:rPr>
              <a:t>Миколи</a:t>
            </a:r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4800" b="1" dirty="0" err="1" smtClean="0">
                <a:solidFill>
                  <a:schemeClr val="accent3">
                    <a:lumMod val="50000"/>
                  </a:schemeClr>
                </a:solidFill>
              </a:rPr>
              <a:t>Хвильового</a:t>
            </a:r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  <a:br>
              <a:rPr lang="ru-RU" sz="4800" b="1" dirty="0" smtClean="0">
                <a:solidFill>
                  <a:schemeClr val="accent3">
                    <a:lumMod val="50000"/>
                  </a:schemeClr>
                </a:solidFill>
              </a:rPr>
            </a:br>
            <a:endParaRPr lang="ru-RU" sz="4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4" t="1758" r="2705" b="11490"/>
          <a:stretch/>
        </p:blipFill>
        <p:spPr>
          <a:xfrm>
            <a:off x="-81291" y="-103909"/>
            <a:ext cx="5536518" cy="6957445"/>
          </a:xfrm>
          <a:effectLst>
            <a:softEdge rad="1270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40034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3925">
        <p:split orient="vert"/>
      </p:transition>
    </mc:Choice>
    <mc:Fallback>
      <p:transition spd="slow" advTm="13925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.4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</TotalTime>
  <Words>131</Words>
  <Application>Microsoft Office PowerPoint</Application>
  <PresentationFormat>Широкоэкранный</PresentationFormat>
  <Paragraphs>10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Тема Office</vt:lpstr>
      <vt:lpstr>Буктрейлер  за новелою  Миколи Хвильового  «Кіт у чоботях»</vt:lpstr>
      <vt:lpstr>«Зав’язка – Жовтень, а розв’язка – сонячний вік, і до нього йдемо»…</vt:lpstr>
      <vt:lpstr>Гапка —мужня й безстрашна  «мураль» революції, що тягне сонячну вагу в сонячний вік.</vt:lpstr>
      <vt:lpstr>Вона бореться разом із побратимами проти ворогів революції.</vt:lpstr>
      <vt:lpstr>Гапка ( вона ж «кіт у чоботях», Жучок) -  постійний читач брошурки невідомого автора під назвою «Что такое коммунизм».</vt:lpstr>
      <vt:lpstr>Вона вимогливий  і принциповий секретар парт’ячейки .</vt:lpstr>
      <vt:lpstr>Бігає, метушиться, збирає жінок,  улаштовує  зібрання, щоб говорити  «про право куховарки». </vt:lpstr>
      <vt:lpstr>Ця непохитна комуністка  має приховану сутність : вона, зневажена й покинута, мала байстря, яке трагічно втратила. </vt:lpstr>
      <vt:lpstr>Приміряла на себе великі ідеї комунізму, але так і не змогла осягнути - не доросла. Лише усвідомила, що їй, малограмотній, але партійній куховарці , партія дала право розпоряджатись чужими долями, карати й милувати…</vt:lpstr>
      <vt:lpstr>«Кіт у чоботях» — безпосередня, власне чоловіча емоція, викликана незвичайною Гапкою. Про це дізнаєтесь, прочитавши  новелу Миколи Хвильового. 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«Кіт у чоботях» — безпосередня, власне чоловіча емоція, викликана незвичайною Гапкою.</dc:title>
  <dc:creator>Саша</dc:creator>
  <cp:lastModifiedBy>Саша</cp:lastModifiedBy>
  <cp:revision>28</cp:revision>
  <dcterms:created xsi:type="dcterms:W3CDTF">2019-12-08T19:22:56Z</dcterms:created>
  <dcterms:modified xsi:type="dcterms:W3CDTF">2019-12-09T08:30:59Z</dcterms:modified>
</cp:coreProperties>
</file>