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70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75" r:id="rId17"/>
    <p:sldId id="276" r:id="rId18"/>
    <p:sldId id="284" r:id="rId19"/>
    <p:sldId id="277" r:id="rId20"/>
    <p:sldId id="25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80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98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66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321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367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6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4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0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67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8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153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A2F7A-1365-4433-A643-464D080ECCD3}" type="datetimeFigureOut">
              <a:rPr lang="en-US" smtClean="0"/>
              <a:t>6/14/2025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636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32" flipH="1">
            <a:off x="-135795" y="-680600"/>
            <a:ext cx="6497579" cy="433171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98865" y="2781390"/>
            <a:ext cx="5796793" cy="156966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9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ЕкоЛіт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8660" y="4690029"/>
            <a:ext cx="10774680" cy="1754326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екології в творах українських і зарубіжних авторів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503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3829" y="412938"/>
            <a:ext cx="9013372" cy="60016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зарубіжні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творах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порушували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ціннісне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заохочувати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свідомих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вчинків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678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1886" y="782270"/>
            <a:ext cx="11408228" cy="489364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Рзглянемо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зарубіжну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й те,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давно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живемо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час, коли природа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щодня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тривоги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Виснажені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вирубані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отруєне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все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вигадані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картинки, а наша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Але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задовго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маніфестів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гасел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планету,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били на сполох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твори — не просто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слово, 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свідчення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болю за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застереження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нас,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нащадків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вирушимо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мандрівку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побачимо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тема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звучить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творах.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Звернемо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красу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й на те, як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зневага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руйнування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Согоднішній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захід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пройде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назвою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«ЕкоЛіт»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спроба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природу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крізь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почути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голос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прозі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драмі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І,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почути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а й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живемо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617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34068" y="3941019"/>
            <a:ext cx="829489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err="1" smtClean="0"/>
              <a:t>Що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таке</a:t>
            </a:r>
            <a:r>
              <a:rPr lang="ru-RU" sz="8000" b="1" dirty="0" smtClean="0"/>
              <a:t> </a:t>
            </a:r>
            <a:r>
              <a:rPr lang="ru-RU" sz="8000" b="1" dirty="0" err="1" smtClean="0"/>
              <a:t>екологія</a:t>
            </a:r>
            <a:r>
              <a:rPr lang="ru-RU" sz="8000" b="1" dirty="0" smtClean="0"/>
              <a:t>?</a:t>
            </a:r>
            <a:endParaRPr lang="en-US" sz="8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133" y="115191"/>
            <a:ext cx="4493752" cy="446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7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2171" y="1587250"/>
            <a:ext cx="100148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Наука про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Б) Наука, яка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природу і 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взаємозв’язки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живими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істотами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</a:p>
          <a:p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довкіллям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географії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клімат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погоду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779" y="145141"/>
            <a:ext cx="2328678" cy="231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121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2171" y="1587250"/>
            <a:ext cx="100148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Наука про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Б) Наука, яка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природу і </a:t>
            </a:r>
          </a:p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взаємозв’язки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живими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істотами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</a:p>
          <a:p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довкіллям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✅</a:t>
            </a:r>
            <a:b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географії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клімат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погоду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386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0571" y="1021193"/>
            <a:ext cx="10624458" cy="458587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🔹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слова.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твори, у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автори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художніх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образів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передають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думки,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роздуми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людину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суспільство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природу.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3203">
            <a:off x="6591813" y="-1568504"/>
            <a:ext cx="6491663" cy="517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26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4000" y="648357"/>
            <a:ext cx="9310914" cy="5873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екологія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сміття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й про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до себе, до </a:t>
            </a:r>
            <a:r>
              <a:rPr kumimoji="0" lang="ru-RU" altLang="en-US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kumimoji="0" lang="ru-RU" alt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Природа – не просто фон </a:t>
            </a:r>
            <a:r>
              <a:rPr kumimoji="0" lang="ru-RU" alt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kumimoji="0" lang="ru-RU" alt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творах, а «</a:t>
            </a:r>
            <a:r>
              <a:rPr kumimoji="0" lang="ru-RU" alt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живий</a:t>
            </a:r>
            <a:r>
              <a:rPr kumimoji="0" lang="ru-RU" alt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персонаж».</a:t>
            </a:r>
            <a:endParaRPr kumimoji="0" lang="en-US" altLang="en-US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17463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443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4457" y="828437"/>
            <a:ext cx="83312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sz="6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Природа —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єдина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книга,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сторінка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сповнена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глибокого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змісту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altLang="en-US" sz="6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sz="6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(</a:t>
            </a:r>
            <a:r>
              <a:rPr lang="ru-RU" altLang="en-US" sz="66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Йоганн</a:t>
            </a:r>
            <a:r>
              <a:rPr lang="ru-RU" altLang="en-US" sz="6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Ґете</a:t>
            </a:r>
            <a:r>
              <a:rPr lang="ru-RU" altLang="en-US" sz="66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altLang="en-US" sz="6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87081" y="341477"/>
            <a:ext cx="83520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Інтерактивне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Екоасоціації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endParaRPr 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2009" r="935" b="1809"/>
          <a:stretch/>
        </p:blipFill>
        <p:spPr>
          <a:xfrm>
            <a:off x="711199" y="1137869"/>
            <a:ext cx="10929258" cy="5524189"/>
          </a:xfrm>
          <a:prstGeom prst="rect">
            <a:avLst/>
          </a:prstGeom>
          <a:ln w="38100">
            <a:solidFill>
              <a:srgbClr val="00B050"/>
            </a:solidFill>
            <a:prstDash val="dash"/>
          </a:ln>
        </p:spPr>
      </p:pic>
      <p:sp>
        <p:nvSpPr>
          <p:cNvPr id="6" name="Прямоугольник 5"/>
          <p:cNvSpPr/>
          <p:nvPr/>
        </p:nvSpPr>
        <p:spPr>
          <a:xfrm>
            <a:off x="2152845" y="975044"/>
            <a:ext cx="23391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тварини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6200000">
            <a:off x="9160515" y="2206366"/>
            <a:ext cx="26035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solidFill>
                  <a:srgbClr val="00B050"/>
                </a:solidFill>
              </a:rPr>
              <a:t>ВОДОЙМИ</a:t>
            </a:r>
            <a:endParaRPr lang="en-US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854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3144" y="1341718"/>
            <a:ext cx="7953828" cy="3781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митці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звертаються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теми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4400" b="1" i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4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через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змалювання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розкривають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суспільні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особисті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4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882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00006" y="119213"/>
            <a:ext cx="61318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Українська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література</a:t>
            </a:r>
            <a:r>
              <a:rPr lang="en-US" sz="4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44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087" y="1038346"/>
            <a:ext cx="8784373" cy="54714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Тарас Шевченко. «Садок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вишневий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коло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природа як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душевного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спокою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землею,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національна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ідентичність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«Земля»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земля як жива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священний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об’єкт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природою через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жадібність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Природа як жива сила,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Протиставлення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морального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природою.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Шевченко Тарас Григорович — Вікіцита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723" y="-68432"/>
            <a:ext cx="2173141" cy="287523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Ольга Кобилянська - Біографія / Бібліотека Української Літератури –  UkrClassic.com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69" y="1729384"/>
            <a:ext cx="1995459" cy="2992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видавництво КАМЕНЯР — Леся Українка - біографі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012" y="4196296"/>
            <a:ext cx="3112988" cy="26996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220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88685" y="1213157"/>
            <a:ext cx="11524343" cy="44012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як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душевного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спокою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бачимо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ідеальний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села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вишневий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садок,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хата, родина за вечерею,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граються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атмосферу затишку, тепла і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природа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існують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злагоді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Шевченко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зображує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буденне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через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поетичний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високої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моральної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емоційної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вартості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тут — не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опора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фон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душевної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стабільності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єдності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миру.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85143" y="89883"/>
            <a:ext cx="6096000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Тарас Шевченко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«Садок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вишневий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коло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хати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88685" y="5783529"/>
            <a:ext cx="11524343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так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голосом на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через гасла, а через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вчать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любити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берегти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5396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50457" y="116115"/>
            <a:ext cx="669108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Земля»</a:t>
            </a:r>
            <a:endParaRPr lang="en-US" sz="28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6027" y="639335"/>
            <a:ext cx="11749315" cy="563231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Ольги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«Земля»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тема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як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глибинний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символ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Земля тут — не просто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ґрунт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істота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священна сила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і…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роз’єднує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природою через </a:t>
            </a:r>
            <a:r>
              <a:rPr lang="ru-RU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жадібність</a:t>
            </a:r>
            <a:endParaRPr lang="ru-RU" sz="24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порушується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жадібність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егоїзм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прагнення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наживи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жадоба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причиною страшного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злочину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братовбивства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вбиває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спадку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просто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драма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душею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природним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законом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перестає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шанувати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землю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наживи, — вона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руйнує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себе, а й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лад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80345" y="5627683"/>
            <a:ext cx="9811655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закликає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шанувати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землю як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святиню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випадок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виступає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моральним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екологом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оберігає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й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людську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душу.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047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82686" y="75164"/>
            <a:ext cx="6096000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Лісова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8685" y="704028"/>
            <a:ext cx="11858171" cy="507831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indent="457200"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як жива сила,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простір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панує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гармонія</a:t>
            </a:r>
            <a:endParaRPr lang="ru-RU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просто як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як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населений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істотами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втілюють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Лісовик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Перелесник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Русалка.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фантазія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уособлення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духу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гармонійна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ґрунтується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взаємоповазі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усе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пульс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світлий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наповнений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законами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добра.</a:t>
            </a:r>
          </a:p>
          <a:p>
            <a:pPr indent="457200" algn="ctr"/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Протиставлення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раціонального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жорсткого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</a:t>
            </a:r>
          </a:p>
          <a:p>
            <a:pPr indent="457200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зіткнення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світів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духовного,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вільного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чуттєвого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indent="45720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 та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матеріального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практичного,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 (Лукаш,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indent="457200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Лукаша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мислить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прагматично: земля —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святиня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серцем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Лукаш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вагається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зрештою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зраджує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і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самим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руйнує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втрата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природою —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втрата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власної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ctr"/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емоційного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морального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природою</a:t>
            </a:r>
          </a:p>
          <a:p>
            <a:pPr indent="457200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високої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духовності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нищать, і яка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здатна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прощати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слова:</a:t>
            </a:r>
          </a:p>
          <a:p>
            <a:pPr indent="457200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 жива, я буду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вічно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жити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перетворюються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нас 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всередині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4000" y="5858505"/>
            <a:ext cx="11684000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витримує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байдужості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Через образ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Леся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звертається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читача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🔔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вмійте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красу,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слухати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тишу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цінувати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гармонію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злагоді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природою,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—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відображення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нашої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699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1257" y="150843"/>
            <a:ext cx="11683999" cy="489364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творах українських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класиків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тлом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живою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дійовою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силою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родиною,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нацією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землею.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Тарас Шевченко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природу як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спокою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родинного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затишку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нерозривно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ідентичністю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сакрального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попереджає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жадібність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зневага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призводять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трагедій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Лісовій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природу як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матеріалізму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бережливого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9771" y="5044490"/>
            <a:ext cx="8882744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indent="457200"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👉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думка авторів: </a:t>
            </a:r>
          </a:p>
          <a:p>
            <a:pPr indent="457200" algn="ctr"/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indent="457200"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руйнуючи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вона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втрачає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себе.</a:t>
            </a:r>
          </a:p>
        </p:txBody>
      </p:sp>
    </p:spTree>
    <p:extLst>
      <p:ext uri="{BB962C8B-B14F-4D97-AF65-F5344CB8AC3E}">
        <p14:creationId xmlns:p14="http://schemas.microsoft.com/office/powerpoint/2010/main" val="40769100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49084" y="1272504"/>
            <a:ext cx="83457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Сформулюй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одній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екологічній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порад</a:t>
            </a:r>
            <a:r>
              <a:rPr lang="en-US" sz="6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uk-UA" sz="6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письменника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спираючись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їхніх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25485" y="212191"/>
            <a:ext cx="609600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5770" y="4487253"/>
            <a:ext cx="9492343" cy="16471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Тарас 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Шевченко 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«Садок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вишневий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коло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хати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«Земля»</a:t>
            </a:r>
            <a:b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Лісова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898967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Шевченко Тарас Григорович — Вікіцита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221" y="17900"/>
            <a:ext cx="2478110" cy="327873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Ольга Кобилянська - Біографія / Бібліотека Української Літератури –  UkrClassic.com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590" y="3081371"/>
            <a:ext cx="1995459" cy="2992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видавництво КАМЕНЯР — Леся Українка - біографі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299" y="3674446"/>
            <a:ext cx="3112988" cy="26996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ьная выноска 4"/>
          <p:cNvSpPr/>
          <p:nvPr/>
        </p:nvSpPr>
        <p:spPr>
          <a:xfrm rot="20729261">
            <a:off x="1166132" y="-35272"/>
            <a:ext cx="4633780" cy="2953140"/>
          </a:xfrm>
          <a:prstGeom prst="wedgeEllipseCallout">
            <a:avLst>
              <a:gd name="adj1" fmla="val 75086"/>
              <a:gd name="adj2" fmla="val 6765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Цінуй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красу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рідної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вона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душевного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спокою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родинного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тепла.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ьная выноска 8"/>
          <p:cNvSpPr/>
          <p:nvPr/>
        </p:nvSpPr>
        <p:spPr>
          <a:xfrm rot="611837">
            <a:off x="8267436" y="2480296"/>
            <a:ext cx="3960682" cy="2251059"/>
          </a:xfrm>
          <a:prstGeom prst="wedgeEllipseCallout">
            <a:avLst>
              <a:gd name="adj1" fmla="val -41452"/>
              <a:gd name="adj2" fmla="val 10754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Слухай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голос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серцем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і живи з нею в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злагоді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не у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війні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ьная выноска 9"/>
          <p:cNvSpPr/>
          <p:nvPr/>
        </p:nvSpPr>
        <p:spPr>
          <a:xfrm rot="20606495">
            <a:off x="-521811" y="2988482"/>
            <a:ext cx="4719936" cy="3669898"/>
          </a:xfrm>
          <a:prstGeom prst="wedgeEllipseCallout">
            <a:avLst>
              <a:gd name="adj1" fmla="val 70553"/>
              <a:gd name="adj2" fmla="val 2822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Стався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як до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живої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святині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endParaRPr lang="ru-RU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нищ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жадібністю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годує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оберігає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03299" y="3266676"/>
            <a:ext cx="1992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Тарас Шевченко </a:t>
            </a: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57340" y="5911925"/>
            <a:ext cx="2327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973332" y="6323221"/>
            <a:ext cx="1772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0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0809" y="1521081"/>
            <a:ext cx="8418287" cy="3619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6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Літературна</a:t>
            </a:r>
            <a:r>
              <a:rPr lang="ru-RU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екологія</a:t>
            </a:r>
            <a:r>
              <a:rPr lang="ru-RU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endParaRPr lang="en-US" sz="2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400" u="sng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Закінч</a:t>
            </a:r>
            <a:r>
              <a:rPr lang="ru-RU" sz="4400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u="sng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44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400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«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сьогоднішньї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зустрічі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зрозумів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(ла),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природа в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b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«Мене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вразив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епізод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b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«Я хочу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берегти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природу, </a:t>
            </a:r>
            <a:r>
              <a:rPr lang="ru-RU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09953" y="253472"/>
            <a:ext cx="2511906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r>
              <a:rPr lang="ru-RU" sz="4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022843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оль книги в житті людини - Твір-роздум, текст-розповідь - Глазасти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1" b="6769"/>
          <a:stretch/>
        </p:blipFill>
        <p:spPr bwMode="auto">
          <a:xfrm>
            <a:off x="0" y="0"/>
            <a:ext cx="12192000" cy="6836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0286" y="3418114"/>
            <a:ext cx="11611428" cy="258532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Зустрінемось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ЕкоЛіт — там, де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сторінки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зарубіжної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оживають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1344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1072</Words>
  <Application>Microsoft Office PowerPoint</Application>
  <PresentationFormat>Широкоэкранный</PresentationFormat>
  <Paragraphs>98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</dc:creator>
  <cp:lastModifiedBy>irina</cp:lastModifiedBy>
  <cp:revision>17</cp:revision>
  <dcterms:created xsi:type="dcterms:W3CDTF">2025-06-14T13:34:50Z</dcterms:created>
  <dcterms:modified xsi:type="dcterms:W3CDTF">2025-06-14T16:05:04Z</dcterms:modified>
</cp:coreProperties>
</file>