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1682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0032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9986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7532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4572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8277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1874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1058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98734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4677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36414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12301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75040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03719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236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410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65100-C50B-42AF-8876-BCA3E03BEC7B}" type="datetimeFigureOut">
              <a:rPr lang="uk-UA" smtClean="0"/>
              <a:t>02.02.2022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83BE3B3-9C2E-4DF9-8076-9BD4568E1D0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1093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CFeY85DQXgA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53589" y="483325"/>
            <a:ext cx="8307977" cy="5277395"/>
          </a:xfrm>
        </p:spPr>
        <p:txBody>
          <a:bodyPr/>
          <a:lstStyle/>
          <a:p>
            <a:pPr algn="l"/>
            <a:r>
              <a:rPr lang="uk-UA" sz="4800" dirty="0" smtClean="0"/>
              <a:t>Фольклорне тло повісті </a:t>
            </a:r>
            <a:r>
              <a:rPr lang="uk-UA" sz="4800" dirty="0" err="1" smtClean="0"/>
              <a:t>М.Коцюбинського</a:t>
            </a:r>
            <a:r>
              <a:rPr lang="uk-UA" sz="4800" dirty="0" smtClean="0"/>
              <a:t> </a:t>
            </a:r>
            <a:r>
              <a:rPr lang="en-US" sz="4800" dirty="0" smtClean="0"/>
              <a:t>“</a:t>
            </a:r>
            <a:r>
              <a:rPr lang="uk-UA" sz="4800" dirty="0" smtClean="0"/>
              <a:t>Тіні</a:t>
            </a:r>
            <a:r>
              <a:rPr lang="en-US" sz="4800" dirty="0" smtClean="0"/>
              <a:t> </a:t>
            </a:r>
            <a:r>
              <a:rPr lang="uk-UA" sz="4800" dirty="0" smtClean="0"/>
              <a:t>забутих предків.</a:t>
            </a:r>
            <a:r>
              <a:rPr lang="en-US" sz="4800" dirty="0" smtClean="0"/>
              <a:t>”</a:t>
            </a:r>
            <a:r>
              <a:rPr lang="uk-UA" sz="4800" dirty="0" smtClean="0"/>
              <a:t/>
            </a:r>
            <a:br>
              <a:rPr lang="uk-UA" sz="4800" dirty="0" smtClean="0"/>
            </a:br>
            <a:r>
              <a:rPr lang="uk-UA" sz="4800" dirty="0" smtClean="0"/>
              <a:t>Духовний світ ,  вірування гуцулів.</a:t>
            </a:r>
            <a:br>
              <a:rPr lang="uk-UA" sz="4800" dirty="0" smtClean="0"/>
            </a:br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1315501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261257"/>
            <a:ext cx="8596668" cy="3820305"/>
          </a:xfrm>
        </p:spPr>
        <p:txBody>
          <a:bodyPr>
            <a:normAutofit lnSpcReduction="10000"/>
          </a:bodyPr>
          <a:lstStyle/>
          <a:p>
            <a:r>
              <a:rPr lang="uk-UA" sz="4000" u="sng" dirty="0" smtClean="0">
                <a:solidFill>
                  <a:schemeClr val="tx2">
                    <a:lumMod val="75000"/>
                  </a:schemeClr>
                </a:solidFill>
              </a:rPr>
              <a:t>Мета:</a:t>
            </a:r>
            <a:r>
              <a:rPr lang="uk-UA" sz="2800" dirty="0" smtClean="0">
                <a:solidFill>
                  <a:schemeClr val="tx1"/>
                </a:solidFill>
              </a:rPr>
              <a:t> </a:t>
            </a:r>
            <a:r>
              <a:rPr lang="uk-UA" sz="3200" dirty="0" smtClean="0">
                <a:solidFill>
                  <a:schemeClr val="tx1"/>
                </a:solidFill>
              </a:rPr>
              <a:t>розширити уявлення про самобутність Гуцульщини через осмислення праці й духовного життя її мешканців , зображених на сторінках повісті </a:t>
            </a:r>
            <a:r>
              <a:rPr lang="en-US" sz="3200" dirty="0" smtClean="0">
                <a:solidFill>
                  <a:schemeClr val="tx1"/>
                </a:solidFill>
              </a:rPr>
              <a:t>;</a:t>
            </a:r>
            <a:r>
              <a:rPr lang="uk-UA" sz="3200" dirty="0" smtClean="0">
                <a:solidFill>
                  <a:schemeClr val="tx1"/>
                </a:solidFill>
              </a:rPr>
              <a:t> розкрити фольклорні джерела твору, загальнолюдські проблеми в ньому </a:t>
            </a:r>
            <a:r>
              <a:rPr lang="en-US" sz="3200" dirty="0" smtClean="0">
                <a:solidFill>
                  <a:schemeClr val="tx1"/>
                </a:solidFill>
              </a:rPr>
              <a:t>;</a:t>
            </a:r>
            <a:r>
              <a:rPr lang="uk-UA" sz="3200" dirty="0" smtClean="0">
                <a:solidFill>
                  <a:schemeClr val="tx1"/>
                </a:solidFill>
              </a:rPr>
              <a:t> виховувати повагу до народних звичаїв і вірувань.</a:t>
            </a:r>
            <a:endParaRPr lang="uk-UA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516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8011" y="522515"/>
            <a:ext cx="8855992" cy="4865334"/>
          </a:xfrm>
        </p:spPr>
        <p:txBody>
          <a:bodyPr>
            <a:normAutofit/>
          </a:bodyPr>
          <a:lstStyle/>
          <a:p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Гуцули – оригінальний народ з багатою фантазією , зі своєрідною психікою.</a:t>
            </a:r>
          </a:p>
          <a:p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Глибокий язичник – гуцул все своє життя ,до самої смерті ,проводить у боротьбі зі злими духами , що населяють ліси , гори і води.</a:t>
            </a:r>
          </a:p>
          <a:p>
            <a:r>
              <a:rPr lang="uk-UA" sz="28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uk-UA" sz="2800" dirty="0" smtClean="0">
                <a:solidFill>
                  <a:schemeClr val="bg2">
                    <a:lumMod val="50000"/>
                  </a:schemeClr>
                </a:solidFill>
              </a:rPr>
              <a:t>                                              </a:t>
            </a:r>
            <a:r>
              <a:rPr lang="uk-UA" sz="2800" dirty="0" err="1">
                <a:solidFill>
                  <a:schemeClr val="tx1"/>
                </a:solidFill>
              </a:rPr>
              <a:t>М.Коцюбинський</a:t>
            </a:r>
            <a:endParaRPr lang="uk-UA" sz="2800" dirty="0">
              <a:solidFill>
                <a:schemeClr val="tx1"/>
              </a:solidFill>
            </a:endParaRPr>
          </a:p>
          <a:p>
            <a:r>
              <a:rPr lang="uk-UA" sz="2800" dirty="0" smtClean="0">
                <a:solidFill>
                  <a:schemeClr val="tx1"/>
                </a:solidFill>
              </a:rPr>
              <a:t>                                 </a:t>
            </a:r>
            <a:endParaRPr lang="uk-UA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027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257" y="3905794"/>
            <a:ext cx="9012746" cy="1554480"/>
          </a:xfrm>
        </p:spPr>
        <p:txBody>
          <a:bodyPr>
            <a:noAutofit/>
          </a:bodyPr>
          <a:lstStyle/>
          <a:p>
            <a:r>
              <a:rPr lang="ru-RU" sz="4400" b="1" dirty="0" err="1">
                <a:solidFill>
                  <a:schemeClr val="tx1"/>
                </a:solidFill>
              </a:rPr>
              <a:t>Гуцульське</a:t>
            </a:r>
            <a:r>
              <a:rPr lang="ru-RU" sz="4400" b="1" dirty="0">
                <a:solidFill>
                  <a:schemeClr val="tx1"/>
                </a:solidFill>
              </a:rPr>
              <a:t> </a:t>
            </a:r>
            <a:r>
              <a:rPr lang="ru-RU" sz="4400" b="1" dirty="0" err="1">
                <a:solidFill>
                  <a:schemeClr val="tx1"/>
                </a:solidFill>
              </a:rPr>
              <a:t>вбрання</a:t>
            </a:r>
            <a:r>
              <a:rPr lang="ru-RU" sz="4400" b="1" dirty="0">
                <a:solidFill>
                  <a:schemeClr val="tx1"/>
                </a:solidFill>
              </a:rPr>
              <a:t> – </a:t>
            </a:r>
            <a:r>
              <a:rPr lang="ru-RU" sz="4400" b="1" dirty="0" err="1">
                <a:solidFill>
                  <a:schemeClr val="tx1"/>
                </a:solidFill>
              </a:rPr>
              <a:t>дзеркало</a:t>
            </a:r>
            <a:r>
              <a:rPr lang="ru-RU" sz="4400" b="1" dirty="0">
                <a:solidFill>
                  <a:schemeClr val="tx1"/>
                </a:solidFill>
              </a:rPr>
              <a:t> </a:t>
            </a:r>
            <a:r>
              <a:rPr lang="ru-RU" sz="4400" b="1" dirty="0" err="1">
                <a:solidFill>
                  <a:schemeClr val="tx1"/>
                </a:solidFill>
              </a:rPr>
              <a:t>природної</a:t>
            </a:r>
            <a:r>
              <a:rPr lang="ru-RU" sz="4400" b="1" dirty="0">
                <a:solidFill>
                  <a:schemeClr val="tx1"/>
                </a:solidFill>
              </a:rPr>
              <a:t> </a:t>
            </a:r>
            <a:r>
              <a:rPr lang="ru-RU" sz="4400" b="1" dirty="0" err="1">
                <a:solidFill>
                  <a:schemeClr val="tx1"/>
                </a:solidFill>
              </a:rPr>
              <a:t>краси</a:t>
            </a:r>
            <a:endParaRPr lang="uk-UA" sz="44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2" y="108503"/>
            <a:ext cx="7040880" cy="390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8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416152"/>
          </a:xfrm>
        </p:spPr>
        <p:txBody>
          <a:bodyPr/>
          <a:lstStyle/>
          <a:p>
            <a:r>
              <a:rPr lang="ru-RU" dirty="0" err="1">
                <a:solidFill>
                  <a:schemeClr val="tx1"/>
                </a:solidFill>
              </a:rPr>
              <a:t>Гуцульська</a:t>
            </a:r>
            <a:r>
              <a:rPr lang="ru-RU" dirty="0">
                <a:solidFill>
                  <a:schemeClr val="tx1"/>
                </a:solidFill>
              </a:rPr>
              <a:t> родина </a:t>
            </a:r>
            <a:r>
              <a:rPr lang="ru-RU" dirty="0" err="1">
                <a:solidFill>
                  <a:schemeClr val="tx1"/>
                </a:solidFill>
              </a:rPr>
              <a:t>Пожоджуків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із</a:t>
            </a:r>
            <a:r>
              <a:rPr lang="ru-RU" dirty="0">
                <a:solidFill>
                  <a:schemeClr val="tx1"/>
                </a:solidFill>
              </a:rPr>
              <a:t> с. Космач </a:t>
            </a:r>
            <a:r>
              <a:rPr lang="ru-RU" dirty="0" err="1">
                <a:solidFill>
                  <a:schemeClr val="tx1"/>
                </a:solidFill>
              </a:rPr>
              <a:t>Косівського</a:t>
            </a:r>
            <a:r>
              <a:rPr lang="ru-RU" dirty="0">
                <a:solidFill>
                  <a:schemeClr val="tx1"/>
                </a:solidFill>
              </a:rPr>
              <a:t> району </a:t>
            </a:r>
            <a:r>
              <a:rPr lang="ru-RU" dirty="0" err="1">
                <a:solidFill>
                  <a:schemeClr val="tx1"/>
                </a:solidFill>
              </a:rPr>
              <a:t>Івано-Франківської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області</a:t>
            </a: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413" y="0"/>
            <a:ext cx="6544490" cy="437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98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03119" y="4527448"/>
            <a:ext cx="7170883" cy="860400"/>
          </a:xfrm>
        </p:spPr>
        <p:txBody>
          <a:bodyPr>
            <a:normAutofit/>
          </a:bodyPr>
          <a:lstStyle/>
          <a:p>
            <a:r>
              <a:rPr lang="uk-UA" sz="2400" dirty="0">
                <a:solidFill>
                  <a:schemeClr val="tx1"/>
                </a:solidFill>
              </a:rPr>
              <a:t>Гуцульський капелюх (“крисаня”)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607" y="165463"/>
            <a:ext cx="6335484" cy="402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063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3326" y="3931920"/>
            <a:ext cx="8596668" cy="2926081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1400" b="1" dirty="0" err="1">
                <a:solidFill>
                  <a:schemeClr val="tx1"/>
                </a:solidFill>
              </a:rPr>
              <a:t>Гуцульска</a:t>
            </a:r>
            <a:r>
              <a:rPr lang="uk-UA" sz="1400" b="1" dirty="0">
                <a:solidFill>
                  <a:schemeClr val="tx1"/>
                </a:solidFill>
              </a:rPr>
              <a:t> «ноша</a:t>
            </a:r>
            <a:r>
              <a:rPr lang="uk-UA" sz="1400" b="1" dirty="0" smtClean="0">
                <a:solidFill>
                  <a:schemeClr val="tx1"/>
                </a:solidFill>
              </a:rPr>
              <a:t>»</a:t>
            </a:r>
          </a:p>
          <a:p>
            <a:r>
              <a:rPr lang="uk-UA" sz="1400" b="1" dirty="0">
                <a:solidFill>
                  <a:schemeClr val="tx1"/>
                </a:solidFill>
              </a:rPr>
              <a:t>Чоловіки традиційно носили вишиті сорочки з коміром-стійкою та широкими рукавами. Штани також прикрашалися вишивкою. Суконні «гачі» служили зимовим варіантом, як і пофарбовані в червоний колір «крашениці», а влітку гуцули вдягали білі «</a:t>
            </a:r>
            <a:r>
              <a:rPr lang="uk-UA" sz="1400" b="1" dirty="0" err="1">
                <a:solidFill>
                  <a:schemeClr val="tx1"/>
                </a:solidFill>
              </a:rPr>
              <a:t>портіниці</a:t>
            </a:r>
            <a:r>
              <a:rPr lang="uk-UA" sz="1400" b="1" dirty="0">
                <a:solidFill>
                  <a:schemeClr val="tx1"/>
                </a:solidFill>
              </a:rPr>
              <a:t>» з полотна. Виготовлені з вовни шкарпетки – «</a:t>
            </a:r>
            <a:r>
              <a:rPr lang="uk-UA" sz="1400" b="1" dirty="0" err="1">
                <a:solidFill>
                  <a:schemeClr val="tx1"/>
                </a:solidFill>
              </a:rPr>
              <a:t>капчури</a:t>
            </a:r>
            <a:r>
              <a:rPr lang="uk-UA" sz="1400" b="1" dirty="0">
                <a:solidFill>
                  <a:schemeClr val="tx1"/>
                </a:solidFill>
              </a:rPr>
              <a:t>», як і </a:t>
            </a:r>
            <a:r>
              <a:rPr lang="uk-UA" sz="1400" b="1" dirty="0" err="1">
                <a:solidFill>
                  <a:schemeClr val="tx1"/>
                </a:solidFill>
              </a:rPr>
              <a:t>онучі</a:t>
            </a:r>
            <a:r>
              <a:rPr lang="uk-UA" sz="1400" b="1" dirty="0">
                <a:solidFill>
                  <a:schemeClr val="tx1"/>
                </a:solidFill>
              </a:rPr>
              <a:t> (чорні або червоні), декорувалися кольоровим орнаментом. Широко відома за межами регіону гуцульська безрукавка на хутрі – «кептар», оздоблений шкіряними аплікаціями, вишивкою, різноманітними металевими прикрасами. Верхнє вбрання – «</a:t>
            </a:r>
            <a:r>
              <a:rPr lang="uk-UA" sz="1400" b="1" dirty="0" err="1">
                <a:solidFill>
                  <a:schemeClr val="tx1"/>
                </a:solidFill>
              </a:rPr>
              <a:t>сардак</a:t>
            </a:r>
            <a:r>
              <a:rPr lang="uk-UA" sz="1400" b="1" dirty="0">
                <a:solidFill>
                  <a:schemeClr val="tx1"/>
                </a:solidFill>
              </a:rPr>
              <a:t>» також </a:t>
            </a:r>
            <a:r>
              <a:rPr lang="uk-UA" sz="1400" b="1" dirty="0" err="1">
                <a:solidFill>
                  <a:schemeClr val="tx1"/>
                </a:solidFill>
              </a:rPr>
              <a:t>ошатно</a:t>
            </a:r>
            <a:r>
              <a:rPr lang="uk-UA" sz="1400" b="1" dirty="0">
                <a:solidFill>
                  <a:schemeClr val="tx1"/>
                </a:solidFill>
              </a:rPr>
              <a:t> декорувався вишивкою, китичками, кольоровими шнурками, гарусовими ґудзиками та обшивався кольоровою ниткою по швах</a:t>
            </a:r>
            <a:r>
              <a:rPr lang="uk-UA" sz="1400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uk-UA" sz="1400" b="1" dirty="0">
                <a:solidFill>
                  <a:schemeClr val="tx1"/>
                </a:solidFill>
              </a:rPr>
              <a:t>Ще яскравішим був жіночий одяг. Сорочки з багатою, масивною вишивкою в холодних тонах, запаски, виткані горизонтальними смугами з вовни із додаванням блискучих металевих ниток, орнаментовані та ефектно декоровані кожухи (кептарі) та </a:t>
            </a:r>
            <a:r>
              <a:rPr lang="uk-UA" sz="1400" b="1" dirty="0" err="1">
                <a:solidFill>
                  <a:schemeClr val="tx1"/>
                </a:solidFill>
              </a:rPr>
              <a:t>сардаки</a:t>
            </a:r>
            <a:r>
              <a:rPr lang="uk-UA" sz="1400" b="1" dirty="0">
                <a:solidFill>
                  <a:schemeClr val="tx1"/>
                </a:solidFill>
              </a:rPr>
              <a:t> складали основний гардероб гуцульських модниць.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111" y="1"/>
            <a:ext cx="5539076" cy="393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7459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5852160"/>
            <a:ext cx="8596668" cy="822960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err="1" smtClean="0">
                <a:solidFill>
                  <a:schemeClr val="tx1"/>
                </a:solidFill>
              </a:rPr>
              <a:t>Сердак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823" y="0"/>
            <a:ext cx="4715692" cy="574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936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7963" y="6048103"/>
            <a:ext cx="8596668" cy="705393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Кептар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390" y="0"/>
            <a:ext cx="4428308" cy="5722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393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5826034"/>
            <a:ext cx="8596668" cy="705394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Черес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755" y="332830"/>
            <a:ext cx="5016136" cy="508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299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4598127"/>
            <a:ext cx="8596668" cy="1802674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err="1" smtClean="0">
                <a:solidFill>
                  <a:schemeClr val="tx1"/>
                </a:solidFill>
              </a:rPr>
              <a:t>Зґарда</a:t>
            </a:r>
            <a:r>
              <a:rPr lang="uk-UA" sz="2800" b="1" dirty="0" smtClean="0">
                <a:solidFill>
                  <a:schemeClr val="tx1"/>
                </a:solidFill>
              </a:rPr>
              <a:t> з металевих монет і хрестиків.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Намисто із дукатів.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615" y="268400"/>
            <a:ext cx="4800600" cy="40280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19" y="268400"/>
            <a:ext cx="4819650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722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42203" y="5585540"/>
            <a:ext cx="8596668" cy="860400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err="1" smtClean="0">
                <a:solidFill>
                  <a:schemeClr val="tx1"/>
                </a:solidFill>
              </a:rPr>
              <a:t>Кнєзь</a:t>
            </a:r>
            <a:r>
              <a:rPr lang="uk-UA" sz="2800" b="1" dirty="0" smtClean="0">
                <a:solidFill>
                  <a:schemeClr val="tx1"/>
                </a:solidFill>
              </a:rPr>
              <a:t> та </a:t>
            </a:r>
            <a:r>
              <a:rPr lang="uk-UA" sz="2800" b="1" dirty="0" err="1" smtClean="0">
                <a:solidFill>
                  <a:schemeClr val="tx1"/>
                </a:solidFill>
              </a:rPr>
              <a:t>кнєгиня.Вбрання</a:t>
            </a:r>
            <a:r>
              <a:rPr lang="uk-UA" sz="2800" b="1" dirty="0" smtClean="0">
                <a:solidFill>
                  <a:schemeClr val="tx1"/>
                </a:solidFill>
              </a:rPr>
              <a:t> наречених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18" y="245200"/>
            <a:ext cx="7131368" cy="487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383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92612" y="0"/>
            <a:ext cx="7499388" cy="1123405"/>
          </a:xfrm>
        </p:spPr>
        <p:txBody>
          <a:bodyPr>
            <a:noAutofit/>
          </a:bodyPr>
          <a:lstStyle/>
          <a:p>
            <a:r>
              <a:rPr lang="uk-UA" sz="1800" dirty="0">
                <a:solidFill>
                  <a:schemeClr val="tx1"/>
                </a:solidFill>
              </a:rPr>
              <a:t>Велике значення гуцули надавали </a:t>
            </a:r>
            <a:r>
              <a:rPr lang="uk-UA" sz="1800" dirty="0" err="1">
                <a:solidFill>
                  <a:schemeClr val="tx1"/>
                </a:solidFill>
              </a:rPr>
              <a:t>обереговій</a:t>
            </a:r>
            <a:r>
              <a:rPr lang="uk-UA" sz="1800" dirty="0">
                <a:solidFill>
                  <a:schemeClr val="tx1"/>
                </a:solidFill>
              </a:rPr>
              <a:t> та обрядовій функції вбрання. Пояси та прикраси наділялися чудодійною магічною силою, здатної захистити від нечистої сили та </a:t>
            </a:r>
            <a:r>
              <a:rPr lang="uk-UA" sz="1800" dirty="0" err="1">
                <a:solidFill>
                  <a:schemeClr val="tx1"/>
                </a:solidFill>
              </a:rPr>
              <a:t>вроків</a:t>
            </a:r>
            <a:r>
              <a:rPr lang="uk-UA" sz="1800" dirty="0">
                <a:solidFill>
                  <a:schemeClr val="tx1"/>
                </a:solidFill>
              </a:rPr>
              <a:t>. Магічними властивостями наділявся кожух – символ родючості та родинного щастя. Важливу </a:t>
            </a:r>
            <a:r>
              <a:rPr lang="uk-UA" sz="1800" dirty="0" err="1">
                <a:solidFill>
                  <a:schemeClr val="tx1"/>
                </a:solidFill>
              </a:rPr>
              <a:t>оберегову</a:t>
            </a:r>
            <a:r>
              <a:rPr lang="uk-UA" sz="1800" dirty="0">
                <a:solidFill>
                  <a:schemeClr val="tx1"/>
                </a:solidFill>
              </a:rPr>
              <a:t> функцію відігравав колір. Яскрава святкова вишивка відображає світло та радість, червоний колір символізує зрілість та захищає від </a:t>
            </a:r>
            <a:r>
              <a:rPr lang="uk-UA" sz="1800" dirty="0" err="1">
                <a:solidFill>
                  <a:schemeClr val="tx1"/>
                </a:solidFill>
              </a:rPr>
              <a:t>ворожінь</a:t>
            </a:r>
            <a:r>
              <a:rPr lang="uk-UA" sz="1800" dirty="0">
                <a:solidFill>
                  <a:schemeClr val="tx1"/>
                </a:solidFill>
              </a:rPr>
              <a:t>, зелений – початок росту, чорний – тугу. Архаїчні мотиви орнаментів вишивки можуть багато розповісти про світосприйняття гуцулів. Тут і меандр – символ родючості, і ромб – символ матінки-землі, і хвиля (вужик) – жива вода, і хрест, що символізує сонце, і зірки, що символізують віру. Про гармонійне існуванні людини на лоні природи Карпат розповідають рослинні мотиви, а споконвічний філософський мотив «дерева життя» втілює уявлення про безперервний життєвий рух.</a:t>
            </a:r>
          </a:p>
          <a:p>
            <a:endParaRPr lang="uk-UA" sz="18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63" y="0"/>
            <a:ext cx="44672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156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8596668" cy="705394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Цікаві факти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705395"/>
            <a:ext cx="8596668" cy="2612571"/>
          </a:xfrm>
        </p:spPr>
        <p:txBody>
          <a:bodyPr>
            <a:normAutofit fontScale="85000" lnSpcReduction="20000"/>
          </a:bodyPr>
          <a:lstStyle/>
          <a:p>
            <a:r>
              <a:rPr lang="uk-UA" dirty="0">
                <a:solidFill>
                  <a:schemeClr val="tx1"/>
                </a:solidFill>
              </a:rPr>
              <a:t>– Під час вагітності гуцулки вдягали чоловічі штани для введення в оману недобрих сил;</a:t>
            </a:r>
          </a:p>
          <a:p>
            <a:r>
              <a:rPr lang="uk-UA" dirty="0">
                <a:solidFill>
                  <a:schemeClr val="tx1"/>
                </a:solidFill>
              </a:rPr>
              <a:t>– Великим гріхом для заміжньої жінки вважалося непокрите волосся;</a:t>
            </a:r>
          </a:p>
          <a:p>
            <a:r>
              <a:rPr lang="uk-UA" dirty="0">
                <a:solidFill>
                  <a:schemeClr val="tx1"/>
                </a:solidFill>
              </a:rPr>
              <a:t>– Парубки з багатих родин схиляли крисаню набік, а бідні хлопці мусили носити капелюха рівно;</a:t>
            </a:r>
          </a:p>
          <a:p>
            <a:r>
              <a:rPr lang="uk-UA" dirty="0">
                <a:solidFill>
                  <a:schemeClr val="tx1"/>
                </a:solidFill>
              </a:rPr>
              <a:t>– Окрім Гуцульщини, жіноча прикраса </a:t>
            </a:r>
            <a:r>
              <a:rPr lang="uk-UA" dirty="0" err="1">
                <a:solidFill>
                  <a:schemeClr val="tx1"/>
                </a:solidFill>
              </a:rPr>
              <a:t>зґарда</a:t>
            </a:r>
            <a:r>
              <a:rPr lang="uk-UA" dirty="0">
                <a:solidFill>
                  <a:schemeClr val="tx1"/>
                </a:solidFill>
              </a:rPr>
              <a:t> була поширена в Грузії;</a:t>
            </a:r>
          </a:p>
          <a:p>
            <a:r>
              <a:rPr lang="uk-UA" dirty="0">
                <a:solidFill>
                  <a:schemeClr val="tx1"/>
                </a:solidFill>
              </a:rPr>
              <a:t>– Напередодні весілля молоді обмінювалися подарунками – </a:t>
            </a:r>
            <a:r>
              <a:rPr lang="uk-UA" dirty="0" err="1">
                <a:solidFill>
                  <a:schemeClr val="tx1"/>
                </a:solidFill>
              </a:rPr>
              <a:t>перемітка</a:t>
            </a:r>
            <a:r>
              <a:rPr lang="uk-UA" dirty="0">
                <a:solidFill>
                  <a:schemeClr val="tx1"/>
                </a:solidFill>
              </a:rPr>
              <a:t> та чоботи для нареченої, сорочка – для молодого, які необхідно було зберігати до кінця життя.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668" y="0"/>
            <a:ext cx="3595332" cy="54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61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26" y="483327"/>
            <a:ext cx="8739051" cy="547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4370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40" y="496388"/>
            <a:ext cx="8255725" cy="5551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95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22070"/>
            <a:ext cx="8596668" cy="1371600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На </a:t>
            </a:r>
            <a:r>
              <a:rPr lang="ru-RU" b="1" dirty="0" err="1">
                <a:solidFill>
                  <a:schemeClr val="tx1"/>
                </a:solidFill>
              </a:rPr>
              <a:t>висоті</a:t>
            </a:r>
            <a:r>
              <a:rPr lang="ru-RU" b="1" dirty="0">
                <a:solidFill>
                  <a:schemeClr val="tx1"/>
                </a:solidFill>
              </a:rPr>
              <a:t> 1200 м. Як </a:t>
            </a:r>
            <a:r>
              <a:rPr lang="ru-RU" b="1" dirty="0" err="1">
                <a:solidFill>
                  <a:schemeClr val="tx1"/>
                </a:solidFill>
              </a:rPr>
              <a:t>виготовляються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гуцульські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сири</a:t>
            </a:r>
            <a:r>
              <a:rPr lang="ru-RU" b="1" dirty="0">
                <a:solidFill>
                  <a:schemeClr val="tx1"/>
                </a:solidFill>
              </a:rPr>
              <a:t> і з </a:t>
            </a:r>
            <a:r>
              <a:rPr lang="ru-RU" b="1" dirty="0" err="1">
                <a:solidFill>
                  <a:schemeClr val="tx1"/>
                </a:solidFill>
              </a:rPr>
              <a:t>чим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їх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їдять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7" y="2030458"/>
            <a:ext cx="8364121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77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6413863" cy="731520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chemeClr val="tx1"/>
                </a:solidFill>
              </a:rPr>
              <a:t>Як готується гуцульський сир</a:t>
            </a:r>
            <a:endParaRPr lang="uk-UA" sz="32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731520"/>
            <a:ext cx="8596668" cy="5969726"/>
          </a:xfrm>
        </p:spPr>
        <p:txBody>
          <a:bodyPr>
            <a:normAutofit lnSpcReduction="10000"/>
          </a:bodyPr>
          <a:lstStyle/>
          <a:p>
            <a:r>
              <a:rPr lang="uk-UA" dirty="0">
                <a:solidFill>
                  <a:schemeClr val="tx1"/>
                </a:solidFill>
              </a:rPr>
              <a:t>Сезон виготовлення сиру починається в кінці травня, а закінчується в кінці вересня. Худоба весь цей час їсть тільки свіжі трави, </a:t>
            </a:r>
            <a:r>
              <a:rPr lang="uk-UA" dirty="0" err="1">
                <a:solidFill>
                  <a:schemeClr val="tx1"/>
                </a:solidFill>
              </a:rPr>
              <a:t>пасеться</a:t>
            </a:r>
            <a:r>
              <a:rPr lang="uk-UA" dirty="0">
                <a:solidFill>
                  <a:schemeClr val="tx1"/>
                </a:solidFill>
              </a:rPr>
              <a:t> виключно на висоті вище 700 м і не спускається в долини. Корів і </a:t>
            </a:r>
            <a:r>
              <a:rPr lang="uk-UA" dirty="0" err="1">
                <a:solidFill>
                  <a:schemeClr val="tx1"/>
                </a:solidFill>
              </a:rPr>
              <a:t>овець</a:t>
            </a:r>
            <a:r>
              <a:rPr lang="uk-UA" dirty="0">
                <a:solidFill>
                  <a:schemeClr val="tx1"/>
                </a:solidFill>
              </a:rPr>
              <a:t> доять вручну.</a:t>
            </a:r>
          </a:p>
          <a:p>
            <a:r>
              <a:rPr lang="uk-UA" dirty="0">
                <a:solidFill>
                  <a:schemeClr val="tx1"/>
                </a:solidFill>
              </a:rPr>
              <a:t>Щоб приготувати </a:t>
            </a:r>
            <a:r>
              <a:rPr lang="uk-UA" dirty="0" err="1">
                <a:solidFill>
                  <a:schemeClr val="tx1"/>
                </a:solidFill>
              </a:rPr>
              <a:t>бриндзу</a:t>
            </a:r>
            <a:r>
              <a:rPr lang="uk-UA" dirty="0">
                <a:solidFill>
                  <a:schemeClr val="tx1"/>
                </a:solidFill>
              </a:rPr>
              <a:t>, коров’ячу чи овечу, спершу треба приготувати більш нейтральний копчений в диму сир </a:t>
            </a:r>
            <a:r>
              <a:rPr lang="uk-UA" dirty="0" err="1">
                <a:solidFill>
                  <a:schemeClr val="tx1"/>
                </a:solidFill>
              </a:rPr>
              <a:t>будз</a:t>
            </a:r>
            <a:r>
              <a:rPr lang="uk-UA" dirty="0" smtClean="0">
                <a:solidFill>
                  <a:schemeClr val="tx1"/>
                </a:solidFill>
              </a:rPr>
              <a:t>.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uk-UA" dirty="0">
                <a:solidFill>
                  <a:schemeClr val="tx1"/>
                </a:solidFill>
              </a:rPr>
              <a:t>Для приготування </a:t>
            </a:r>
            <a:r>
              <a:rPr lang="uk-UA" dirty="0" err="1">
                <a:solidFill>
                  <a:schemeClr val="tx1"/>
                </a:solidFill>
              </a:rPr>
              <a:t>будзу</a:t>
            </a:r>
            <a:r>
              <a:rPr lang="uk-UA" dirty="0">
                <a:solidFill>
                  <a:schemeClr val="tx1"/>
                </a:solidFill>
              </a:rPr>
              <a:t> вечірнє молоко зранку нагрівають до 35 °</a:t>
            </a:r>
            <a:r>
              <a:rPr lang="en-US" dirty="0">
                <a:solidFill>
                  <a:schemeClr val="tx1"/>
                </a:solidFill>
              </a:rPr>
              <a:t>C </a:t>
            </a:r>
            <a:r>
              <a:rPr lang="uk-UA" dirty="0">
                <a:solidFill>
                  <a:schemeClr val="tx1"/>
                </a:solidFill>
              </a:rPr>
              <a:t>і змішують з ранковим, щоб отримати температуру 31−32 °С. Молоко проціджують, до нього додають </a:t>
            </a:r>
            <a:r>
              <a:rPr lang="uk-UA" dirty="0" err="1">
                <a:solidFill>
                  <a:schemeClr val="tx1"/>
                </a:solidFill>
              </a:rPr>
              <a:t>кляг</a:t>
            </a:r>
            <a:r>
              <a:rPr lang="uk-UA" dirty="0">
                <a:solidFill>
                  <a:schemeClr val="tx1"/>
                </a:solidFill>
              </a:rPr>
              <a:t> і залишають на 1−2 години. За цей час сир піднімається вгору, його розрізають і вручну подрібнюють. Після цього сир відділяється від сироватки і тоне на дно. Коли сир повністю відшарується, його дістають у марлю та на добу підвішують, щоб стекла зайва рідина. Після цього сир десь із тиждень сохне, часто — над приміщенням, де горить ватра, щоб мав злегка копчений смак. Такий </a:t>
            </a:r>
            <a:r>
              <a:rPr lang="uk-UA" dirty="0" err="1">
                <a:solidFill>
                  <a:schemeClr val="tx1"/>
                </a:solidFill>
              </a:rPr>
              <a:t>будз</a:t>
            </a:r>
            <a:r>
              <a:rPr lang="uk-UA" dirty="0">
                <a:solidFill>
                  <a:schemeClr val="tx1"/>
                </a:solidFill>
              </a:rPr>
              <a:t> зберігається всього два тижні, тому не користується великою популярністю в гуцулів, котрі більшість </a:t>
            </a:r>
            <a:r>
              <a:rPr lang="uk-UA" dirty="0" err="1">
                <a:solidFill>
                  <a:schemeClr val="tx1"/>
                </a:solidFill>
              </a:rPr>
              <a:t>будзу</a:t>
            </a:r>
            <a:r>
              <a:rPr lang="uk-UA" dirty="0">
                <a:solidFill>
                  <a:schemeClr val="tx1"/>
                </a:solidFill>
              </a:rPr>
              <a:t> перетворюють на </a:t>
            </a:r>
            <a:r>
              <a:rPr lang="uk-UA" dirty="0" err="1">
                <a:solidFill>
                  <a:schemeClr val="tx1"/>
                </a:solidFill>
              </a:rPr>
              <a:t>бриндзу</a:t>
            </a:r>
            <a:r>
              <a:rPr lang="uk-UA" dirty="0">
                <a:solidFill>
                  <a:schemeClr val="tx1"/>
                </a:solidFill>
              </a:rPr>
              <a:t> — вона може зберігатися цілий рік чи навіть витримуватися, як дорогі сири з пліснявою. Для того, щоб приготувати </a:t>
            </a:r>
            <a:r>
              <a:rPr lang="uk-UA" dirty="0" err="1">
                <a:solidFill>
                  <a:schemeClr val="tx1"/>
                </a:solidFill>
              </a:rPr>
              <a:t>бриндзу</a:t>
            </a:r>
            <a:r>
              <a:rPr lang="uk-UA" dirty="0">
                <a:solidFill>
                  <a:schemeClr val="tx1"/>
                </a:solidFill>
              </a:rPr>
              <a:t>, </a:t>
            </a:r>
            <a:r>
              <a:rPr lang="uk-UA" dirty="0" err="1">
                <a:solidFill>
                  <a:schemeClr val="tx1"/>
                </a:solidFill>
              </a:rPr>
              <a:t>будз</a:t>
            </a:r>
            <a:r>
              <a:rPr lang="uk-UA" dirty="0">
                <a:solidFill>
                  <a:schemeClr val="tx1"/>
                </a:solidFill>
              </a:rPr>
              <a:t> перетирають з сіллю.</a:t>
            </a:r>
          </a:p>
          <a:p>
            <a:endParaRPr lang="uk-U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20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388" y="457199"/>
            <a:ext cx="7926978" cy="585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69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8596668" cy="6505303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1"/>
                </a:solidFill>
              </a:rPr>
              <a:t>За угодою ватага та власників корів/</a:t>
            </a:r>
            <a:r>
              <a:rPr lang="uk-UA" dirty="0" err="1">
                <a:solidFill>
                  <a:schemeClr val="tx1"/>
                </a:solidFill>
              </a:rPr>
              <a:t>овець</a:t>
            </a:r>
            <a:r>
              <a:rPr lang="uk-UA" dirty="0">
                <a:solidFill>
                  <a:schemeClr val="tx1"/>
                </a:solidFill>
              </a:rPr>
              <a:t> вони розраховуються один з одним сиром: 50% ватаг залишає собі, 50% забирають хазяї худоби. Конкретна кількість залежить від того, скільки конкретна корова/вівця дає молока. Для приготування 1 кг </a:t>
            </a:r>
            <a:r>
              <a:rPr lang="uk-UA" dirty="0" err="1">
                <a:solidFill>
                  <a:schemeClr val="tx1"/>
                </a:solidFill>
              </a:rPr>
              <a:t>будза</a:t>
            </a:r>
            <a:r>
              <a:rPr lang="uk-UA" dirty="0">
                <a:solidFill>
                  <a:schemeClr val="tx1"/>
                </a:solidFill>
              </a:rPr>
              <a:t> потрібно 8−12 л молока в залежності від місяця, приблизно стільки ж за раз дає одна корова. Оскільки на полонинах у середньому випасається 60−80 корів, щотижня в долини спускають по 500−600 кг сиру. При цьому одна сім'я з чотирьох людей на сезон вересень-березень заготовляє собі 30−100 кг </a:t>
            </a:r>
            <a:r>
              <a:rPr lang="uk-UA" dirty="0" err="1">
                <a:solidFill>
                  <a:schemeClr val="tx1"/>
                </a:solidFill>
              </a:rPr>
              <a:t>бриндзи</a:t>
            </a:r>
            <a:r>
              <a:rPr lang="uk-UA" dirty="0">
                <a:solidFill>
                  <a:schemeClr val="tx1"/>
                </a:solidFill>
              </a:rPr>
              <a:t>, адже їдять його «навіть з хлібом чи замість нього».</a:t>
            </a:r>
          </a:p>
          <a:p>
            <a:r>
              <a:rPr lang="uk-UA" dirty="0">
                <a:solidFill>
                  <a:schemeClr val="tx1"/>
                </a:solidFill>
              </a:rPr>
              <a:t>Овеча </a:t>
            </a:r>
            <a:r>
              <a:rPr lang="uk-UA" dirty="0" err="1">
                <a:solidFill>
                  <a:schemeClr val="tx1"/>
                </a:solidFill>
              </a:rPr>
              <a:t>бриндзя</a:t>
            </a:r>
            <a:r>
              <a:rPr lang="uk-UA" dirty="0">
                <a:solidFill>
                  <a:schemeClr val="tx1"/>
                </a:solidFill>
              </a:rPr>
              <a:t> виробляється подібним чином, також без відварювання. Але проціджують її через ялинові гілки, щоб отримати цікавіший смак.</a:t>
            </a:r>
          </a:p>
          <a:p>
            <a:r>
              <a:rPr lang="uk-UA" dirty="0">
                <a:solidFill>
                  <a:schemeClr val="tx1"/>
                </a:solidFill>
              </a:rPr>
              <a:t>Окрім того, досить популярним є сир </a:t>
            </a:r>
            <a:r>
              <a:rPr lang="uk-UA" dirty="0" err="1">
                <a:solidFill>
                  <a:schemeClr val="tx1"/>
                </a:solidFill>
              </a:rPr>
              <a:t>вурда</a:t>
            </a:r>
            <a:r>
              <a:rPr lang="uk-UA" dirty="0">
                <a:solidFill>
                  <a:schemeClr val="tx1"/>
                </a:solidFill>
              </a:rPr>
              <a:t>, подібний до італійської </a:t>
            </a:r>
            <a:r>
              <a:rPr lang="uk-UA" dirty="0" err="1">
                <a:solidFill>
                  <a:schemeClr val="tx1"/>
                </a:solidFill>
              </a:rPr>
              <a:t>рикоти</a:t>
            </a:r>
            <a:r>
              <a:rPr lang="uk-UA" dirty="0">
                <a:solidFill>
                  <a:schemeClr val="tx1"/>
                </a:solidFill>
              </a:rPr>
              <a:t>. </a:t>
            </a:r>
            <a:r>
              <a:rPr lang="uk-UA" dirty="0" err="1">
                <a:solidFill>
                  <a:schemeClr val="tx1"/>
                </a:solidFill>
              </a:rPr>
              <a:t>Вурду</a:t>
            </a:r>
            <a:r>
              <a:rPr lang="uk-UA" dirty="0">
                <a:solidFill>
                  <a:schemeClr val="tx1"/>
                </a:solidFill>
              </a:rPr>
              <a:t> готують з сироватки з-під сиру, до якої для солодкавого присмаку додається молоко. Молочну суміш нагрівають до 93 °</a:t>
            </a:r>
            <a:r>
              <a:rPr lang="en-US" dirty="0">
                <a:solidFill>
                  <a:schemeClr val="tx1"/>
                </a:solidFill>
              </a:rPr>
              <a:t>C </a:t>
            </a:r>
            <a:r>
              <a:rPr lang="uk-UA" dirty="0">
                <a:solidFill>
                  <a:schemeClr val="tx1"/>
                </a:solidFill>
              </a:rPr>
              <a:t>і варять, поки сир грудочками не підніметься на поверхню. </a:t>
            </a:r>
            <a:r>
              <a:rPr lang="uk-UA" dirty="0" err="1">
                <a:solidFill>
                  <a:schemeClr val="tx1"/>
                </a:solidFill>
              </a:rPr>
              <a:t>Вурда</a:t>
            </a:r>
            <a:r>
              <a:rPr lang="uk-UA" dirty="0">
                <a:solidFill>
                  <a:schemeClr val="tx1"/>
                </a:solidFill>
              </a:rPr>
              <a:t> виходить дуже ніжною та свіжою, її не заготовляють, але вона більш універсальна для використання в стравах.</a:t>
            </a:r>
          </a:p>
          <a:p>
            <a:endParaRPr lang="uk-U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06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23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3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6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90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1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FeY85DQXgA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027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92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12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195</TotalTime>
  <Words>529</Words>
  <Application>Microsoft Office PowerPoint</Application>
  <PresentationFormat>Широкоэкранный</PresentationFormat>
  <Paragraphs>33</Paragraphs>
  <Slides>29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Arial</vt:lpstr>
      <vt:lpstr>Trebuchet MS</vt:lpstr>
      <vt:lpstr>Wingdings 3</vt:lpstr>
      <vt:lpstr>Аспект</vt:lpstr>
      <vt:lpstr>Фольклорне тло повісті М.Коцюбинського “Тіні забутих предків.” Духовний світ ,  вірування гуцулів. </vt:lpstr>
      <vt:lpstr>Презентация PowerPoint</vt:lpstr>
      <vt:lpstr>Презентация PowerPoint</vt:lpstr>
      <vt:lpstr>Гуцульське вбрання – дзеркало природної краси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Цікаві факти</vt:lpstr>
      <vt:lpstr>Презентация PowerPoint</vt:lpstr>
      <vt:lpstr>Презентация PowerPoint</vt:lpstr>
      <vt:lpstr>На висоті 1200 м. Як виготовляються гуцульські сири і з чим їх їдять </vt:lpstr>
      <vt:lpstr>Як готується гуцульський сир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Фольклорне тло повісті М.Коцюбинського “Тіні забутих предків.” Духовний світ ,  вірування гуцулів.</dc:title>
  <dc:creator>ZZZ</dc:creator>
  <cp:lastModifiedBy>ZZZ</cp:lastModifiedBy>
  <cp:revision>11</cp:revision>
  <dcterms:created xsi:type="dcterms:W3CDTF">2022-02-01T13:43:27Z</dcterms:created>
  <dcterms:modified xsi:type="dcterms:W3CDTF">2022-02-02T17:07:01Z</dcterms:modified>
</cp:coreProperties>
</file>