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18" r:id="rId2"/>
    <p:sldId id="324" r:id="rId3"/>
    <p:sldId id="298" r:id="rId4"/>
    <p:sldId id="303" r:id="rId5"/>
    <p:sldId id="300" r:id="rId6"/>
    <p:sldId id="281" r:id="rId7"/>
    <p:sldId id="322" r:id="rId8"/>
    <p:sldId id="301" r:id="rId9"/>
    <p:sldId id="302" r:id="rId10"/>
    <p:sldId id="323" r:id="rId11"/>
    <p:sldId id="32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озділ за промовчанням" id="{CA355D4F-B0B0-4DFA-BDF0-E91C9772CB86}">
          <p14:sldIdLst>
            <p14:sldId id="318"/>
            <p14:sldId id="324"/>
            <p14:sldId id="298"/>
            <p14:sldId id="303"/>
            <p14:sldId id="300"/>
            <p14:sldId id="281"/>
            <p14:sldId id="322"/>
            <p14:sldId id="301"/>
            <p14:sldId id="302"/>
            <p14:sldId id="323"/>
            <p14:sldId id="321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7729"/>
    <a:srgbClr val="FFDB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3978" autoAdjust="0"/>
  </p:normalViewPr>
  <p:slideViewPr>
    <p:cSldViewPr>
      <p:cViewPr varScale="1">
        <p:scale>
          <a:sx n="68" d="100"/>
          <a:sy n="68" d="100"/>
        </p:scale>
        <p:origin x="-12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46CCBE-6E57-4EB6-AE5C-0DDAA4C68CB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D20E102-405D-476F-8AE2-B363B19DFB39}">
      <dgm:prSet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ctr" rtl="0"/>
          <a:r>
            <a:rPr lang="uk-UA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ГРИГОРІЙ САВИЧ СКОВОРОДА</a:t>
          </a:r>
          <a:r>
            <a:rPr lang="en-US" i="1" dirty="0" smtClean="0"/>
            <a:t/>
          </a:r>
          <a:br>
            <a:rPr lang="en-US" i="1" dirty="0" smtClean="0"/>
          </a:br>
          <a:r>
            <a:rPr lang="uk-UA" b="1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  <a:cs typeface="Times New Roman" pitchFamily="18" charset="0"/>
            </a:rPr>
            <a:t>Величний, гордий мандрівник, філософ, письменник, музикант</a:t>
          </a:r>
          <a:endParaRPr lang="uk-UA" b="1" dirty="0">
            <a:solidFill>
              <a:schemeClr val="accent4">
                <a:lumMod val="50000"/>
              </a:schemeClr>
            </a:solidFill>
            <a:latin typeface="Monotype Corsiva" pitchFamily="66" charset="0"/>
            <a:cs typeface="Times New Roman" pitchFamily="18" charset="0"/>
          </a:endParaRPr>
        </a:p>
      </dgm:t>
    </dgm:pt>
    <dgm:pt modelId="{06AC5BAE-0418-4BDA-9335-C8C725769FC2}" type="parTrans" cxnId="{CEA19C78-FBC1-4AFB-89C8-60C10EAA86AD}">
      <dgm:prSet/>
      <dgm:spPr/>
      <dgm:t>
        <a:bodyPr/>
        <a:lstStyle/>
        <a:p>
          <a:endParaRPr lang="ru-RU"/>
        </a:p>
      </dgm:t>
    </dgm:pt>
    <dgm:pt modelId="{EB230448-3FA7-4D8B-8582-9F480A487067}" type="sibTrans" cxnId="{CEA19C78-FBC1-4AFB-89C8-60C10EAA86AD}">
      <dgm:prSet/>
      <dgm:spPr/>
      <dgm:t>
        <a:bodyPr/>
        <a:lstStyle/>
        <a:p>
          <a:endParaRPr lang="ru-RU"/>
        </a:p>
      </dgm:t>
    </dgm:pt>
    <dgm:pt modelId="{655CABA4-F4E2-427F-B21B-B94B18B48207}" type="pres">
      <dgm:prSet presAssocID="{3446CCBE-6E57-4EB6-AE5C-0DDAA4C68C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B214A6-9015-456F-B364-89535D63D762}" type="pres">
      <dgm:prSet presAssocID="{6D20E102-405D-476F-8AE2-B363B19DFB39}" presName="parentText" presStyleLbl="node1" presStyleIdx="0" presStyleCnt="1" custLinFactNeighborX="894" custLinFactNeighborY="-13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A758A5-EC29-4F4C-BB5A-DCAABDD3516B}" type="presOf" srcId="{6D20E102-405D-476F-8AE2-B363B19DFB39}" destId="{26B214A6-9015-456F-B364-89535D63D762}" srcOrd="0" destOrd="0" presId="urn:microsoft.com/office/officeart/2005/8/layout/vList2"/>
    <dgm:cxn modelId="{F9375874-1E1A-4CF8-B5CD-865AE9008548}" type="presOf" srcId="{3446CCBE-6E57-4EB6-AE5C-0DDAA4C68CB9}" destId="{655CABA4-F4E2-427F-B21B-B94B18B48207}" srcOrd="0" destOrd="0" presId="urn:microsoft.com/office/officeart/2005/8/layout/vList2"/>
    <dgm:cxn modelId="{CEA19C78-FBC1-4AFB-89C8-60C10EAA86AD}" srcId="{3446CCBE-6E57-4EB6-AE5C-0DDAA4C68CB9}" destId="{6D20E102-405D-476F-8AE2-B363B19DFB39}" srcOrd="0" destOrd="0" parTransId="{06AC5BAE-0418-4BDA-9335-C8C725769FC2}" sibTransId="{EB230448-3FA7-4D8B-8582-9F480A487067}"/>
    <dgm:cxn modelId="{CFDC53DD-60DF-4099-8D94-39B3B3291E9C}" type="presParOf" srcId="{655CABA4-F4E2-427F-B21B-B94B18B48207}" destId="{26B214A6-9015-456F-B364-89535D63D76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46CCBE-6E57-4EB6-AE5C-0DDAA4C68CB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D20E102-405D-476F-8AE2-B363B19DFB39}">
      <dgm:prSet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algn="ctr" rtl="0"/>
          <a:endParaRPr lang="uk-UA" b="1" dirty="0">
            <a:solidFill>
              <a:schemeClr val="accent4">
                <a:lumMod val="50000"/>
              </a:schemeClr>
            </a:solidFill>
            <a:latin typeface="Monotype Corsiva" pitchFamily="66" charset="0"/>
            <a:cs typeface="Times New Roman" pitchFamily="18" charset="0"/>
          </a:endParaRPr>
        </a:p>
      </dgm:t>
    </dgm:pt>
    <dgm:pt modelId="{06AC5BAE-0418-4BDA-9335-C8C725769FC2}" type="parTrans" cxnId="{CEA19C78-FBC1-4AFB-89C8-60C10EAA86AD}">
      <dgm:prSet/>
      <dgm:spPr/>
      <dgm:t>
        <a:bodyPr/>
        <a:lstStyle/>
        <a:p>
          <a:endParaRPr lang="ru-RU"/>
        </a:p>
      </dgm:t>
    </dgm:pt>
    <dgm:pt modelId="{EB230448-3FA7-4D8B-8582-9F480A487067}" type="sibTrans" cxnId="{CEA19C78-FBC1-4AFB-89C8-60C10EAA86AD}">
      <dgm:prSet/>
      <dgm:spPr/>
      <dgm:t>
        <a:bodyPr/>
        <a:lstStyle/>
        <a:p>
          <a:endParaRPr lang="ru-RU"/>
        </a:p>
      </dgm:t>
    </dgm:pt>
    <dgm:pt modelId="{655CABA4-F4E2-427F-B21B-B94B18B48207}" type="pres">
      <dgm:prSet presAssocID="{3446CCBE-6E57-4EB6-AE5C-0DDAA4C68C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B214A6-9015-456F-B364-89535D63D762}" type="pres">
      <dgm:prSet presAssocID="{6D20E102-405D-476F-8AE2-B363B19DFB39}" presName="parentText" presStyleLbl="node1" presStyleIdx="0" presStyleCnt="1" custScaleY="446194" custLinFactNeighborX="894" custLinFactNeighborY="-13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36822DA-05B7-43B1-ADBA-668C41099332}" type="presOf" srcId="{3446CCBE-6E57-4EB6-AE5C-0DDAA4C68CB9}" destId="{655CABA4-F4E2-427F-B21B-B94B18B48207}" srcOrd="0" destOrd="0" presId="urn:microsoft.com/office/officeart/2005/8/layout/vList2"/>
    <dgm:cxn modelId="{CEA19C78-FBC1-4AFB-89C8-60C10EAA86AD}" srcId="{3446CCBE-6E57-4EB6-AE5C-0DDAA4C68CB9}" destId="{6D20E102-405D-476F-8AE2-B363B19DFB39}" srcOrd="0" destOrd="0" parTransId="{06AC5BAE-0418-4BDA-9335-C8C725769FC2}" sibTransId="{EB230448-3FA7-4D8B-8582-9F480A487067}"/>
    <dgm:cxn modelId="{54C4528B-28EC-4CB0-8E83-08FEED2BF77D}" type="presOf" srcId="{6D20E102-405D-476F-8AE2-B363B19DFB39}" destId="{26B214A6-9015-456F-B364-89535D63D762}" srcOrd="0" destOrd="0" presId="urn:microsoft.com/office/officeart/2005/8/layout/vList2"/>
    <dgm:cxn modelId="{28CF5714-1654-4982-9FE6-6DE6D48DA8FE}" type="presParOf" srcId="{655CABA4-F4E2-427F-B21B-B94B18B48207}" destId="{26B214A6-9015-456F-B364-89535D63D76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E1DE6E-B6EC-41AA-B487-A5863A6AD6AA}" type="doc">
      <dgm:prSet loTypeId="urn:microsoft.com/office/officeart/2005/8/layout/vList2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B0820143-A68A-4050-9AF5-78B435B23825}">
      <dgm:prSet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just" rtl="0"/>
          <a:r>
            <a:rPr lang="uk-UA" sz="4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     Григорій Савич Сковорода зробив значний вклад в </a:t>
          </a:r>
          <a:r>
            <a:rPr lang="uk-UA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українську</a:t>
          </a:r>
          <a:r>
            <a:rPr lang="uk-UA" sz="4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культуру і залишиться в пам’яті нації надовго. Не забудеться його любов до свободи, викарбувана на могилі: </a:t>
          </a:r>
        </a:p>
        <a:p>
          <a:pPr algn="l" rtl="0"/>
          <a:r>
            <a:rPr lang="uk-UA" sz="4000" b="1" i="0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  <a:ea typeface="Malgun Gothic" pitchFamily="34" charset="-127"/>
              <a:cs typeface="Times New Roman" pitchFamily="18" charset="0"/>
            </a:rPr>
            <a:t>      «Світ ловив мене, та не спіймав…»</a:t>
          </a:r>
          <a:r>
            <a:rPr lang="uk-UA" sz="4200" b="1" i="1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  <a:ea typeface="Malgun Gothic" pitchFamily="34" charset="-127"/>
              <a:cs typeface="Times New Roman" pitchFamily="18" charset="0"/>
            </a:rPr>
            <a:t/>
          </a:r>
          <a:br>
            <a:rPr lang="uk-UA" sz="4200" b="1" i="1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  <a:ea typeface="Malgun Gothic" pitchFamily="34" charset="-127"/>
              <a:cs typeface="Times New Roman" pitchFamily="18" charset="0"/>
            </a:rPr>
          </a:br>
          <a:endParaRPr lang="ru-RU" sz="4200" b="1" i="1" dirty="0">
            <a:solidFill>
              <a:schemeClr val="accent4">
                <a:lumMod val="50000"/>
              </a:schemeClr>
            </a:solidFill>
            <a:latin typeface="Monotype Corsiva" pitchFamily="66" charset="0"/>
            <a:ea typeface="Malgun Gothic" pitchFamily="34" charset="-127"/>
            <a:cs typeface="Times New Roman" pitchFamily="18" charset="0"/>
          </a:endParaRPr>
        </a:p>
      </dgm:t>
    </dgm:pt>
    <dgm:pt modelId="{5A38118C-8B23-46EB-8087-CA3904D41108}" type="sibTrans" cxnId="{98A3F04E-14C5-4321-A121-FB65A965898E}">
      <dgm:prSet/>
      <dgm:spPr/>
      <dgm:t>
        <a:bodyPr/>
        <a:lstStyle/>
        <a:p>
          <a:endParaRPr lang="ru-RU"/>
        </a:p>
      </dgm:t>
    </dgm:pt>
    <dgm:pt modelId="{345FBFEA-6B61-431F-BD01-C6524FE22673}" type="parTrans" cxnId="{98A3F04E-14C5-4321-A121-FB65A965898E}">
      <dgm:prSet/>
      <dgm:spPr/>
      <dgm:t>
        <a:bodyPr/>
        <a:lstStyle/>
        <a:p>
          <a:endParaRPr lang="ru-RU"/>
        </a:p>
      </dgm:t>
    </dgm:pt>
    <dgm:pt modelId="{E5E7D647-DBA7-494F-AC60-79AFD05A81D3}" type="pres">
      <dgm:prSet presAssocID="{61E1DE6E-B6EC-41AA-B487-A5863A6AD6A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FE6ABA-3ADD-43E6-8174-CB838266AD60}" type="pres">
      <dgm:prSet presAssocID="{B0820143-A68A-4050-9AF5-78B435B23825}" presName="parentText" presStyleLbl="node1" presStyleIdx="0" presStyleCnt="1" custLinFactNeighborY="-7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6BBA59-33DC-4D26-ADD5-B63398714B48}" type="presOf" srcId="{61E1DE6E-B6EC-41AA-B487-A5863A6AD6AA}" destId="{E5E7D647-DBA7-494F-AC60-79AFD05A81D3}" srcOrd="0" destOrd="0" presId="urn:microsoft.com/office/officeart/2005/8/layout/vList2"/>
    <dgm:cxn modelId="{98A3F04E-14C5-4321-A121-FB65A965898E}" srcId="{61E1DE6E-B6EC-41AA-B487-A5863A6AD6AA}" destId="{B0820143-A68A-4050-9AF5-78B435B23825}" srcOrd="0" destOrd="0" parTransId="{345FBFEA-6B61-431F-BD01-C6524FE22673}" sibTransId="{5A38118C-8B23-46EB-8087-CA3904D41108}"/>
    <dgm:cxn modelId="{A13E0E1B-66EA-496A-A8AA-3C05BD8D7A4A}" type="presOf" srcId="{B0820143-A68A-4050-9AF5-78B435B23825}" destId="{01FE6ABA-3ADD-43E6-8174-CB838266AD60}" srcOrd="0" destOrd="0" presId="urn:microsoft.com/office/officeart/2005/8/layout/vList2"/>
    <dgm:cxn modelId="{B0091406-36B2-4D3A-8168-BABCC3547917}" type="presParOf" srcId="{E5E7D647-DBA7-494F-AC60-79AFD05A81D3}" destId="{01FE6ABA-3ADD-43E6-8174-CB838266AD6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B214A6-9015-456F-B364-89535D63D762}">
      <dsp:nvSpPr>
        <dsp:cNvPr id="0" name=""/>
        <dsp:cNvSpPr/>
      </dsp:nvSpPr>
      <dsp:spPr>
        <a:xfrm>
          <a:off x="0" y="190076"/>
          <a:ext cx="7986714" cy="49140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0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ГРИГОРІЙ САВИЧ СКОВОРОДА</a:t>
          </a:r>
          <a:r>
            <a:rPr lang="en-US" sz="6000" i="1" kern="1200" dirty="0" smtClean="0"/>
            <a:t/>
          </a:r>
          <a:br>
            <a:rPr lang="en-US" sz="6000" i="1" kern="1200" dirty="0" smtClean="0"/>
          </a:br>
          <a:r>
            <a:rPr lang="uk-UA" sz="6000" b="1" kern="1200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  <a:cs typeface="Times New Roman" pitchFamily="18" charset="0"/>
            </a:rPr>
            <a:t>Величний, гордий мандрівник, філософ, письменник, музикант</a:t>
          </a:r>
          <a:endParaRPr lang="uk-UA" sz="6000" b="1" kern="1200" dirty="0">
            <a:solidFill>
              <a:schemeClr val="accent4">
                <a:lumMod val="50000"/>
              </a:schemeClr>
            </a:solidFill>
            <a:latin typeface="Monotype Corsiva" pitchFamily="66" charset="0"/>
            <a:cs typeface="Times New Roman" pitchFamily="18" charset="0"/>
          </a:endParaRPr>
        </a:p>
      </dsp:txBody>
      <dsp:txXfrm>
        <a:off x="239882" y="429958"/>
        <a:ext cx="7506950" cy="44342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B214A6-9015-456F-B364-89535D63D762}">
      <dsp:nvSpPr>
        <dsp:cNvPr id="0" name=""/>
        <dsp:cNvSpPr/>
      </dsp:nvSpPr>
      <dsp:spPr>
        <a:xfrm>
          <a:off x="0" y="90425"/>
          <a:ext cx="7986714" cy="5429288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500" b="1" kern="1200" dirty="0">
            <a:solidFill>
              <a:schemeClr val="accent4">
                <a:lumMod val="50000"/>
              </a:schemeClr>
            </a:solidFill>
            <a:latin typeface="Monotype Corsiva" pitchFamily="66" charset="0"/>
            <a:cs typeface="Times New Roman" pitchFamily="18" charset="0"/>
          </a:endParaRPr>
        </a:p>
      </dsp:txBody>
      <dsp:txXfrm>
        <a:off x="265036" y="355461"/>
        <a:ext cx="7456642" cy="48992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FE6ABA-3ADD-43E6-8174-CB838266AD60}">
      <dsp:nvSpPr>
        <dsp:cNvPr id="0" name=""/>
        <dsp:cNvSpPr/>
      </dsp:nvSpPr>
      <dsp:spPr>
        <a:xfrm>
          <a:off x="0" y="142891"/>
          <a:ext cx="8072494" cy="471744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     Григорій Савич Сковорода зробив значний вклад в українську культуру і залишиться в пам’яті нації надовго. Не забудеться його любов до свободи, викарбувана на могилі: </a:t>
          </a:r>
        </a:p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i="0" kern="1200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  <a:ea typeface="Malgun Gothic" pitchFamily="34" charset="-127"/>
              <a:cs typeface="Times New Roman" pitchFamily="18" charset="0"/>
            </a:rPr>
            <a:t>      «Світ ловив мене, та не спіймав…»</a:t>
          </a:r>
          <a:r>
            <a:rPr lang="uk-UA" sz="3600" b="1" i="1" kern="1200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  <a:ea typeface="Malgun Gothic" pitchFamily="34" charset="-127"/>
              <a:cs typeface="Times New Roman" pitchFamily="18" charset="0"/>
            </a:rPr>
            <a:t/>
          </a:r>
          <a:br>
            <a:rPr lang="uk-UA" sz="3600" b="1" i="1" kern="1200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  <a:ea typeface="Malgun Gothic" pitchFamily="34" charset="-127"/>
              <a:cs typeface="Times New Roman" pitchFamily="18" charset="0"/>
            </a:rPr>
          </a:br>
          <a:endParaRPr lang="ru-RU" sz="3600" b="1" i="1" kern="1200" dirty="0">
            <a:solidFill>
              <a:schemeClr val="accent4">
                <a:lumMod val="50000"/>
              </a:schemeClr>
            </a:solidFill>
            <a:latin typeface="Monotype Corsiva" pitchFamily="66" charset="0"/>
            <a:ea typeface="Malgun Gothic" pitchFamily="34" charset="-127"/>
            <a:cs typeface="Times New Roman" pitchFamily="18" charset="0"/>
          </a:endParaRPr>
        </a:p>
      </dsp:txBody>
      <dsp:txXfrm>
        <a:off x="230286" y="373177"/>
        <a:ext cx="7611922" cy="42568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889860-86E4-4C46-945A-681B55EF122B}" type="datetimeFigureOut">
              <a:rPr lang="uk-UA" smtClean="0"/>
              <a:pPr/>
              <a:t>27.11.2022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7BE9C-D616-431C-A51A-E521FBC3758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9617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7BE9C-D616-431C-A51A-E521FBC3758D}" type="slidenum">
              <a:rPr lang="uk-UA" smtClean="0"/>
              <a:pPr/>
              <a:t>1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7BE9C-D616-431C-A51A-E521FBC3758D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7BE9C-D616-431C-A51A-E521FBC3758D}" type="slidenum">
              <a:rPr lang="uk-UA" smtClean="0"/>
              <a:pPr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2437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7BE9C-D616-431C-A51A-E521FBC3758D}" type="slidenum">
              <a:rPr lang="uk-UA" smtClean="0"/>
              <a:pPr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2437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7BE9C-D616-431C-A51A-E521FBC3758D}" type="slidenum">
              <a:rPr lang="uk-UA" smtClean="0"/>
              <a:pPr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65600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7BE9C-D616-431C-A51A-E521FBC3758D}" type="slidenum">
              <a:rPr lang="uk-UA" smtClean="0"/>
              <a:pPr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59474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7BE9C-D616-431C-A51A-E521FBC3758D}" type="slidenum">
              <a:rPr lang="uk-UA" smtClean="0"/>
              <a:pPr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5947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009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32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510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112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332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688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494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7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39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107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88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B67BE-DDC1-4E9B-BAF0-A66E3DB6C9A8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9847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766750759"/>
              </p:ext>
            </p:extLst>
          </p:nvPr>
        </p:nvGraphicFramePr>
        <p:xfrm>
          <a:off x="642910" y="642918"/>
          <a:ext cx="7986714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642910" y="642918"/>
          <a:ext cx="7986714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85728"/>
            <a:ext cx="7776864" cy="5879576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3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Малий Григорій мав хороший голос та слух, тому його було обрано солістом хору при церкві. Він мав виняткові здібності до засвоєння наук, тож у шістнадцятирічному віці йому вдалося вступити до Києво-Могилянської академії. Отримавши таку прекрасну нагоду, Григорій Сковорода не гаяв ні хвилини, наче губка всотуючи всі можливі знання. Формування як особистості серед козаків наклало свій відбиток, оскільки в дорослому житті письменник, як і славнозвісні українські воїни, найбільше за все цінував свободу.</a:t>
            </a:r>
            <a:endParaRPr lang="ru-RU" sz="31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714356"/>
            <a:ext cx="7500990" cy="1214446"/>
          </a:xfrm>
        </p:spPr>
        <p:txBody>
          <a:bodyPr>
            <a:normAutofit fontScale="90000"/>
          </a:bodyPr>
          <a:lstStyle/>
          <a:p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000" i="1" dirty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4000" i="1" dirty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0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40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0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40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0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40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0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40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МУЗИЧНІ </a:t>
            </a:r>
            <a:r>
              <a:rPr lang="uk-UA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ЗДІБНОСТІ ПИСЬМЕННИКА</a:t>
            </a:r>
            <a:br>
              <a:rPr lang="uk-UA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Григорій опанував декілька музичних інструментів. </a:t>
            </a:r>
            <a:br>
              <a:rPr lang="uk-UA" sz="40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br>
              <a:rPr lang="uk-UA" sz="40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 грав на: сопілці; скрипці; флейті; гуслях; лірі; бандурі</a:t>
            </a:r>
            <a:br>
              <a:rPr lang="uk-UA" sz="40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4000" b="1" dirty="0">
              <a:solidFill>
                <a:schemeClr val="tx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364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571480"/>
            <a:ext cx="8215370" cy="1428760"/>
          </a:xfrm>
        </p:spPr>
        <p:txBody>
          <a:bodyPr>
            <a:normAutofit fontScale="90000"/>
          </a:bodyPr>
          <a:lstStyle/>
          <a:p>
            <a:r>
              <a:rPr lang="uk-UA" sz="5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Григорій Сковорода вивчав одночасно декілька мов і мав неабиякі успіхи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000100" y="2143116"/>
          <a:ext cx="7072362" cy="3143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2362"/>
              </a:tblGrid>
              <a:tr h="613128">
                <a:tc>
                  <a:txBody>
                    <a:bodyPr/>
                    <a:lstStyle/>
                    <a:p>
                      <a:r>
                        <a:rPr lang="uk-UA" sz="3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латинська</a:t>
                      </a:r>
                      <a:endParaRPr lang="ru-RU" sz="3200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13128">
                <a:tc>
                  <a:txBody>
                    <a:bodyPr/>
                    <a:lstStyle/>
                    <a:p>
                      <a:r>
                        <a:rPr lang="uk-UA" sz="3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грецька</a:t>
                      </a:r>
                      <a:endParaRPr lang="ru-RU" sz="3200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13128">
                <a:tc>
                  <a:txBody>
                    <a:bodyPr/>
                    <a:lstStyle/>
                    <a:p>
                      <a:r>
                        <a:rPr lang="uk-UA" sz="3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церковнослов’янська</a:t>
                      </a:r>
                      <a:endParaRPr lang="ru-RU" sz="3200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13128">
                <a:tc>
                  <a:txBody>
                    <a:bodyPr/>
                    <a:lstStyle/>
                    <a:p>
                      <a:r>
                        <a:rPr lang="uk-UA" sz="3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польська</a:t>
                      </a:r>
                      <a:endParaRPr lang="ru-RU" sz="3200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90760">
                <a:tc>
                  <a:txBody>
                    <a:bodyPr/>
                    <a:lstStyle/>
                    <a:p>
                      <a:r>
                        <a:rPr lang="uk-UA" sz="3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німецька</a:t>
                      </a:r>
                      <a:endParaRPr lang="ru-RU" sz="3200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164305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ВІЧНИЙ ПОДОРОЖНІЙ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899592" y="1268760"/>
            <a:ext cx="7587156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Сковорода мандрує</a:t>
            </a:r>
            <a:r>
              <a:rPr lang="uk-UA" sz="3600" b="1" dirty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подорожуючи Словаччиною, Австрією, Італією та Німеччиною. Його мандри мають мету — він набирається знань, спілкується з ученими, філософами, спостерігає за побутом та звичаями інших людей. Тільки через два роки повернувся вічний подорожній до 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неньки-України.</a:t>
            </a:r>
            <a:endParaRPr lang="uk-UA" sz="3600" b="1" dirty="0">
              <a:solidFill>
                <a:schemeClr val="tx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164305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ВІЧНИЙ ПОДОРОЖНІЙ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mus.art.co.ua/wp-content/uploads/2018/01/strannik-skovoroda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1514475"/>
            <a:ext cx="5715000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1432" y="487705"/>
            <a:ext cx="7772400" cy="792669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ВАГА ОСОБИСТОЇ ДУМКИ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761432" y="764704"/>
            <a:ext cx="77724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 sz="3600" b="1" dirty="0" smtClean="0">
              <a:solidFill>
                <a:schemeClr val="tx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sz="3600" b="1" dirty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приводу багатьох речей 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Григорій </a:t>
            </a:r>
            <a:r>
              <a:rPr lang="uk-UA" sz="3600" b="1" dirty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Сковорода мав особисту думку, що часто не збігалася з думкою влади, тож замість того, щоб миритися з неприйнятними для нього речами і вести осілий спосіб життя, філософ вирішує відправитися у мандри. Зупинить його подорожування тільки 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смерть.</a:t>
            </a:r>
            <a:endParaRPr lang="uk-UA" sz="3600" b="1" dirty="0">
              <a:solidFill>
                <a:schemeClr val="tx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1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1431" y="620107"/>
            <a:ext cx="7772400" cy="792669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ВЕЛИКИЙ БАГАЖ ЗНАНЬ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857223" y="1412776"/>
            <a:ext cx="7572429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3600" b="1" dirty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исьменникові з </a:t>
            </a:r>
            <a:r>
              <a:rPr lang="uk-UA" sz="3600" b="1" dirty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легкістю вдалося отримати посаду вчителя семінарії у 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місті </a:t>
            </a:r>
            <a:r>
              <a:rPr lang="uk-UA" sz="3600" b="1" dirty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Переяслав. 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 </a:t>
            </a:r>
            <a:r>
              <a:rPr lang="uk-UA" sz="3600" b="1" dirty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цього 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Сковорода ще </a:t>
            </a:r>
            <a:r>
              <a:rPr lang="uk-UA" sz="3600" b="1" dirty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вчителював приватно, 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одночасно писав </a:t>
            </a:r>
            <a:r>
              <a:rPr lang="uk-UA" sz="3600" b="1" dirty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вірші, байки, займався перекладами. Трішки згодом став викладачем 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Харківської  духовної  </a:t>
            </a:r>
            <a:r>
              <a:rPr lang="uk-UA" sz="3600" b="1" dirty="0" smtClean="0">
                <a:solidFill>
                  <a:schemeClr val="tx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колегії.</a:t>
            </a:r>
            <a:endParaRPr lang="uk-UA" sz="3600" b="1" dirty="0">
              <a:solidFill>
                <a:schemeClr val="tx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46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mus.art.co.ua/wp-content/uploads/2018/01/sad-pesney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500042"/>
            <a:ext cx="671517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6846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632623756"/>
              </p:ext>
            </p:extLst>
          </p:nvPr>
        </p:nvGraphicFramePr>
        <p:xfrm>
          <a:off x="500034" y="785794"/>
          <a:ext cx="8072494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135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</TotalTime>
  <Words>276</Words>
  <Application>Microsoft Office PowerPoint</Application>
  <PresentationFormat>Экран (4:3)</PresentationFormat>
  <Paragraphs>29</Paragraphs>
  <Slides>11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Малий Григорій мав хороший голос та слух, тому його було обрано солістом хору при церкві. Він мав виняткові здібності до засвоєння наук, тож у шістнадцятирічному віці йому вдалося вступити до Києво-Могилянської академії. Отримавши таку прекрасну нагоду, Григорій Сковорода не гаяв ні хвилини, наче губка всотуючи всі можливі знання. Формування як особистості серед козаків наклало свій відбиток, оскільки в дорослому житті письменник, як і славнозвісні українські воїни, найбільше за все цінував свободу.</vt:lpstr>
      <vt:lpstr>       МУЗИЧНІ ЗДІБНОСТІ ПИСЬМЕННИКА  Григорій опанував декілька музичних інструментів.      Він грав на: сопілці; скрипці; флейті; гуслях; лірі; бандурі  </vt:lpstr>
      <vt:lpstr> Григорій Сковорода вивчав одночасно декілька мов і мав неабиякі успіхи   </vt:lpstr>
      <vt:lpstr>ВІЧНИЙ ПОДОРОЖНІЙ</vt:lpstr>
      <vt:lpstr>ВІЧНИЙ ПОДОРОЖНІЙ</vt:lpstr>
      <vt:lpstr>ВАГА ОСОБИСТОЇ ДУМКИ</vt:lpstr>
      <vt:lpstr>ВЕЛИКИЙ БАГАЖ ЗНАНЬ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Пользователь</cp:lastModifiedBy>
  <cp:revision>155</cp:revision>
  <dcterms:created xsi:type="dcterms:W3CDTF">2014-10-15T18:06:27Z</dcterms:created>
  <dcterms:modified xsi:type="dcterms:W3CDTF">2022-11-27T21:29:09Z</dcterms:modified>
</cp:coreProperties>
</file>