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83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6/21/2025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6/21/2025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309448-1988-453E-C213-0964172680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8165" y="2775699"/>
            <a:ext cx="6815669" cy="1515533"/>
          </a:xfrm>
        </p:spPr>
        <p:txBody>
          <a:bodyPr/>
          <a:lstStyle/>
          <a:p>
            <a:r>
              <a:rPr lang="ru-RU" dirty="0" err="1"/>
              <a:t>Інтимна</a:t>
            </a:r>
            <a:r>
              <a:rPr lang="ru-RU" dirty="0"/>
              <a:t> </a:t>
            </a:r>
            <a:r>
              <a:rPr lang="ru-RU" dirty="0" err="1"/>
              <a:t>лірика</a:t>
            </a:r>
            <a:r>
              <a:rPr lang="ru-RU" dirty="0"/>
              <a:t> </a:t>
            </a:r>
            <a:r>
              <a:rPr lang="ru-RU" dirty="0" err="1"/>
              <a:t>Т.Шевченка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231569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6167E21-1BCE-01D3-E3F5-A399191CEDE7}"/>
              </a:ext>
            </a:extLst>
          </p:cNvPr>
          <p:cNvSpPr txBox="1"/>
          <p:nvPr/>
        </p:nvSpPr>
        <p:spPr>
          <a:xfrm>
            <a:off x="951346" y="993109"/>
            <a:ext cx="10631054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Та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 Шевченко не тільки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полум’яний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борець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захисник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оборонець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поневолених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талановитим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художником з тонкою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поетичною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душею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здатною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глибокі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щирі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Він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закохувався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закохувалися.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Поет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стати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щасливим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коли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поруч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страждали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стільки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нещасних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коли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близькі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залишалися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кріпацтві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стогнав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панських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знущань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Тому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мріяв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Шевченко не про панночку, а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щиру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сердечну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ними.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Збудували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 вони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хатину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десь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поблизу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Дніпра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жили б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укупі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дружно,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ростили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діточок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Та не так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сталося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гадалося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3951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79221D-EAEB-A3EE-9DF3-D70788702D6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52944" y="646545"/>
            <a:ext cx="9679711" cy="5153891"/>
          </a:xfrm>
        </p:spPr>
        <p:txBody>
          <a:bodyPr>
            <a:norm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Інтимна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лірика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ліричних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провідними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мотиви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пристрасті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розкривається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широкий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діапазон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душевних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переживань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пов’язаних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історією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Таку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любовною, вона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належить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вічних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всесвітній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великого Кобзаря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відбився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баладах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поемах,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ліричних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віршах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оскільки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піднесення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вважав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приємно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самотність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єству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	Тому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творах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спостерігаємо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своєрідний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одруження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Дивуйтеся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парубки, …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лицяйтеся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вінчайтеся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							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Найсуттєвішою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інтимній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Шевченка 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водночас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шляху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закоханих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нещаслива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доля.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Загальновідомо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Шевченко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ніколи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одружений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не мав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судилося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свій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родовід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поколіннях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 і не створив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родинний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затишок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весь час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мріяв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Тарас Григорович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ніколи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самітником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584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1ABFEE9-C17B-C472-D1C6-720A7B439E10}"/>
              </a:ext>
            </a:extLst>
          </p:cNvPr>
          <p:cNvSpPr txBox="1"/>
          <p:nvPr/>
        </p:nvSpPr>
        <p:spPr>
          <a:xfrm>
            <a:off x="1099127" y="965859"/>
            <a:ext cx="9993745" cy="3884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все, </a:t>
            </a:r>
            <a:r>
              <a:rPr lang="ru-RU" sz="20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успіх</a:t>
            </a:r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endParaRPr lang="ru-RU" sz="20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Маючи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унікальні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таланти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товариську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вдачу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привабливу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здавалося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приречений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успіх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прекрасної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половини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Кобзар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закохувався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закохувалися. Та особисте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великого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українця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 і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склалося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Однак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 Усе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віршів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Т. Шевченка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посідають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автобіографічні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Поет мав свій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ідеал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поезій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роки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присвятив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жінкам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залишила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слід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5961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4A0B12-451D-D6A4-D3A5-E79B43480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6092" y="683491"/>
            <a:ext cx="9601196" cy="1717964"/>
          </a:xfrm>
        </p:spPr>
        <p:txBody>
          <a:bodyPr>
            <a:noAutofit/>
          </a:bodyPr>
          <a:lstStyle/>
          <a:p>
            <a:pPr algn="l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	Перше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сильне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Тараса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Першою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любов’ю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Тараса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сусідська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Оксана Коваленко.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поет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згадує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поезіях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«Три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тринадцятий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минало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молилася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мене».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Оксані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присвятив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поему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Мар’яна-черниця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Спогади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красуню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поет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вилив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вірші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«Ми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вкупочці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колись росли»: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20651B-5AC0-98C6-3342-8FD6582E056F}"/>
              </a:ext>
            </a:extLst>
          </p:cNvPr>
          <p:cNvSpPr txBox="1"/>
          <p:nvPr/>
        </p:nvSpPr>
        <p:spPr>
          <a:xfrm>
            <a:off x="1006764" y="2729729"/>
            <a:ext cx="9993745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вкупочці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колись росли,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Маленькими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любились.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матері на нас дивились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говорили,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колись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Одружимо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вгадали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зараннє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повмирали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ми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розійшлись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не сходились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ніколи</a:t>
            </a:r>
            <a:r>
              <a:rPr lang="ru-RU" dirty="0"/>
              <a:t>.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790103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C00047-0AD9-44DC-964E-9B373FBF7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Таємне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поета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Поштовхом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зацікавлення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цією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темою стала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Шевченка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Ганни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Закревської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дружини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поміщика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полковника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відставці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Платона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Закревського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21A9F72-BABE-0EDC-6CD9-4E1BBDDE58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956" y="2441286"/>
            <a:ext cx="2267549" cy="36639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34E4123-C85A-C18D-C70C-72D6577855F5}"/>
              </a:ext>
            </a:extLst>
          </p:cNvPr>
          <p:cNvSpPr txBox="1"/>
          <p:nvPr/>
        </p:nvSpPr>
        <p:spPr>
          <a:xfrm>
            <a:off x="4054764" y="2486696"/>
            <a:ext cx="684183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/>
              <a:t>Шевченко </a:t>
            </a:r>
            <a:r>
              <a:rPr lang="ru-RU" dirty="0" err="1"/>
              <a:t>познайомився</a:t>
            </a:r>
            <a:r>
              <a:rPr lang="ru-RU" dirty="0"/>
              <a:t> з нею на </a:t>
            </a:r>
            <a:r>
              <a:rPr lang="ru-RU" dirty="0" err="1"/>
              <a:t>бенкеті</a:t>
            </a:r>
            <a:r>
              <a:rPr lang="ru-RU" dirty="0"/>
              <a:t> в </a:t>
            </a:r>
            <a:r>
              <a:rPr lang="ru-RU" dirty="0" err="1"/>
              <a:t>маєтку</a:t>
            </a:r>
            <a:r>
              <a:rPr lang="ru-RU" dirty="0"/>
              <a:t> Т. </a:t>
            </a:r>
            <a:r>
              <a:rPr lang="ru-RU" dirty="0" err="1"/>
              <a:t>Волховської</a:t>
            </a:r>
            <a:r>
              <a:rPr lang="ru-RU" dirty="0"/>
              <a:t>. На час </a:t>
            </a:r>
            <a:r>
              <a:rPr lang="ru-RU" dirty="0" err="1"/>
              <a:t>зустрічі</a:t>
            </a:r>
            <a:r>
              <a:rPr lang="ru-RU" dirty="0"/>
              <a:t> з </a:t>
            </a:r>
            <a:r>
              <a:rPr lang="ru-RU" dirty="0" err="1"/>
              <a:t>поетом</a:t>
            </a:r>
            <a:r>
              <a:rPr lang="ru-RU" dirty="0"/>
              <a:t> </a:t>
            </a:r>
            <a:r>
              <a:rPr lang="ru-RU" dirty="0" err="1"/>
              <a:t>їй</a:t>
            </a:r>
            <a:r>
              <a:rPr lang="ru-RU" dirty="0"/>
              <a:t> </a:t>
            </a:r>
            <a:r>
              <a:rPr lang="ru-RU" dirty="0" err="1"/>
              <a:t>виповнився</a:t>
            </a:r>
            <a:r>
              <a:rPr lang="ru-RU" dirty="0"/>
              <a:t> 21 </a:t>
            </a:r>
            <a:r>
              <a:rPr lang="ru-RU" dirty="0" err="1"/>
              <a:t>рік</a:t>
            </a:r>
            <a:r>
              <a:rPr lang="ru-RU" dirty="0"/>
              <a:t>. Ганна, на той час уже </a:t>
            </a:r>
            <a:r>
              <a:rPr lang="ru-RU" dirty="0" err="1"/>
              <a:t>мати</a:t>
            </a:r>
            <a:r>
              <a:rPr lang="ru-RU" dirty="0"/>
              <a:t> </a:t>
            </a:r>
            <a:r>
              <a:rPr lang="ru-RU" dirty="0" err="1"/>
              <a:t>двох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, полонила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серце</a:t>
            </a:r>
            <a:r>
              <a:rPr lang="ru-RU" dirty="0"/>
              <a:t> </a:t>
            </a:r>
            <a:r>
              <a:rPr lang="ru-RU" dirty="0" err="1"/>
              <a:t>своєю</a:t>
            </a:r>
            <a:r>
              <a:rPr lang="ru-RU" dirty="0"/>
              <a:t> </a:t>
            </a:r>
            <a:r>
              <a:rPr lang="ru-RU" dirty="0" err="1"/>
              <a:t>вродою</a:t>
            </a:r>
            <a:r>
              <a:rPr lang="ru-RU" dirty="0"/>
              <a:t> і </a:t>
            </a:r>
            <a:r>
              <a:rPr lang="ru-RU" dirty="0" err="1"/>
              <a:t>духовним</a:t>
            </a:r>
            <a:r>
              <a:rPr lang="ru-RU" dirty="0"/>
              <a:t> </a:t>
            </a:r>
            <a:r>
              <a:rPr lang="ru-RU" dirty="0" err="1"/>
              <a:t>багатством</a:t>
            </a:r>
            <a:r>
              <a:rPr lang="ru-RU" dirty="0"/>
              <a:t>. У </a:t>
            </a:r>
            <a:r>
              <a:rPr lang="ru-RU" dirty="0" err="1"/>
              <a:t>цій</a:t>
            </a:r>
            <a:r>
              <a:rPr lang="ru-RU" dirty="0"/>
              <a:t> </a:t>
            </a:r>
            <a:r>
              <a:rPr lang="ru-RU" dirty="0" err="1"/>
              <a:t>жінці</a:t>
            </a:r>
            <a:r>
              <a:rPr lang="ru-RU" dirty="0"/>
              <a:t> Тарас </a:t>
            </a:r>
            <a:r>
              <a:rPr lang="ru-RU" dirty="0" err="1"/>
              <a:t>бачив</a:t>
            </a:r>
            <a:r>
              <a:rPr lang="ru-RU" dirty="0"/>
              <a:t> одухотворений образ. До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зовсім</a:t>
            </a:r>
            <a:r>
              <a:rPr lang="ru-RU" dirty="0"/>
              <a:t> не думав про </a:t>
            </a:r>
            <a:r>
              <a:rPr lang="ru-RU" dirty="0" err="1"/>
              <a:t>шлюб</a:t>
            </a:r>
            <a:r>
              <a:rPr lang="ru-RU" dirty="0"/>
              <a:t>, а </a:t>
            </a:r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/>
              <a:t>знайомства</a:t>
            </a:r>
            <a:r>
              <a:rPr lang="ru-RU" dirty="0"/>
              <a:t> з нею в </a:t>
            </a:r>
            <a:r>
              <a:rPr lang="ru-RU" dirty="0" err="1"/>
              <a:t>поета</a:t>
            </a:r>
            <a:r>
              <a:rPr lang="ru-RU" dirty="0"/>
              <a:t> </a:t>
            </a:r>
            <a:r>
              <a:rPr lang="ru-RU" dirty="0" err="1"/>
              <a:t>з’явилося</a:t>
            </a:r>
            <a:r>
              <a:rPr lang="ru-RU" dirty="0"/>
              <a:t> </a:t>
            </a:r>
            <a:r>
              <a:rPr lang="ru-RU" dirty="0" err="1"/>
              <a:t>характерне</a:t>
            </a:r>
            <a:r>
              <a:rPr lang="ru-RU" dirty="0"/>
              <a:t> для </a:t>
            </a:r>
            <a:r>
              <a:rPr lang="ru-RU" dirty="0" err="1"/>
              <a:t>нього</a:t>
            </a:r>
            <a:r>
              <a:rPr lang="ru-RU" dirty="0"/>
              <a:t> і </a:t>
            </a:r>
            <a:r>
              <a:rPr lang="ru-RU" dirty="0" err="1"/>
              <a:t>вже</a:t>
            </a:r>
            <a:r>
              <a:rPr lang="ru-RU" dirty="0"/>
              <a:t> </a:t>
            </a:r>
            <a:r>
              <a:rPr lang="ru-RU" dirty="0" err="1"/>
              <a:t>незмінне</a:t>
            </a:r>
            <a:r>
              <a:rPr lang="ru-RU" dirty="0"/>
              <a:t> </a:t>
            </a:r>
            <a:r>
              <a:rPr lang="ru-RU" dirty="0" err="1"/>
              <a:t>впродовж</a:t>
            </a:r>
            <a:r>
              <a:rPr lang="ru-RU" dirty="0"/>
              <a:t> </a:t>
            </a:r>
            <a:r>
              <a:rPr lang="ru-RU" dirty="0" err="1"/>
              <a:t>усього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</a:t>
            </a:r>
            <a:r>
              <a:rPr lang="ru-RU" dirty="0" err="1"/>
              <a:t>бажання</a:t>
            </a:r>
            <a:r>
              <a:rPr lang="ru-RU" dirty="0"/>
              <a:t> </a:t>
            </a:r>
            <a:r>
              <a:rPr lang="ru-RU" dirty="0" err="1"/>
              <a:t>мати</a:t>
            </a:r>
            <a:r>
              <a:rPr lang="ru-RU" dirty="0"/>
              <a:t> свою родину, свій </a:t>
            </a:r>
            <a:r>
              <a:rPr lang="ru-RU" dirty="0" err="1"/>
              <a:t>дім</a:t>
            </a:r>
            <a:r>
              <a:rPr lang="ru-RU" dirty="0"/>
              <a:t>, дружину, тихий і </a:t>
            </a:r>
            <a:r>
              <a:rPr lang="ru-RU" dirty="0" err="1"/>
              <a:t>надійний</a:t>
            </a:r>
            <a:r>
              <a:rPr lang="ru-RU" dirty="0"/>
              <a:t> </a:t>
            </a:r>
            <a:r>
              <a:rPr lang="ru-RU" dirty="0" err="1"/>
              <a:t>захисток</a:t>
            </a:r>
            <a:r>
              <a:rPr lang="ru-RU" dirty="0"/>
              <a:t>. У той час </a:t>
            </a:r>
            <a:r>
              <a:rPr lang="ru-RU" dirty="0" err="1"/>
              <a:t>було</a:t>
            </a:r>
            <a:r>
              <a:rPr lang="ru-RU" dirty="0"/>
              <a:t> модно </a:t>
            </a:r>
            <a:r>
              <a:rPr lang="ru-RU" dirty="0" err="1"/>
              <a:t>прикрашати</a:t>
            </a:r>
            <a:r>
              <a:rPr lang="ru-RU" dirty="0"/>
              <a:t> </a:t>
            </a:r>
            <a:r>
              <a:rPr lang="ru-RU" dirty="0" err="1"/>
              <a:t>дім</a:t>
            </a:r>
            <a:r>
              <a:rPr lang="ru-RU" dirty="0"/>
              <a:t> портретами, </a:t>
            </a:r>
            <a:r>
              <a:rPr lang="ru-RU" dirty="0" err="1"/>
              <a:t>тож</a:t>
            </a:r>
            <a:r>
              <a:rPr lang="ru-RU" dirty="0"/>
              <a:t> Платон </a:t>
            </a:r>
            <a:r>
              <a:rPr lang="ru-RU" dirty="0" err="1"/>
              <a:t>Закревський</a:t>
            </a:r>
            <a:r>
              <a:rPr lang="ru-RU" dirty="0"/>
              <a:t> </a:t>
            </a:r>
            <a:r>
              <a:rPr lang="ru-RU" dirty="0" err="1"/>
              <a:t>замовив</a:t>
            </a:r>
            <a:r>
              <a:rPr lang="ru-RU" dirty="0"/>
              <a:t> Тарасу Григоровичу </a:t>
            </a:r>
            <a:r>
              <a:rPr lang="ru-RU" dirty="0" err="1"/>
              <a:t>портрети</a:t>
            </a:r>
            <a:r>
              <a:rPr lang="ru-RU" dirty="0"/>
              <a:t> </a:t>
            </a:r>
            <a:r>
              <a:rPr lang="ru-RU" dirty="0" err="1"/>
              <a:t>дружини</a:t>
            </a:r>
            <a:r>
              <a:rPr lang="ru-RU" dirty="0"/>
              <a:t> та свій. За два </a:t>
            </a:r>
            <a:r>
              <a:rPr lang="ru-RU" dirty="0" err="1"/>
              <a:t>тижні</a:t>
            </a:r>
            <a:r>
              <a:rPr lang="ru-RU" dirty="0"/>
              <a:t> </a:t>
            </a:r>
            <a:r>
              <a:rPr lang="ru-RU" dirty="0" err="1"/>
              <a:t>теплий</a:t>
            </a:r>
            <a:r>
              <a:rPr lang="ru-RU" dirty="0"/>
              <a:t> і </a:t>
            </a:r>
            <a:r>
              <a:rPr lang="ru-RU" dirty="0" err="1"/>
              <a:t>ліричний</a:t>
            </a:r>
            <a:r>
              <a:rPr lang="ru-RU" dirty="0"/>
              <a:t> портрет </a:t>
            </a:r>
            <a:r>
              <a:rPr lang="ru-RU" dirty="0" err="1"/>
              <a:t>Ганни</a:t>
            </a:r>
            <a:r>
              <a:rPr lang="ru-RU" dirty="0"/>
              <a:t> </a:t>
            </a:r>
            <a:r>
              <a:rPr lang="ru-RU" dirty="0" err="1"/>
              <a:t>був</a:t>
            </a:r>
            <a:r>
              <a:rPr lang="ru-RU" dirty="0"/>
              <a:t> </a:t>
            </a:r>
            <a:r>
              <a:rPr lang="ru-RU" dirty="0" err="1"/>
              <a:t>готовий</a:t>
            </a:r>
            <a:r>
              <a:rPr lang="ru-RU" dirty="0"/>
              <a:t>. Дуже запав у душу художника </a:t>
            </a:r>
            <a:r>
              <a:rPr lang="ru-RU" dirty="0" err="1"/>
              <a:t>пристрасний</a:t>
            </a:r>
            <a:r>
              <a:rPr lang="ru-RU" dirty="0"/>
              <a:t> </a:t>
            </a:r>
            <a:r>
              <a:rPr lang="ru-RU" dirty="0" err="1"/>
              <a:t>погляд</a:t>
            </a:r>
            <a:r>
              <a:rPr lang="ru-RU" dirty="0"/>
              <a:t> </a:t>
            </a:r>
            <a:r>
              <a:rPr lang="ru-RU" dirty="0" err="1"/>
              <a:t>жінки</a:t>
            </a:r>
            <a:r>
              <a:rPr lang="ru-RU" dirty="0"/>
              <a:t>.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862000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6A234E-23D8-B9DB-D44A-A2BF1B8AB11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52944" y="831273"/>
            <a:ext cx="10215420" cy="2281382"/>
          </a:xfrm>
        </p:spPr>
        <p:txBody>
          <a:bodyPr>
            <a:normAutofit/>
          </a:bodyPr>
          <a:lstStyle/>
          <a:p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портрета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Ганни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Закревської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Портрет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сповнений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ніжності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світла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Шевченко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намагався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вдачу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настрій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Ганни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спалах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творчості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все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йшло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Ганні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вродливій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(так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Тарас дружину полковника П.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Закревського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поет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присвятив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поему «Слепая», а також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поезії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«Г. 3.» та «Якби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зустрілися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знову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…».</a:t>
            </a:r>
            <a:endParaRPr lang="ru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CCAB39-0977-81C5-D0E2-73B662BADDB2}"/>
              </a:ext>
            </a:extLst>
          </p:cNvPr>
          <p:cNvSpPr txBox="1"/>
          <p:nvPr/>
        </p:nvSpPr>
        <p:spPr>
          <a:xfrm>
            <a:off x="1200727" y="3112655"/>
            <a:ext cx="926407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Якби </a:t>
            </a:r>
            <a:r>
              <a:rPr lang="ru-RU" sz="2000" dirty="0" err="1"/>
              <a:t>зустрілися</a:t>
            </a:r>
            <a:r>
              <a:rPr lang="ru-RU" sz="2000" dirty="0"/>
              <a:t> ми </a:t>
            </a:r>
            <a:r>
              <a:rPr lang="ru-RU" sz="2000" dirty="0" err="1"/>
              <a:t>знову</a:t>
            </a:r>
            <a:r>
              <a:rPr lang="ru-RU" sz="2000" dirty="0"/>
              <a:t>,</a:t>
            </a:r>
          </a:p>
          <a:p>
            <a:pPr algn="ctr"/>
            <a:r>
              <a:rPr lang="ru-RU" sz="2000" dirty="0" err="1"/>
              <a:t>Чи</a:t>
            </a:r>
            <a:r>
              <a:rPr lang="ru-RU" sz="2000" dirty="0"/>
              <a:t> </a:t>
            </a:r>
            <a:r>
              <a:rPr lang="ru-RU" sz="2000" dirty="0" err="1"/>
              <a:t>ти</a:t>
            </a:r>
            <a:r>
              <a:rPr lang="ru-RU" sz="2000" dirty="0"/>
              <a:t> </a:t>
            </a:r>
            <a:r>
              <a:rPr lang="ru-RU" sz="2000" dirty="0" err="1"/>
              <a:t>злякалася</a:t>
            </a:r>
            <a:r>
              <a:rPr lang="ru-RU" sz="2000" dirty="0"/>
              <a:t> б, </a:t>
            </a:r>
            <a:r>
              <a:rPr lang="ru-RU" sz="2000" dirty="0" err="1"/>
              <a:t>чи</a:t>
            </a:r>
            <a:r>
              <a:rPr lang="ru-RU" sz="2000" dirty="0"/>
              <a:t> </a:t>
            </a:r>
            <a:r>
              <a:rPr lang="ru-RU" sz="2000" dirty="0" err="1"/>
              <a:t>ні</a:t>
            </a:r>
            <a:r>
              <a:rPr lang="ru-RU" sz="2000" dirty="0"/>
              <a:t>?</a:t>
            </a:r>
          </a:p>
          <a:p>
            <a:pPr algn="ctr"/>
            <a:r>
              <a:rPr lang="ru-RU" sz="2000" dirty="0" err="1"/>
              <a:t>Якеє</a:t>
            </a:r>
            <a:r>
              <a:rPr lang="ru-RU" sz="2000" dirty="0"/>
              <a:t> </a:t>
            </a:r>
            <a:r>
              <a:rPr lang="ru-RU" sz="2000" dirty="0" err="1"/>
              <a:t>тихеє</a:t>
            </a:r>
            <a:r>
              <a:rPr lang="ru-RU" sz="2000" dirty="0"/>
              <a:t> </a:t>
            </a:r>
            <a:r>
              <a:rPr lang="ru-RU" sz="2000" dirty="0" err="1"/>
              <a:t>ти</a:t>
            </a:r>
            <a:r>
              <a:rPr lang="ru-RU" sz="2000" dirty="0"/>
              <a:t> слово</a:t>
            </a:r>
          </a:p>
          <a:p>
            <a:pPr algn="ctr"/>
            <a:r>
              <a:rPr lang="ru-RU" sz="2000" dirty="0" err="1"/>
              <a:t>Тойді</a:t>
            </a:r>
            <a:r>
              <a:rPr lang="ru-RU" sz="2000" dirty="0"/>
              <a:t> б </a:t>
            </a:r>
            <a:r>
              <a:rPr lang="ru-RU" sz="2000" dirty="0" err="1"/>
              <a:t>промовила</a:t>
            </a:r>
            <a:r>
              <a:rPr lang="ru-RU" sz="2000" dirty="0"/>
              <a:t> </a:t>
            </a:r>
            <a:r>
              <a:rPr lang="ru-RU" sz="2000" dirty="0" err="1"/>
              <a:t>мені</a:t>
            </a:r>
            <a:r>
              <a:rPr lang="ru-RU" sz="2000" dirty="0"/>
              <a:t>?</a:t>
            </a:r>
          </a:p>
          <a:p>
            <a:pPr algn="ctr"/>
            <a:r>
              <a:rPr lang="ru-RU" sz="2000" dirty="0" err="1"/>
              <a:t>Ніякого</a:t>
            </a:r>
            <a:r>
              <a:rPr lang="ru-RU" sz="2000" dirty="0"/>
              <a:t>. </a:t>
            </a:r>
            <a:r>
              <a:rPr lang="en-US" sz="2000" dirty="0"/>
              <a:t>I </a:t>
            </a:r>
            <a:r>
              <a:rPr lang="ru-RU" sz="2000" dirty="0"/>
              <a:t>не </a:t>
            </a:r>
            <a:r>
              <a:rPr lang="ru-RU" sz="2000" dirty="0" err="1"/>
              <a:t>пізнала</a:t>
            </a:r>
            <a:r>
              <a:rPr lang="ru-RU" sz="2000" dirty="0"/>
              <a:t> б.</a:t>
            </a:r>
          </a:p>
          <a:p>
            <a:pPr algn="ctr"/>
            <a:r>
              <a:rPr lang="ru-RU" sz="2000" dirty="0"/>
              <a:t>А </a:t>
            </a:r>
            <a:r>
              <a:rPr lang="ru-RU" sz="2000" dirty="0" err="1"/>
              <a:t>може</a:t>
            </a:r>
            <a:r>
              <a:rPr lang="ru-RU" sz="2000" dirty="0"/>
              <a:t> б, </a:t>
            </a:r>
            <a:r>
              <a:rPr lang="ru-RU" sz="2000" dirty="0" err="1"/>
              <a:t>потім</a:t>
            </a:r>
            <a:r>
              <a:rPr lang="ru-RU" sz="2000" dirty="0"/>
              <a:t> нагадала…</a:t>
            </a:r>
          </a:p>
          <a:p>
            <a:pPr algn="ctr"/>
            <a:r>
              <a:rPr lang="ru-RU" sz="2000" dirty="0"/>
              <a:t>Сказавши: «</a:t>
            </a:r>
            <a:r>
              <a:rPr lang="ru-RU" sz="2000" dirty="0" err="1"/>
              <a:t>Снилося</a:t>
            </a:r>
            <a:r>
              <a:rPr lang="ru-RU" sz="2000" dirty="0"/>
              <a:t> </a:t>
            </a:r>
            <a:r>
              <a:rPr lang="ru-RU" sz="2000" dirty="0" err="1"/>
              <a:t>дурній</a:t>
            </a:r>
            <a:r>
              <a:rPr lang="ru-RU" sz="2000" dirty="0"/>
              <a:t>».</a:t>
            </a:r>
          </a:p>
          <a:p>
            <a:pPr algn="ctr"/>
            <a:r>
              <a:rPr lang="ru-RU" sz="2000" dirty="0"/>
              <a:t>А я </a:t>
            </a:r>
            <a:r>
              <a:rPr lang="ru-RU" sz="2000" dirty="0" err="1"/>
              <a:t>зрадів</a:t>
            </a:r>
            <a:r>
              <a:rPr lang="ru-RU" sz="2000" dirty="0"/>
              <a:t> би, </a:t>
            </a:r>
            <a:r>
              <a:rPr lang="ru-RU" sz="2000" dirty="0" err="1"/>
              <a:t>моє</a:t>
            </a:r>
            <a:r>
              <a:rPr lang="ru-RU" sz="2000" dirty="0"/>
              <a:t> диво!</a:t>
            </a:r>
          </a:p>
          <a:p>
            <a:pPr algn="ctr"/>
            <a:r>
              <a:rPr lang="ru-RU" sz="2000" dirty="0"/>
              <a:t>Моя </a:t>
            </a:r>
            <a:r>
              <a:rPr lang="ru-RU" sz="2000" dirty="0" err="1"/>
              <a:t>ти</a:t>
            </a:r>
            <a:r>
              <a:rPr lang="ru-RU" sz="2000" dirty="0"/>
              <a:t> доле </a:t>
            </a:r>
            <a:r>
              <a:rPr lang="ru-RU" sz="2000" dirty="0" err="1"/>
              <a:t>чорнобрива</a:t>
            </a:r>
            <a:r>
              <a:rPr lang="ru-RU" sz="2000" dirty="0"/>
              <a:t>!»…</a:t>
            </a:r>
            <a:endParaRPr lang="ru-UA" sz="2000" dirty="0"/>
          </a:p>
        </p:txBody>
      </p:sp>
    </p:spTree>
    <p:extLst>
      <p:ext uri="{BB962C8B-B14F-4D97-AF65-F5344CB8AC3E}">
        <p14:creationId xmlns:p14="http://schemas.microsoft.com/office/powerpoint/2010/main" val="3982177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3DFE59-BA67-3C53-3AE5-75792150CAE6}"/>
              </a:ext>
            </a:extLst>
          </p:cNvPr>
          <p:cNvSpPr txBox="1"/>
          <p:nvPr/>
        </p:nvSpPr>
        <p:spPr>
          <a:xfrm>
            <a:off x="757382" y="1021002"/>
            <a:ext cx="105558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Шевченка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Варварі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Рєпніній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Тарас Григорович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глибоко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симпатизував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вродливій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неординарній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присвятив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поему «Тризна»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подарував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свій автопортрет. Вона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Тараса.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багатство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поетичне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світосприймання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сповнили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хвилюванням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спричинили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F6C46C-8A6B-20D0-FFA5-AA0F337498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806" y="2775328"/>
            <a:ext cx="2427811" cy="31705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AE580D9-09F2-E236-C04F-46F12619FEA2}"/>
              </a:ext>
            </a:extLst>
          </p:cNvPr>
          <p:cNvSpPr txBox="1"/>
          <p:nvPr/>
        </p:nvSpPr>
        <p:spPr>
          <a:xfrm>
            <a:off x="3713018" y="2511985"/>
            <a:ext cx="741815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Згодом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Шевченка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відправили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заслання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Варвара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Рєпніна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перестала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клопотатися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звільнення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Тараса Григоровича,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найпершою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розпізнала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генія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прірва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колишнім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кріпаком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княжною,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належало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Ганні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Закревській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не дало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дружнім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стосункам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перерости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щось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8EE6D5-E15E-B872-EE5D-2C2B2D5DA097}"/>
              </a:ext>
            </a:extLst>
          </p:cNvPr>
          <p:cNvSpPr txBox="1"/>
          <p:nvPr/>
        </p:nvSpPr>
        <p:spPr>
          <a:xfrm>
            <a:off x="3860800" y="4450977"/>
            <a:ext cx="648392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Княжна, </a:t>
            </a:r>
            <a:r>
              <a:rPr lang="ru-RU" dirty="0" err="1"/>
              <a:t>ви</a:t>
            </a:r>
            <a:r>
              <a:rPr lang="ru-RU" dirty="0"/>
              <a:t> </a:t>
            </a:r>
            <a:r>
              <a:rPr lang="ru-RU" dirty="0" err="1"/>
              <a:t>поглядом</a:t>
            </a:r>
            <a:endParaRPr lang="ru-RU" dirty="0"/>
          </a:p>
          <a:p>
            <a:pPr algn="ctr"/>
            <a:r>
              <a:rPr lang="ru-RU" dirty="0" err="1"/>
              <a:t>солодким</a:t>
            </a:r>
            <a:r>
              <a:rPr lang="ru-RU" dirty="0"/>
              <a:t>!</a:t>
            </a:r>
          </a:p>
          <a:p>
            <a:pPr algn="ctr"/>
            <a:r>
              <a:rPr lang="ru-RU" dirty="0"/>
              <a:t>О Боже, </a:t>
            </a:r>
            <a:r>
              <a:rPr lang="ru-RU" dirty="0" err="1"/>
              <a:t>що</a:t>
            </a:r>
            <a:r>
              <a:rPr lang="ru-RU" dirty="0"/>
              <a:t> за день постав?</a:t>
            </a:r>
          </a:p>
          <a:p>
            <a:pPr algn="ctr"/>
            <a:r>
              <a:rPr lang="ru-RU" dirty="0"/>
              <a:t>Я вам не руку </a:t>
            </a:r>
            <a:r>
              <a:rPr lang="ru-RU" dirty="0" err="1"/>
              <a:t>цілував</a:t>
            </a:r>
            <a:r>
              <a:rPr lang="ru-RU" dirty="0"/>
              <a:t>,</a:t>
            </a:r>
          </a:p>
          <a:p>
            <a:pPr algn="ctr"/>
            <a:r>
              <a:rPr lang="ru-RU" dirty="0" err="1"/>
              <a:t>Пробігла</a:t>
            </a:r>
            <a:r>
              <a:rPr lang="ru-RU" dirty="0"/>
              <a:t> </a:t>
            </a:r>
            <a:r>
              <a:rPr lang="ru-RU" dirty="0" err="1"/>
              <a:t>іскра</a:t>
            </a:r>
            <a:r>
              <a:rPr lang="ru-RU" dirty="0"/>
              <a:t> в </a:t>
            </a:r>
            <a:r>
              <a:rPr lang="ru-RU" dirty="0" err="1"/>
              <a:t>моїй</a:t>
            </a:r>
            <a:r>
              <a:rPr lang="ru-RU" dirty="0"/>
              <a:t> </a:t>
            </a:r>
            <a:r>
              <a:rPr lang="ru-RU" dirty="0" err="1"/>
              <a:t>плоті</a:t>
            </a:r>
            <a:r>
              <a:rPr lang="ru-RU" dirty="0"/>
              <a:t>.</a:t>
            </a:r>
          </a:p>
          <a:p>
            <a:pPr algn="ctr"/>
            <a:r>
              <a:rPr lang="ru-RU" dirty="0"/>
              <a:t>I я таким </a:t>
            </a:r>
            <a:r>
              <a:rPr lang="ru-RU" dirty="0" err="1"/>
              <a:t>покірним</a:t>
            </a:r>
            <a:r>
              <a:rPr lang="ru-RU" dirty="0"/>
              <a:t> став!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42881822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367AFA0-F1E1-AE7A-4427-C1ABAC442004}"/>
              </a:ext>
            </a:extLst>
          </p:cNvPr>
          <p:cNvSpPr txBox="1"/>
          <p:nvPr/>
        </p:nvSpPr>
        <p:spPr>
          <a:xfrm>
            <a:off x="877455" y="891923"/>
            <a:ext cx="5754254" cy="4985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Взимку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1854-1855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знову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зблиснуло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pPr algn="just"/>
            <a:r>
              <a:rPr lang="ru-RU" dirty="0"/>
              <a:t>	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обірвалося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Новопетровську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фортецю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колишньому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коменданту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приїхав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Іраклій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Усков, з дружиною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дітьми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Перше,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зігріло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Шевченкову душу, були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Поет щиро полюбив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Захоплення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дітьми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перейшло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схиляння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їхньою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матір’ю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Агатою.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здавалася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вищою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досконалістю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Агату Ускову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доньку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Наталі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зобразив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одному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портретів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Однак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часом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тверезий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зайвий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щасливій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сім’ї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переконати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тяжче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Звільнення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заслання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знову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пробудило у Шевченка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прагнення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сім’ю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дружину,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74EDCF0-3C1B-9EFD-84C6-91276DD242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4911" y="1145309"/>
            <a:ext cx="4692072" cy="4732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941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1C7338C-797E-DBF9-3582-898CF7818A05}"/>
              </a:ext>
            </a:extLst>
          </p:cNvPr>
          <p:cNvSpPr txBox="1"/>
          <p:nvPr/>
        </p:nvSpPr>
        <p:spPr>
          <a:xfrm>
            <a:off x="1117599" y="1002668"/>
            <a:ext cx="10123055" cy="2523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сліпа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І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генії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теж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підвладні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хворобі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спалахнуло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Ликери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Полусмакової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колишньої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наймички,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кріпачки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Кобзаря скептично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ставилися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Ликера для Шевченка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останньою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соломинкою, яка мала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порятувати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самотності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останньою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надією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маленького раю. Він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запропонував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одружитися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виїхати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Поет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вірив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нею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вдасться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«…лихо донести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поховати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лихе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дебеле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хатині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тихій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веселій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4715CB-15B3-A696-BC56-8056DDF240C7}"/>
              </a:ext>
            </a:extLst>
          </p:cNvPr>
          <p:cNvSpPr txBox="1"/>
          <p:nvPr/>
        </p:nvSpPr>
        <p:spPr>
          <a:xfrm>
            <a:off x="1117599" y="3526436"/>
            <a:ext cx="10123054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неодмінною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вважав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сімейну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ідилію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хатині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знайомства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Ликерою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сум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зникає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з’являється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надія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одружитися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кріпачкою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Поет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знову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довірливо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закохується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бачить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Ликері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свою Оксану,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сприймає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спочатку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селянську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мудру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кмітливу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Насправді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 поет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глибоко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помилився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849072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0A6F55F-2233-3A4F-F06B-55A2F8E32DF1}"/>
              </a:ext>
            </a:extLst>
          </p:cNvPr>
          <p:cNvSpPr txBox="1"/>
          <p:nvPr/>
        </p:nvSpPr>
        <p:spPr>
          <a:xfrm>
            <a:off x="849745" y="1030238"/>
            <a:ext cx="10464800" cy="2345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Дев’ятнадцятирічна Ликера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змогла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видатного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віддала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перукарю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Яковлєву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хотіла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панею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носити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дороге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вбрання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коштовності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завести прислугу.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Шевченкові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сімейне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абсолютно чужим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незрозумілим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Він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обіцяв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багатства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корисливій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й вона грубо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відмовила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поетові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переповнювали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розпач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безнадія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усвідомлення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страшної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самотності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AE2719-F6B8-5FAA-B061-5EAB0A1EB753}"/>
              </a:ext>
            </a:extLst>
          </p:cNvPr>
          <p:cNvSpPr txBox="1"/>
          <p:nvPr/>
        </p:nvSpPr>
        <p:spPr>
          <a:xfrm>
            <a:off x="4157808" y="3608656"/>
            <a:ext cx="2769466" cy="254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err="1"/>
              <a:t>Ні</a:t>
            </a:r>
            <a:r>
              <a:rPr lang="ru-RU" dirty="0"/>
              <a:t>! Треба </a:t>
            </a:r>
            <a:r>
              <a:rPr lang="ru-RU" dirty="0" err="1"/>
              <a:t>одружитись</a:t>
            </a:r>
            <a:r>
              <a:rPr lang="ru-RU" dirty="0"/>
              <a:t>,</a:t>
            </a:r>
          </a:p>
          <a:p>
            <a:pPr>
              <a:lnSpc>
                <a:spcPct val="150000"/>
              </a:lnSpc>
            </a:pPr>
            <a:r>
              <a:rPr lang="ru-RU" dirty="0" err="1"/>
              <a:t>Хоча</a:t>
            </a:r>
            <a:r>
              <a:rPr lang="ru-RU" dirty="0"/>
              <a:t> б на </a:t>
            </a:r>
            <a:r>
              <a:rPr lang="ru-RU" dirty="0" err="1"/>
              <a:t>чортовій</a:t>
            </a:r>
            <a:r>
              <a:rPr lang="ru-RU" dirty="0"/>
              <a:t> </a:t>
            </a:r>
            <a:r>
              <a:rPr lang="ru-RU" dirty="0" err="1"/>
              <a:t>сестрі</a:t>
            </a:r>
            <a:r>
              <a:rPr lang="ru-RU" dirty="0"/>
              <a:t>!</a:t>
            </a:r>
          </a:p>
          <a:p>
            <a:pPr>
              <a:lnSpc>
                <a:spcPct val="150000"/>
              </a:lnSpc>
            </a:pPr>
            <a:r>
              <a:rPr lang="ru-RU" dirty="0" err="1"/>
              <a:t>Бо</a:t>
            </a:r>
            <a:r>
              <a:rPr lang="ru-RU" dirty="0"/>
              <a:t> </a:t>
            </a:r>
            <a:r>
              <a:rPr lang="ru-RU" dirty="0" err="1"/>
              <a:t>доведеться</a:t>
            </a:r>
            <a:r>
              <a:rPr lang="ru-RU" dirty="0"/>
              <a:t> </a:t>
            </a:r>
            <a:r>
              <a:rPr lang="ru-RU" dirty="0" err="1"/>
              <a:t>одуріть</a:t>
            </a:r>
            <a:endParaRPr lang="ru-RU" dirty="0"/>
          </a:p>
          <a:p>
            <a:pPr>
              <a:lnSpc>
                <a:spcPct val="150000"/>
              </a:lnSpc>
            </a:pPr>
            <a:r>
              <a:rPr lang="ru-RU" dirty="0"/>
              <a:t>В </a:t>
            </a:r>
            <a:r>
              <a:rPr lang="ru-RU" dirty="0" err="1"/>
              <a:t>самотині</a:t>
            </a:r>
            <a:r>
              <a:rPr lang="ru-RU" dirty="0"/>
              <a:t>.</a:t>
            </a:r>
          </a:p>
          <a:p>
            <a:pPr>
              <a:lnSpc>
                <a:spcPct val="150000"/>
              </a:lnSpc>
            </a:pPr>
            <a:r>
              <a:rPr lang="ru-RU" dirty="0"/>
              <a:t>(«Якби з ким </a:t>
            </a:r>
            <a:r>
              <a:rPr lang="ru-RU" dirty="0" err="1"/>
              <a:t>сісти</a:t>
            </a:r>
            <a:r>
              <a:rPr lang="ru-RU" dirty="0"/>
              <a:t> </a:t>
            </a:r>
            <a:r>
              <a:rPr lang="ru-RU" dirty="0" err="1"/>
              <a:t>хліба</a:t>
            </a:r>
            <a:endParaRPr lang="ru-RU" dirty="0"/>
          </a:p>
          <a:p>
            <a:pPr>
              <a:lnSpc>
                <a:spcPct val="150000"/>
              </a:lnSpc>
            </a:pPr>
            <a:r>
              <a:rPr lang="ru-RU" dirty="0" err="1"/>
              <a:t>з’їсти</a:t>
            </a:r>
            <a:r>
              <a:rPr lang="ru-RU" dirty="0"/>
              <a:t>…»)</a:t>
            </a:r>
            <a:endParaRPr lang="ru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7610909-F7B3-A4A4-0578-56CFBE6B7F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0872" y="3605419"/>
            <a:ext cx="1876425" cy="242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853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BF87A59-6174-BFDD-0378-DA2EE409EFE7}"/>
              </a:ext>
            </a:extLst>
          </p:cNvPr>
          <p:cNvSpPr txBox="1"/>
          <p:nvPr/>
        </p:nvSpPr>
        <p:spPr>
          <a:xfrm>
            <a:off x="942109" y="901021"/>
            <a:ext cx="1027083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Хоч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 і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вдалося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Тарасові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стояти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вінцем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церкві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подругою на все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героя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нещасних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інтимній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поезії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Шевченка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переважають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мотиви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туга 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недосягнутим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щастям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втраченим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Тараса Шевченка написано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спогади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романи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тому, кого і як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велика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розкривається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покоління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Кажуть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митців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один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ключів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таємниці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їхньої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BF92729-B95A-3B8D-C332-14C82FD38A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7927" y="3131127"/>
            <a:ext cx="5624946" cy="2484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9377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F1D26E-A73F-3611-BFBA-75E4B1BA44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657160"/>
          </a:xfrm>
        </p:spPr>
        <p:txBody>
          <a:bodyPr/>
          <a:lstStyle/>
          <a:p>
            <a:r>
              <a:rPr lang="uk-UA" b="1" i="1" dirty="0"/>
              <a:t>Дякую за увагу!</a:t>
            </a:r>
            <a:endParaRPr lang="ru-UA" b="1" i="1" dirty="0"/>
          </a:p>
        </p:txBody>
      </p:sp>
    </p:spTree>
    <p:extLst>
      <p:ext uri="{BB962C8B-B14F-4D97-AF65-F5344CB8AC3E}">
        <p14:creationId xmlns:p14="http://schemas.microsoft.com/office/powerpoint/2010/main" val="9502288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47</TotalTime>
  <Words>1427</Words>
  <Application>Microsoft Office PowerPoint</Application>
  <PresentationFormat>Широкий екран</PresentationFormat>
  <Paragraphs>51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7" baseType="lpstr">
      <vt:lpstr>Arial</vt:lpstr>
      <vt:lpstr>Garamond</vt:lpstr>
      <vt:lpstr>Times New Roman</vt:lpstr>
      <vt:lpstr>Натуральные материалы</vt:lpstr>
      <vt:lpstr>Інтимна лірика Т.Шевченка</vt:lpstr>
      <vt:lpstr>Презентація PowerPoint</vt:lpstr>
      <vt:lpstr> Інтимна лірика – умовна назва ліричних творів, у яких провідними є мотиви любовної пристрасті й розкривається широкий діапазон душевних переживань, пов’язаних з історією кохання. Таку лірику ще називають любовною, вона належить до вічних у всесвітній літературі.  Світ кохання великого Кобзаря відбився в усіх його баладах, поемах, ліричних віршах, оскільки він розумів кохання як джерело радості й піднесення, вважав, що кохання – це природно і приємно, а самотність не властива єству людини.  Тому в багатьох творах ми спостерігаємо своєрідний заклик до кохання та одруження: «Дивуйтеся, парубки, … лицяйтеся, вінчайтеся».         Найсуттєвішою в інтимній ліриці Шевченка є вірність у коханні, але водночас на шляху закоханих постає нещаслива доля.  Загальновідомо, що Шевченко ніколи не був одружений і не мав дітей. Не судилося йому продовжити свій родовід у наступних поколіннях. І хоча він так і не створив родинний затишок, про який весь час мріяв, Тарас Григорович ніколи не був самітником.</vt:lpstr>
      <vt:lpstr>Презентація PowerPoint</vt:lpstr>
      <vt:lpstr>     Перше сильне почуття Тараса  Першою любов’ю Тараса була сусідська дівчина Оксана Коваленко. Про неї поет згадує в поезіях «Три літа», «Мені тринадцятий минало», «Не молилася за мене». Оксані присвятив поему «Мар’яна-черниця». Спогади ж про красуню поет вилив у вірші «Ми вкупочці колись росли»: </vt:lpstr>
      <vt:lpstr>Таємне кохання поета Поштовхом до зацікавлення цією темою стала історія кохання Шевченка до Ганни Закревської – дружини українського поміщика, полковника у відставці, Платона Закревського.</vt:lpstr>
      <vt:lpstr>Опис портрета Ганни Закревської  Портрет сповнений ніжності, світла, любові. Шевченко намагався показати вдачу і настрій Ганни. Це був спалах у його художній творчості, бо все йшло від любові. «Ганні вродливій» (так називав Тарас дружину полковника П. Закревського) поет присвятив поему «Слепая», а також поезії «Г. 3.» та «Якби зустрілися ми знову…».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Катерина Деркач</dc:creator>
  <cp:lastModifiedBy>Mayorova Anna</cp:lastModifiedBy>
  <cp:revision>2</cp:revision>
  <dcterms:created xsi:type="dcterms:W3CDTF">2025-04-07T17:02:35Z</dcterms:created>
  <dcterms:modified xsi:type="dcterms:W3CDTF">2025-06-21T18:38:28Z</dcterms:modified>
</cp:coreProperties>
</file>