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78" r:id="rId5"/>
    <p:sldId id="279" r:id="rId6"/>
    <p:sldId id="280" r:id="rId7"/>
    <p:sldId id="259" r:id="rId8"/>
    <p:sldId id="261" r:id="rId9"/>
    <p:sldId id="262" r:id="rId10"/>
    <p:sldId id="263" r:id="rId11"/>
    <p:sldId id="281" r:id="rId12"/>
    <p:sldId id="282" r:id="rId13"/>
    <p:sldId id="283" r:id="rId14"/>
    <p:sldId id="284" r:id="rId15"/>
    <p:sldId id="285" r:id="rId16"/>
    <p:sldId id="288" r:id="rId17"/>
    <p:sldId id="264" r:id="rId18"/>
    <p:sldId id="265" r:id="rId19"/>
    <p:sldId id="286" r:id="rId20"/>
    <p:sldId id="268" r:id="rId21"/>
    <p:sldId id="287" r:id="rId22"/>
    <p:sldId id="267" r:id="rId23"/>
    <p:sldId id="277" r:id="rId24"/>
    <p:sldId id="275" r:id="rId25"/>
    <p:sldId id="290" r:id="rId26"/>
    <p:sldId id="289" r:id="rId27"/>
    <p:sldId id="269" r:id="rId28"/>
    <p:sldId id="270" r:id="rId29"/>
    <p:sldId id="276" r:id="rId30"/>
  </p:sldIdLst>
  <p:sldSz cx="12192000" cy="6858000"/>
  <p:notesSz cx="6858000" cy="9144000"/>
  <p:defaultTextStyle>
    <a:defPPr>
      <a:defRPr lang="uk-UA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FFFF"/>
    <a:srgbClr val="FFFF66"/>
    <a:srgbClr val="99FF99"/>
    <a:srgbClr val="66FF33"/>
    <a:srgbClr val="FFFF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Средний стиль 2 —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C89EF96-8CEA-46FF-86C4-4CE0E7609802}" styleName="Светлый стиль 3 -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73" d="100"/>
          <a:sy n="73" d="100"/>
        </p:scale>
        <p:origin x="-37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410159475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278894159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235158738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4018713820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29019996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517993533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1894503540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34203249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289077569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696211690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26887135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9068A4-94BE-4A93-8C1A-9F4AE4E5F80B}" type="datetimeFigureOut">
              <a:rPr lang="uk-UA" smtClean="0"/>
              <a:t>11.11.2023</a:t>
            </a:fld>
            <a:endParaRPr lang="uk-U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3CD320-8E7D-47E9-B8BB-07A7AFAD6EBE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8056314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8959Kxe-uV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itcom.com/post/420" TargetMode="Externa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png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png"/><Relationship Id="rId4" Type="http://schemas.openxmlformats.org/officeDocument/2006/relationships/hyperlink" Target="https://wordwall.net/uk/resource/63280194" TargetMode="Externa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0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view.genial.ly/6543cdc6e361e80011bdd16f/interactive-image-derevo-piznannya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app.genial.ly/editor/65474692055fd10011553ff8" TargetMode="Externa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s://wordwall.net/uk/resource/63280461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jpeg"/><Relationship Id="rId4" Type="http://schemas.openxmlformats.org/officeDocument/2006/relationships/image" Target="../media/image3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litcom.com/post/416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196954" y="1073788"/>
            <a:ext cx="379809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000" b="1" i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Українська література, 10 клас</a:t>
            </a:r>
            <a:endParaRPr lang="uk-UA" sz="2000" b="1" i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123962" y="1674674"/>
            <a:ext cx="8543636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000" b="1" dirty="0" err="1"/>
              <a:t>Мотивація</a:t>
            </a:r>
            <a:r>
              <a:rPr lang="ru-RU" sz="2000" b="1" dirty="0"/>
              <a:t> до </a:t>
            </a:r>
            <a:r>
              <a:rPr lang="ru-RU" sz="2000" b="1" dirty="0" err="1"/>
              <a:t>навчання</a:t>
            </a:r>
            <a:r>
              <a:rPr lang="ru-RU" sz="2000" b="1" dirty="0"/>
              <a:t> в </a:t>
            </a:r>
            <a:r>
              <a:rPr lang="ru-RU" sz="2000" b="1" dirty="0" err="1"/>
              <a:t>зоні</a:t>
            </a:r>
            <a:r>
              <a:rPr lang="ru-RU" sz="2000" b="1" dirty="0"/>
              <a:t> комфортного </a:t>
            </a:r>
            <a:r>
              <a:rPr lang="ru-RU" sz="2000" b="1" dirty="0" err="1" smtClean="0"/>
              <a:t>мислення</a:t>
            </a:r>
            <a:endParaRPr lang="ru-RU" sz="2000" b="1" dirty="0" smtClean="0"/>
          </a:p>
          <a:p>
            <a:pPr algn="ctr"/>
            <a:r>
              <a:rPr lang="ru-RU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</a:t>
            </a:r>
            <a:r>
              <a:rPr lang="ru-RU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Кв</a:t>
            </a:r>
            <a:r>
              <a:rPr lang="uk-UA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ітка</a:t>
            </a:r>
            <a:r>
              <a:rPr lang="uk-UA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самопізнання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</a:t>
            </a:r>
            <a:endParaRPr lang="ru-RU" sz="36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642" t="39045" r="50821" b="38706"/>
          <a:stretch/>
        </p:blipFill>
        <p:spPr bwMode="auto">
          <a:xfrm>
            <a:off x="2913419" y="2809571"/>
            <a:ext cx="6406438" cy="36304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661100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371601" y="223774"/>
            <a:ext cx="10714382" cy="44319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4800" b="1" i="1" dirty="0" smtClean="0">
                <a:solidFill>
                  <a:srgbClr val="FF0000"/>
                </a:solidFill>
              </a:rPr>
              <a:t>Тема. </a:t>
            </a:r>
            <a:r>
              <a:rPr lang="uk-UA" sz="4800" b="1" dirty="0">
                <a:solidFill>
                  <a:srgbClr val="0000FF"/>
                </a:solidFill>
              </a:rPr>
              <a:t>Патріотична поема «Мойсей» - високохудожня перлина української літератури, найвище досягнення  І. Франка.</a:t>
            </a:r>
            <a:endParaRPr lang="ru-RU" sz="4800" b="1" dirty="0">
              <a:solidFill>
                <a:srgbClr val="0000FF"/>
              </a:solidFill>
            </a:endParaRPr>
          </a:p>
          <a:p>
            <a:endParaRPr lang="uk-UA" b="1" i="1" dirty="0"/>
          </a:p>
          <a:p>
            <a:endParaRPr lang="uk-UA" b="1" i="1" dirty="0" smtClean="0"/>
          </a:p>
          <a:p>
            <a:endParaRPr lang="uk-UA" b="1" i="1" dirty="0"/>
          </a:p>
          <a:p>
            <a:endParaRPr lang="uk-UA" b="1" i="1" dirty="0" smtClean="0"/>
          </a:p>
          <a:p>
            <a:endParaRPr lang="ru-RU" dirty="0"/>
          </a:p>
        </p:txBody>
      </p:sp>
      <p:pic>
        <p:nvPicPr>
          <p:cNvPr id="6" name="Picture 2" descr="Іван Франко - всі книги та серії українською скачати, читати онлайн,  бібліографія, біографія | Читака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1938" y="3117087"/>
            <a:ext cx="2328853" cy="3270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Аналіз «Мойсей» Іван Франко - Guru.net.u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1198">
            <a:off x="7986380" y="3317754"/>
            <a:ext cx="2021450" cy="286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Франко І. Мойсей, 1930 - Violity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056549">
            <a:off x="1066635" y="3419692"/>
            <a:ext cx="2313073" cy="3081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3065392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824182" y="263885"/>
            <a:ext cx="8543636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600" b="1" cap="none" spc="0" dirty="0" err="1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Вправа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 «</a:t>
            </a:r>
            <a:r>
              <a:rPr lang="uk-UA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Термометр настрою</a:t>
            </a:r>
            <a:r>
              <a:rPr lang="ru-RU" sz="3600" b="1" cap="none" spc="0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</a:rPr>
              <a:t>»</a:t>
            </a:r>
            <a:endParaRPr lang="ru-RU" sz="36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473925" y="919095"/>
            <a:ext cx="1002792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позначте, які відчуття ви відчули (пережили)  після прочитання поеми «Мойсей»  І. Франка</a:t>
            </a:r>
            <a:r>
              <a:rPr lang="uk-UA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404797"/>
              </p:ext>
            </p:extLst>
          </p:nvPr>
        </p:nvGraphicFramePr>
        <p:xfrm>
          <a:off x="7673633" y="1375568"/>
          <a:ext cx="2573384" cy="119158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2087"/>
                <a:gridCol w="461390"/>
                <a:gridCol w="461390"/>
                <a:gridCol w="461390"/>
                <a:gridCol w="326372"/>
                <a:gridCol w="350755"/>
              </a:tblGrid>
              <a:tr h="1191581">
                <a:tc>
                  <a:txBody>
                    <a:bodyPr/>
                    <a:lstStyle/>
                    <a:p>
                      <a:pPr marL="71755" marR="71755"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Пролог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 anchor="ctr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>
                          <a:effectLst/>
                        </a:rPr>
                        <a:t>Експозиція 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зав’язка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Розвиток дії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Кульмінація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  <a:tc>
                  <a:txBody>
                    <a:bodyPr/>
                    <a:lstStyle/>
                    <a:p>
                      <a:pPr marL="71755" marR="71755"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1400" dirty="0">
                          <a:effectLst/>
                        </a:rPr>
                        <a:t>Розв’язка </a:t>
                      </a:r>
                      <a:endParaRPr lang="ru-RU" sz="11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vert="vert270"/>
                </a:tc>
              </a:tr>
            </a:tbl>
          </a:graphicData>
        </a:graphic>
      </p:graphicFrame>
      <p:pic>
        <p:nvPicPr>
          <p:cNvPr id="2049" name="Рисунок 1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169" t="20770" r="35092" b="3078"/>
          <a:stretch>
            <a:fillRect/>
          </a:stretch>
        </p:blipFill>
        <p:spPr bwMode="auto">
          <a:xfrm>
            <a:off x="7040880" y="2567149"/>
            <a:ext cx="3206137" cy="426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3"/>
          <p:cNvSpPr>
            <a:spLocks noChangeArrowheads="1"/>
          </p:cNvSpPr>
          <p:nvPr/>
        </p:nvSpPr>
        <p:spPr bwMode="auto">
          <a:xfrm>
            <a:off x="4171950" y="3919538"/>
            <a:ext cx="12192000" cy="0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  <a:cs typeface="Times New Roman" pitchFamily="18" charset="0"/>
              </a:rPr>
              <a:t> </a:t>
            </a:r>
            <a:endParaRPr kumimoji="0" lang="ru-RU" altLang="ru-RU" sz="12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AutoShape 2" descr="Матеріал для оформлення класу &quot;Мій настрій&quot;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2051" name="Picture 3" descr="D:\Загрузки\визуализация\мойс\0100d4ju-a409-1200x6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3005214"/>
            <a:ext cx="6462440" cy="33927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300435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528141" y="1498829"/>
            <a:ext cx="5116237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cs typeface="Aharoni" panose="02010803020104030203" pitchFamily="2" charset="-79"/>
              </a:rPr>
              <a:t>Проблемні питання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13860" y="176702"/>
            <a:ext cx="586546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</a:t>
            </a:r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Актуалізація </a:t>
            </a:r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опорних знань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44379" y="655642"/>
            <a:ext cx="5432923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742950" lvl="0" indent="-742950">
              <a:buAutoNum type="arabicPeriod"/>
            </a:pP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 </a:t>
            </a:r>
            <a:r>
              <a:rPr lang="uk-UA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є українці сьогодні єдиною, могутньою нацією, як про це мріяв Франко</a:t>
            </a:r>
            <a:r>
              <a:rPr lang="uk-UA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/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вірите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  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будемо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пишатися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своєю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Батьківщиною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 перед 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світом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</p:txBody>
      </p:sp>
      <p:pic>
        <p:nvPicPr>
          <p:cNvPr id="3074" name="Picture 2" descr="Поїхати б в Україну, хоч би на тиждень і то легше – українці розповіли,  чого їм бракує у Польщі — Радіо ТРЕК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665" y="2862173"/>
            <a:ext cx="5551714" cy="39958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351360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60683" y="208745"/>
            <a:ext cx="997787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Історія </a:t>
            </a:r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написання поеми «Мойсей» І. Франка 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4" name="AutoShape 2" descr="Mo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476103" y="1389243"/>
            <a:ext cx="975795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defRPr/>
            </a:pPr>
            <a:r>
              <a:rPr lang="uk-UA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Задум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 про Мойсея виношував митець понад 20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років.</a:t>
            </a:r>
            <a:endParaRPr lang="uk-UA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1904 рік –  під час перебування в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Римі І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Франко побачив величну скульптуру Мойсея, створену на  п. Х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 ст. італійським скульптором Мікеланджело </a:t>
            </a: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Буонарроті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31151117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1360683" y="208745"/>
            <a:ext cx="997787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Мікеланджело Буонарроті</a:t>
            </a:r>
            <a:b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36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скульптура Мойсей </a:t>
            </a:r>
            <a:endParaRPr lang="ru-RU" sz="3200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cs typeface="Aharoni" panose="02010803020104030203" pitchFamily="2" charset="-79"/>
            </a:endParaRPr>
          </a:p>
        </p:txBody>
      </p:sp>
      <p:sp>
        <p:nvSpPr>
          <p:cNvPr id="4" name="AutoShape 2" descr="Mos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3075" name="Picture 3" descr="D:\Загрузки\визуализация\мойс\7441_foto_1_0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80249" y="1409074"/>
            <a:ext cx="3225453" cy="5334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1857" y="1441061"/>
            <a:ext cx="4156166" cy="5270025"/>
          </a:xfrm>
          <a:prstGeom prst="rect">
            <a:avLst/>
          </a:prstGeom>
          <a:solidFill>
            <a:srgbClr val="003399"/>
          </a:solidFill>
          <a:ln w="15840">
            <a:solidFill>
              <a:srgbClr val="003399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9421815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553"/>
            <a:ext cx="12192000" cy="685800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396810" y="1492125"/>
            <a:ext cx="645138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400" u="sng" dirty="0">
                <a:hlinkClick r:id="rId3"/>
              </a:rPr>
              <a:t>https://www.youtube.com/watch?v=8959Kxe-uVE</a:t>
            </a:r>
            <a:endParaRPr lang="ru-RU" sz="2400" dirty="0"/>
          </a:p>
        </p:txBody>
      </p:sp>
      <p:sp>
        <p:nvSpPr>
          <p:cNvPr id="7" name="Заголовок 1"/>
          <p:cNvSpPr txBox="1">
            <a:spLocks/>
          </p:cNvSpPr>
          <p:nvPr/>
        </p:nvSpPr>
        <p:spPr>
          <a:xfrm>
            <a:off x="1737358" y="274956"/>
            <a:ext cx="923544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Трактування образу Мойсея в Біблії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18" y="2351315"/>
            <a:ext cx="6165996" cy="4175728"/>
          </a:xfrm>
          <a:prstGeom prst="rect">
            <a:avLst/>
          </a:prstGeom>
          <a:noFill/>
          <a:ln w="19080">
            <a:solidFill>
              <a:srgbClr val="00008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37603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243335" y="245188"/>
            <a:ext cx="10291168" cy="181588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Прослуховування подкасту </a:t>
            </a:r>
          </a:p>
          <a:p>
            <a:pPr algn="ctr"/>
            <a:r>
              <a:rPr lang="uk-UA" sz="36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у застосунку </a:t>
            </a:r>
            <a:r>
              <a:rPr lang="ru-RU" sz="3600" b="1" dirty="0">
                <a:solidFill>
                  <a:srgbClr val="0000FF"/>
                </a:solidFill>
              </a:rPr>
              <a:t>у </a:t>
            </a:r>
            <a:r>
              <a:rPr lang="en-US" sz="3600" b="1" dirty="0" err="1" smtClean="0">
                <a:solidFill>
                  <a:srgbClr val="0000FF"/>
                </a:solidFill>
              </a:rPr>
              <a:t>Litcom</a:t>
            </a:r>
            <a:r>
              <a:rPr lang="uk-UA" sz="3600" b="1" dirty="0" smtClean="0">
                <a:solidFill>
                  <a:srgbClr val="0000FF"/>
                </a:solidFill>
              </a:rPr>
              <a:t>  </a:t>
            </a:r>
            <a:endParaRPr lang="ru-RU" sz="3600" b="1" dirty="0">
              <a:solidFill>
                <a:srgbClr val="0000FF"/>
              </a:solidFill>
              <a:cs typeface="Aharoni" panose="02010803020104030203" pitchFamily="2" charset="-79"/>
            </a:endParaRPr>
          </a:p>
          <a:p>
            <a:pPr algn="ctr"/>
            <a:r>
              <a:rPr lang="uk-UA" sz="40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0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" name="Picture 2" descr="D:\Загрузки\pexels-stas-knop-5939401-scaled-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1840" y="1632858"/>
            <a:ext cx="5741743" cy="382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6388919" y="5647899"/>
            <a:ext cx="43937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u="sng" dirty="0">
                <a:hlinkClick r:id="rId4"/>
              </a:rPr>
              <a:t>https://litcom.com/post/420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924136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933110" y="212215"/>
            <a:ext cx="866711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lvl="0"/>
            <a:r>
              <a:rPr lang="uk-UA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«Мозковий штурм».</a:t>
            </a:r>
            <a:endParaRPr lang="ru-RU" sz="5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40874" y="948367"/>
            <a:ext cx="10557163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endParaRPr lang="ru-RU" sz="3200" b="1" i="1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endParaRPr lang="ru-RU" sz="3200" b="1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5122" name="Picture 2" descr="http://s017.radikal.ru/i444/1110/1e/c3f495ee3858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68066" y="3709850"/>
            <a:ext cx="3123933" cy="31481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1677736" y="1331798"/>
            <a:ext cx="892249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Що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надихнуло Івана Франка на написання поеми «Мойсей»?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Яка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місія Провідника, за яким йде цілий народ?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 Чому </a:t>
            </a:r>
            <a:r>
              <a:rPr lang="uk-UA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 проводить паралель між єврейським і українським народами?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924708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0711" y="177953"/>
            <a:ext cx="6649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Образ Мойсея у мистецтві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pic>
        <p:nvPicPr>
          <p:cNvPr id="4098" name="Picture 2" descr="https://upload.wikimedia.org/wikipedia/commons/thumb/d/d4/Ritratto_di_Cristoforo_Compostella_%281582%29_di_Leandro_Bassano%2C_Museo_Civico_di_Bassano_del_Grappa.JPG/256px-Ritratto_di_Cristoforo_Compostella_%281582%29_di_Leandro_Bassano%2C_Museo_Civico_di_Bassano_del_Grappa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473" y="1371145"/>
            <a:ext cx="4924693" cy="5251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401239" y="5380651"/>
            <a:ext cx="3980129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Бассано</a:t>
            </a:r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000" b="1" dirty="0" err="1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Леандо</a:t>
            </a:r>
            <a:r>
              <a:rPr lang="uk-UA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40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4103" name="Picture 7" descr="D:\Загрузки\визуализация\мойс\Без названия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04949"/>
            <a:ext cx="5310891" cy="429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5953561" y="5796149"/>
            <a:ext cx="623843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Мойсей, що добуває воду зі скелі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925043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0711" y="177953"/>
            <a:ext cx="6649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Образ Мойсея у мистецтві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011703" y="5796149"/>
            <a:ext cx="2672206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Рембрандт</a:t>
            </a:r>
            <a:endParaRPr lang="ru-RU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953561" y="5796149"/>
            <a:ext cx="596028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Мойсей, що розбиває скрижалі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1" name="Picture 3" descr="D:\Загрузки\визуализация\мойс\Без названия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2081" y="1371145"/>
            <a:ext cx="3666581" cy="451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7174" name="Picture 6" descr="D:\Загрузки\визуализация\мойс\Без названия (2)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833" y="1371145"/>
            <a:ext cx="3619359" cy="4519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358080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0711" y="177953"/>
            <a:ext cx="6649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Образ Мойсея у мистецтві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 rot="20482298">
            <a:off x="1369407" y="5230562"/>
            <a:ext cx="4521387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 розділяє море, </a:t>
            </a:r>
            <a:r>
              <a:rPr lang="uk-UA" sz="3200" b="1" dirty="0" smtClean="0"/>
              <a:t>Даніель </a:t>
            </a:r>
            <a:r>
              <a:rPr lang="uk-UA" sz="3200" b="1" dirty="0" err="1"/>
              <a:t>Герхартц</a:t>
            </a:r>
            <a:r>
              <a:rPr lang="uk-UA" sz="3200" b="1" dirty="0"/>
              <a:t> </a:t>
            </a:r>
            <a:endParaRPr lang="ru-RU" sz="3200" b="1" i="1" dirty="0"/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5" name="Picture 3" descr="D:\Загрузки\визуализация\мойс\Без названия (3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454077">
            <a:off x="435589" y="1824043"/>
            <a:ext cx="4661042" cy="3446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Скрижали Завета и Ковчег: значение слова, история Моисея на горе Синай и  что значит текст десяти заповедей для человека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00613">
            <a:off x="6698186" y="1595989"/>
            <a:ext cx="4392168" cy="3294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 rot="1401096">
            <a:off x="5810804" y="4819108"/>
            <a:ext cx="5074991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 </a:t>
            </a:r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отримує скрижалі, </a:t>
            </a:r>
            <a:r>
              <a:rPr lang="uk-UA" sz="3200" b="1" dirty="0" err="1" smtClean="0"/>
              <a:t>Козимо</a:t>
            </a:r>
            <a:r>
              <a:rPr lang="uk-UA" sz="3200" b="1" dirty="0" smtClean="0"/>
              <a:t> </a:t>
            </a:r>
            <a:r>
              <a:rPr lang="uk-UA" sz="3200" b="1" dirty="0" err="1" smtClean="0"/>
              <a:t>Росселі</a:t>
            </a:r>
            <a:endParaRPr lang="ru-RU" sz="3200" b="1" i="1" dirty="0"/>
          </a:p>
        </p:txBody>
      </p:sp>
    </p:spTree>
    <p:extLst>
      <p:ext uri="{BB962C8B-B14F-4D97-AF65-F5344CB8AC3E}">
        <p14:creationId xmlns:p14="http://schemas.microsoft.com/office/powerpoint/2010/main" val="213155408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0711" y="177953"/>
            <a:ext cx="6649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Образ Мойсея у мистецтві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5606681" y="3158851"/>
            <a:ext cx="510486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«Останній подих Мойсея» </a:t>
            </a:r>
            <a:endParaRPr lang="uk-UA" sz="3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Лука </a:t>
            </a:r>
            <a:r>
              <a:rPr lang="uk-UA" sz="3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Синьореллі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1" name="Picture 4" descr="D:\Загрузки\визуализация\мойс\Без названия (4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375" y="1051896"/>
            <a:ext cx="4847499" cy="56631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6426337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0711" y="177953"/>
            <a:ext cx="6649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Образ Мойсея у мистецтві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8062" y="950455"/>
            <a:ext cx="2743200" cy="2671763"/>
          </a:xfrm>
          <a:prstGeom prst="rect">
            <a:avLst/>
          </a:prstGeom>
          <a:noFill/>
          <a:ln w="28440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36070" y="3585684"/>
            <a:ext cx="196682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b="1" i="1" dirty="0"/>
              <a:t>Мирослав Скорик</a:t>
            </a:r>
          </a:p>
        </p:txBody>
      </p:sp>
      <p:pic>
        <p:nvPicPr>
          <p:cNvPr id="1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76" y="3955016"/>
            <a:ext cx="3962400" cy="2711450"/>
          </a:xfrm>
          <a:prstGeom prst="rect">
            <a:avLst/>
          </a:prstGeom>
          <a:noFill/>
          <a:ln w="22320">
            <a:solidFill>
              <a:srgbClr val="00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1300" y="2385505"/>
            <a:ext cx="4953000" cy="3144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</p:pic>
      <p:sp>
        <p:nvSpPr>
          <p:cNvPr id="17" name="Прямоугольник 16"/>
          <p:cNvSpPr/>
          <p:nvPr/>
        </p:nvSpPr>
        <p:spPr>
          <a:xfrm>
            <a:off x="6875423" y="1286729"/>
            <a:ext cx="31951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Опера «</a:t>
            </a:r>
            <a:r>
              <a:rPr lang="ru-RU" altLang="ru-RU" sz="32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</a:t>
            </a:r>
            <a:r>
              <a:rPr lang="ru-RU" altLang="ru-RU" sz="32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altLang="ru-RU" sz="32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5207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900711" y="177953"/>
            <a:ext cx="66491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Образ Мойсея у мистецтві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6096000" y="1144247"/>
            <a:ext cx="3886200" cy="8080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Кінофільм </a:t>
            </a:r>
            <a:b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«Мойсей»</a:t>
            </a:r>
            <a:endParaRPr lang="uk-UA" i="1" dirty="0" smtClean="0"/>
          </a:p>
        </p:txBody>
      </p:sp>
      <p:pic>
        <p:nvPicPr>
          <p:cNvPr id="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1"/>
          <a:stretch>
            <a:fillRect/>
          </a:stretch>
        </p:blipFill>
        <p:spPr bwMode="auto">
          <a:xfrm>
            <a:off x="1541417" y="1013619"/>
            <a:ext cx="3641725" cy="5641975"/>
          </a:xfrm>
          <a:prstGeom prst="rect">
            <a:avLst/>
          </a:prstGeom>
          <a:noFill/>
          <a:ln w="25560">
            <a:solidFill>
              <a:srgbClr val="33339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Rectangle 2"/>
          <p:cNvSpPr txBox="1">
            <a:spLocks noChangeArrowheads="1"/>
          </p:cNvSpPr>
          <p:nvPr/>
        </p:nvSpPr>
        <p:spPr>
          <a:xfrm>
            <a:off x="5970312" y="2668330"/>
            <a:ext cx="4648200" cy="31543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indent="-341313">
              <a:spcBef>
                <a:spcPts val="6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dirty="0" err="1" smtClean="0"/>
              <a:t>Країна</a:t>
            </a:r>
            <a:r>
              <a:rPr lang="ru-RU" dirty="0" smtClean="0"/>
              <a:t> : </a:t>
            </a:r>
            <a:r>
              <a:rPr lang="ru-RU" b="1" dirty="0" smtClean="0"/>
              <a:t> </a:t>
            </a:r>
            <a:r>
              <a:rPr lang="ru-RU" b="1" i="1" dirty="0" smtClean="0"/>
              <a:t>США</a:t>
            </a:r>
          </a:p>
          <a:p>
            <a:pPr indent="-341313">
              <a:spcBef>
                <a:spcPts val="6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dirty="0" err="1" smtClean="0"/>
              <a:t>Рік</a:t>
            </a:r>
            <a:r>
              <a:rPr lang="ru-RU" dirty="0" smtClean="0"/>
              <a:t> </a:t>
            </a:r>
            <a:r>
              <a:rPr lang="ru-RU" dirty="0" err="1" smtClean="0"/>
              <a:t>виходу</a:t>
            </a:r>
            <a:r>
              <a:rPr lang="ru-RU" dirty="0" smtClean="0"/>
              <a:t> на </a:t>
            </a:r>
            <a:r>
              <a:rPr lang="ru-RU" dirty="0" err="1" smtClean="0"/>
              <a:t>екран</a:t>
            </a:r>
            <a:r>
              <a:rPr lang="ru-RU" dirty="0" smtClean="0"/>
              <a:t>:  </a:t>
            </a:r>
            <a:r>
              <a:rPr lang="ru-RU" b="1" i="1" dirty="0" smtClean="0"/>
              <a:t>1996</a:t>
            </a:r>
          </a:p>
          <a:p>
            <a:pPr indent="-341313">
              <a:spcBef>
                <a:spcPts val="6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dirty="0" smtClean="0"/>
              <a:t>Жанр: </a:t>
            </a:r>
            <a:r>
              <a:rPr lang="ru-RU" b="1" dirty="0"/>
              <a:t>д</a:t>
            </a:r>
            <a:r>
              <a:rPr lang="ru-RU" b="1" i="1" dirty="0" smtClean="0"/>
              <a:t>рама </a:t>
            </a:r>
          </a:p>
          <a:p>
            <a:pPr indent="-341313">
              <a:spcBef>
                <a:spcPts val="600"/>
              </a:spcBef>
              <a:buFontTx/>
              <a:buNone/>
              <a:tabLst>
                <a:tab pos="912813" algn="l"/>
                <a:tab pos="1827213" algn="l"/>
                <a:tab pos="2741613" algn="l"/>
                <a:tab pos="3656013" algn="l"/>
                <a:tab pos="4570413" algn="l"/>
                <a:tab pos="5484813" algn="l"/>
                <a:tab pos="6399213" algn="l"/>
                <a:tab pos="7313613" algn="l"/>
                <a:tab pos="8228013" algn="l"/>
                <a:tab pos="9142413" algn="l"/>
                <a:tab pos="10056813" algn="l"/>
              </a:tabLst>
              <a:defRPr/>
            </a:pPr>
            <a:r>
              <a:rPr lang="ru-RU" dirty="0" err="1" smtClean="0"/>
              <a:t>Режисер</a:t>
            </a:r>
            <a:r>
              <a:rPr lang="ru-RU" dirty="0" smtClean="0"/>
              <a:t>: </a:t>
            </a:r>
            <a:r>
              <a:rPr lang="ru-RU" b="1" i="1" dirty="0" smtClean="0"/>
              <a:t>Роджер Янг</a:t>
            </a:r>
            <a:r>
              <a:rPr lang="ru-RU" b="1" dirty="0" smtClean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4279393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134740" y="177953"/>
            <a:ext cx="818115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Інтерактивна вправа «Детектив»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5" name="AutoShape 4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6" name="AutoShape 6" descr="Мойсей, який добуває воду із скелі – Джоаккіно Ассерето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6225307" y="2890391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AutoShape 2" descr="Моисей, разбивающий скрижали Завета»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8" name="AutoShape 5" descr="Рембрандт. Художник, картины, биография"/>
          <p:cNvSpPr>
            <a:spLocks noChangeAspect="1" noChangeArrowheads="1"/>
          </p:cNvSpPr>
          <p:nvPr/>
        </p:nvSpPr>
        <p:spPr bwMode="auto">
          <a:xfrm>
            <a:off x="612775" y="3127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9" name="AutoShape 2" descr="https://storage.yandexcloud.net/wr4img/312745_64_img_64.jpeg"/>
          <p:cNvSpPr>
            <a:spLocks noChangeAspect="1" noChangeArrowheads="1"/>
          </p:cNvSpPr>
          <p:nvPr/>
        </p:nvSpPr>
        <p:spPr bwMode="auto">
          <a:xfrm>
            <a:off x="765175" y="4651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4" name="Прямоугольник 13"/>
          <p:cNvSpPr/>
          <p:nvPr/>
        </p:nvSpPr>
        <p:spPr>
          <a:xfrm>
            <a:off x="3672876" y="2093118"/>
            <a:ext cx="510486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Rectangle 1"/>
          <p:cNvSpPr txBox="1">
            <a:spLocks noChangeArrowheads="1"/>
          </p:cNvSpPr>
          <p:nvPr/>
        </p:nvSpPr>
        <p:spPr>
          <a:xfrm>
            <a:off x="6096000" y="1144247"/>
            <a:ext cx="3886200" cy="808038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/>
            </a:pPr>
            <a:endParaRPr lang="uk-UA" i="1" dirty="0" smtClean="0"/>
          </a:p>
        </p:txBody>
      </p:sp>
      <p:pic>
        <p:nvPicPr>
          <p:cNvPr id="5122" name="Picture 2" descr="Детектив ищет улики с лупой PNG , сыщик, Мультфильм, увеличительное стекло  PNG картинки и пнг PSD рисунок для бесплатной загруз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975" y="1190072"/>
            <a:ext cx="5557248" cy="5557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096000" y="1723785"/>
            <a:ext cx="500742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b="1" u="sng" dirty="0">
                <a:hlinkClick r:id="rId4"/>
              </a:rPr>
              <a:t>https://wordwall.net/uk/resource/63280194</a:t>
            </a:r>
            <a:endParaRPr lang="ru-RU" dirty="0"/>
          </a:p>
        </p:txBody>
      </p:sp>
      <p:pic>
        <p:nvPicPr>
          <p:cNvPr id="16" name="Рисунок 15" descr="https://wordwall.net/resourceajax/qr?activityId=63280194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7987" y="2385505"/>
            <a:ext cx="3639502" cy="3524114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262552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44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628099" y="992401"/>
            <a:ext cx="9583783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Епос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(гр.— оповідання) — передбачає об’єктивність зображення подій і певну авторську відчуженість від них, наче погляд на відстані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663336" y="159963"/>
            <a:ext cx="951331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Словникова робота.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Теорія</a:t>
            </a:r>
            <a:r>
              <a:rPr lang="ru-RU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 </a:t>
            </a:r>
            <a:r>
              <a:rPr lang="ru-RU" sz="4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0000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літератури</a:t>
            </a:r>
            <a:endParaRPr lang="ru-RU" sz="44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628099" y="1819516"/>
            <a:ext cx="9583783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Лірика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(гр.— такий, що промовляється під акомпанемент ліри, музи-кальний) — втілює і відтворює почуття і переживання автора.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633943" y="2650513"/>
            <a:ext cx="9577940" cy="120032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Драма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(гр.—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рух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—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з’являється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часи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боротьби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напруження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суспільстві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в душах людей,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відображає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відтворює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критичні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ситуаціїй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характери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при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майже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абсолютному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відчуженні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автора.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633943" y="3850842"/>
            <a:ext cx="9584126" cy="156966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Філософська поема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великий сюжетний віршований твір, у якому зображено в розвиткові значні події та яскраві характери, відтворено почуття і думки героїв та автора. У творі порушено філософські проблеми загальнолюдського і загальнонаціонального значення.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27757" y="5424633"/>
            <a:ext cx="9590312" cy="830997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fontAlgn="base"/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Терцина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строфа з трьох рядків п’ятистопного ямба, у якій середній рядок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римуєтьссся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 крайніми (1 і 3) рядками наступної строфи.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2906081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438067" y="244358"/>
            <a:ext cx="531587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«Мікрофон»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252114" y="1017679"/>
            <a:ext cx="874246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Завдання: 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яких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із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цих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градацій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найбільше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відноситься поема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І.Франка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</a:p>
          <a:p>
            <a:pPr algn="ctr"/>
            <a:endParaRPr lang="ru-RU" sz="2400" b="1" dirty="0"/>
          </a:p>
        </p:txBody>
      </p:sp>
      <p:pic>
        <p:nvPicPr>
          <p:cNvPr id="9218" name="Picture 2" descr="Презентація &quot;Який транспорт найкращий?&quot;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5642" t="11031" b="13784"/>
          <a:stretch/>
        </p:blipFill>
        <p:spPr bwMode="auto">
          <a:xfrm>
            <a:off x="4874622" y="2885055"/>
            <a:ext cx="2222857" cy="38619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5-конечная звезда 1"/>
          <p:cNvSpPr/>
          <p:nvPr/>
        </p:nvSpPr>
        <p:spPr>
          <a:xfrm>
            <a:off x="3267890" y="1404257"/>
            <a:ext cx="2442754" cy="2024743"/>
          </a:xfrm>
          <a:prstGeom prst="star5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Лірика  </a:t>
            </a:r>
            <a:endParaRPr lang="ru-RU" dirty="0"/>
          </a:p>
        </p:txBody>
      </p:sp>
      <p:sp>
        <p:nvSpPr>
          <p:cNvPr id="22" name="5-конечная звезда 21"/>
          <p:cNvSpPr/>
          <p:nvPr/>
        </p:nvSpPr>
        <p:spPr>
          <a:xfrm>
            <a:off x="1759132" y="3832108"/>
            <a:ext cx="2442754" cy="2024743"/>
          </a:xfrm>
          <a:prstGeom prst="star5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Епос </a:t>
            </a:r>
            <a:endParaRPr lang="ru-RU" dirty="0"/>
          </a:p>
        </p:txBody>
      </p:sp>
      <p:sp>
        <p:nvSpPr>
          <p:cNvPr id="23" name="5-конечная звезда 22"/>
          <p:cNvSpPr/>
          <p:nvPr/>
        </p:nvSpPr>
        <p:spPr>
          <a:xfrm>
            <a:off x="7315201" y="2416628"/>
            <a:ext cx="2442754" cy="2024743"/>
          </a:xfrm>
          <a:prstGeom prst="star5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dirty="0" smtClean="0"/>
              <a:t>Драма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9082901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99054" y="98422"/>
            <a:ext cx="7384907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«Успішний режисер»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507529" y="756012"/>
            <a:ext cx="87424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2400" b="1" dirty="0" smtClean="0">
                <a:solidFill>
                  <a:srgbClr val="FF0000"/>
                </a:solidFill>
              </a:rPr>
              <a:t>Завдання: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 сценарій кінофільму за мотивами твору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Горизонтальный свиток 8"/>
          <p:cNvSpPr/>
          <p:nvPr/>
        </p:nvSpPr>
        <p:spPr>
          <a:xfrm>
            <a:off x="1262344" y="1217676"/>
            <a:ext cx="3335782" cy="794657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sz="1600" dirty="0">
                <a:effectLst/>
                <a:latin typeface="Times New Roman"/>
                <a:ea typeface="Calibri"/>
                <a:cs typeface="Times New Roman"/>
              </a:rPr>
              <a:t>Зобразити на кінострічці епізоди свого фільму</a:t>
            </a:r>
            <a:endParaRPr lang="ru-RU" sz="1600" dirty="0">
              <a:effectLst/>
              <a:ea typeface="Calibri"/>
              <a:cs typeface="Times New Roman"/>
            </a:endParaRPr>
          </a:p>
        </p:txBody>
      </p:sp>
      <p:pic>
        <p:nvPicPr>
          <p:cNvPr id="10" name="Рисунок 9" descr="D:\Загрузки\визуализация\мойс\depositphotos_12509890-stock-illustration-film-strip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12" t="22472" r="3563" b="23315"/>
          <a:stretch/>
        </p:blipFill>
        <p:spPr bwMode="auto">
          <a:xfrm>
            <a:off x="431056" y="2300424"/>
            <a:ext cx="5664944" cy="197886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2" name="Горизонтальный свиток 11"/>
          <p:cNvSpPr/>
          <p:nvPr/>
        </p:nvSpPr>
        <p:spPr>
          <a:xfrm>
            <a:off x="7658790" y="1217677"/>
            <a:ext cx="3335782" cy="794657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 algn="ctr">
              <a:lnSpc>
                <a:spcPct val="115000"/>
              </a:lnSpc>
              <a:spcAft>
                <a:spcPts val="1000"/>
              </a:spcAft>
            </a:pPr>
            <a:r>
              <a:rPr lang="uk-UA" sz="1600" dirty="0" smtClean="0">
                <a:effectLst/>
                <a:latin typeface="Times New Roman"/>
                <a:ea typeface="Calibri"/>
                <a:cs typeface="Times New Roman"/>
              </a:rPr>
              <a:t>2. Розписати сцени</a:t>
            </a:r>
            <a:endParaRPr lang="ru-RU" sz="1600" dirty="0">
              <a:effectLst/>
              <a:ea typeface="Calibri"/>
              <a:cs typeface="Times New Roman"/>
            </a:endParaRPr>
          </a:p>
        </p:txBody>
      </p:sp>
      <p:pic>
        <p:nvPicPr>
          <p:cNvPr id="13" name="Рисунок 12" descr="D:\Загрузки\визуализация\мойс\istockphoto-878234204-612x612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2" t="12769" r="6756" b="10263"/>
          <a:stretch/>
        </p:blipFill>
        <p:spPr bwMode="auto">
          <a:xfrm>
            <a:off x="6287480" y="2215516"/>
            <a:ext cx="1741743" cy="2044174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4" name="Рисунок 13" descr="D:\Загрузки\визуализация\мойс\istockphoto-878234204-612x612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2" t="12769" r="6756" b="10263"/>
          <a:stretch/>
        </p:blipFill>
        <p:spPr bwMode="auto">
          <a:xfrm>
            <a:off x="8159852" y="2104480"/>
            <a:ext cx="1898547" cy="210948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D:\Загрузки\визуализация\мойс\istockphoto-878234204-612x612.jpg"/>
          <p:cNvPicPr/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22" t="12769" r="6756" b="10263"/>
          <a:stretch/>
        </p:blipFill>
        <p:spPr bwMode="auto">
          <a:xfrm>
            <a:off x="10008272" y="2104480"/>
            <a:ext cx="1972599" cy="210949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16" name="Горизонтальный свиток 15"/>
          <p:cNvSpPr/>
          <p:nvPr/>
        </p:nvSpPr>
        <p:spPr>
          <a:xfrm>
            <a:off x="4536386" y="4456611"/>
            <a:ext cx="3152775" cy="609600"/>
          </a:xfrm>
          <a:prstGeom prst="horizontalScroll">
            <a:avLst/>
          </a:prstGeom>
          <a:solidFill>
            <a:schemeClr val="accent1">
              <a:lumMod val="40000"/>
              <a:lumOff val="60000"/>
            </a:schemeClr>
          </a:solidFill>
          <a:ln w="9525" cap="flat" cmpd="sng" algn="ctr">
            <a:solidFill>
              <a:srgbClr val="4BACC6">
                <a:shade val="95000"/>
                <a:satMod val="105000"/>
              </a:srgbClr>
            </a:solidFill>
            <a:prstDash val="solid"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342900" lvl="0" indent="-342900" algn="ctr">
              <a:lnSpc>
                <a:spcPct val="115000"/>
              </a:lnSpc>
              <a:spcAft>
                <a:spcPts val="1000"/>
              </a:spcAft>
              <a:buFont typeface="+mj-lt"/>
              <a:buAutoNum type="arabicPeriod"/>
            </a:pPr>
            <a:r>
              <a:rPr lang="uk-UA" dirty="0">
                <a:effectLst/>
                <a:latin typeface="Times New Roman"/>
                <a:ea typeface="Calibri"/>
                <a:cs typeface="Times New Roman"/>
              </a:rPr>
              <a:t>Придумати назву</a:t>
            </a:r>
            <a:endParaRPr lang="ru-RU" sz="1600" dirty="0">
              <a:effectLst/>
              <a:latin typeface="Calibri"/>
              <a:ea typeface="Calibri"/>
              <a:cs typeface="Times New Roman"/>
            </a:endParaRPr>
          </a:p>
        </p:txBody>
      </p:sp>
      <p:sp>
        <p:nvSpPr>
          <p:cNvPr id="17" name="Лента лицом вниз 16"/>
          <p:cNvSpPr/>
          <p:nvPr/>
        </p:nvSpPr>
        <p:spPr>
          <a:xfrm>
            <a:off x="3844725" y="5066210"/>
            <a:ext cx="4502441" cy="1572169"/>
          </a:xfrm>
          <a:prstGeom prst="ribbon">
            <a:avLst/>
          </a:prstGeom>
          <a:solidFill>
            <a:srgbClr val="FFFF00"/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356734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678545" y="177953"/>
            <a:ext cx="790236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Складання «візитівки» поеми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1789610" y="947394"/>
            <a:ext cx="2312127" cy="763840"/>
          </a:xfrm>
          <a:prstGeom prst="rightArrow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Тема твору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1789610" y="1713748"/>
            <a:ext cx="2312127" cy="763840"/>
          </a:xfrm>
          <a:prstGeom prst="rightArrow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Жанр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1789609" y="2500616"/>
            <a:ext cx="2312127" cy="763840"/>
          </a:xfrm>
          <a:prstGeom prst="rightArrow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Ідея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1789610" y="3429000"/>
            <a:ext cx="2312127" cy="763840"/>
          </a:xfrm>
          <a:prstGeom prst="rightArrow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Головні герої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1789610" y="4333433"/>
            <a:ext cx="2312127" cy="816091"/>
          </a:xfrm>
          <a:prstGeom prst="rightArrow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Віршовий розмір твору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1789610" y="5267090"/>
            <a:ext cx="2312127" cy="763840"/>
          </a:xfrm>
          <a:prstGeom prst="rightArrow">
            <a:avLst/>
          </a:prstGeom>
          <a:solidFill>
            <a:srgbClr val="99FF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Настрої поеми</a:t>
            </a:r>
            <a:endParaRPr lang="ru-RU" b="1" dirty="0">
              <a:solidFill>
                <a:schemeClr val="tx1"/>
              </a:solidFill>
            </a:endParaRPr>
          </a:p>
        </p:txBody>
      </p:sp>
      <p:pic>
        <p:nvPicPr>
          <p:cNvPr id="14" name="Picture 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53592" y="1084545"/>
            <a:ext cx="4600303" cy="46889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15073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247470" y="34261"/>
            <a:ext cx="7902369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Відповіді 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Стрелка вправо 6"/>
          <p:cNvSpPr/>
          <p:nvPr/>
        </p:nvSpPr>
        <p:spPr>
          <a:xfrm>
            <a:off x="366417" y="1078022"/>
            <a:ext cx="2312127" cy="763840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Тема твору 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Стрелка вправо 8"/>
          <p:cNvSpPr/>
          <p:nvPr/>
        </p:nvSpPr>
        <p:spPr>
          <a:xfrm>
            <a:off x="380140" y="2137369"/>
            <a:ext cx="2312127" cy="763840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Жанр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0" name="Стрелка вправо 9"/>
          <p:cNvSpPr/>
          <p:nvPr/>
        </p:nvSpPr>
        <p:spPr>
          <a:xfrm>
            <a:off x="366418" y="3116474"/>
            <a:ext cx="2312127" cy="763840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Ідея</a:t>
            </a:r>
            <a:r>
              <a:rPr lang="uk-UA" b="1" dirty="0" smtClean="0">
                <a:solidFill>
                  <a:schemeClr val="tx1"/>
                </a:solidFill>
              </a:rPr>
              <a:t> 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11" name="Стрелка вправо 10"/>
          <p:cNvSpPr/>
          <p:nvPr/>
        </p:nvSpPr>
        <p:spPr>
          <a:xfrm>
            <a:off x="462382" y="4095204"/>
            <a:ext cx="2312127" cy="763840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Головні герої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Стрелка вправо 11"/>
          <p:cNvSpPr/>
          <p:nvPr/>
        </p:nvSpPr>
        <p:spPr>
          <a:xfrm>
            <a:off x="462382" y="4925805"/>
            <a:ext cx="2400888" cy="816091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Віршовий розмір твору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Стрелка вправо 12"/>
          <p:cNvSpPr/>
          <p:nvPr/>
        </p:nvSpPr>
        <p:spPr>
          <a:xfrm>
            <a:off x="506762" y="5734689"/>
            <a:ext cx="2312127" cy="763840"/>
          </a:xfrm>
          <a:prstGeom prst="rightArrow">
            <a:avLst/>
          </a:prstGeom>
          <a:solidFill>
            <a:srgbClr val="FFFF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 smtClean="0">
                <a:solidFill>
                  <a:schemeClr val="tx1"/>
                </a:solidFill>
              </a:rPr>
              <a:t>Настрої поеми</a:t>
            </a:r>
            <a:endParaRPr lang="ru-RU" b="1" dirty="0">
              <a:solidFill>
                <a:schemeClr val="tx1"/>
              </a:solidFill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678545" y="775962"/>
            <a:ext cx="9072155" cy="1631216"/>
          </a:xfrm>
          <a:prstGeom prst="rect">
            <a:avLst/>
          </a:prstGeom>
          <a:solidFill>
            <a:srgbClr val="CCFFFF"/>
          </a:solidFill>
          <a:ln>
            <a:solidFill>
              <a:srgbClr val="99FF99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Роздуми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долю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українського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минуле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й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майбутнє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історичне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призначення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місце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інших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народів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«Основною темою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поеми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— писав І. Франко, — 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зробив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смерть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Мойсея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 пророка,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непризнаного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своїм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народом. 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Ц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тема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такій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формі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біблійна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а моя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власна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хоч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основана на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біблійнім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оповіданні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774509" y="2587968"/>
            <a:ext cx="2845945" cy="400110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філософська поема</a:t>
            </a:r>
            <a:r>
              <a:rPr lang="uk-UA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692267" y="3116474"/>
            <a:ext cx="9164942" cy="1015663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заклик до духовної єдності українців у боротьбі за національне і державне відродження української нації, національну незалежність.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силу духа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день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воскресний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повстання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». І. </a:t>
            </a:r>
            <a:r>
              <a:rPr lang="uk-UA" sz="20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Франко, «</a:t>
            </a:r>
            <a:r>
              <a:rPr lang="uk-UA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Мойсей».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812107" y="4217919"/>
            <a:ext cx="8805027" cy="707886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ліричний герой, Мойсей, князь конюхів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Єгошуа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Єгова (Бог); єврейський народ; супротивники Мойсея —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Датан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Авірон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 де­мон пустелі </a:t>
            </a:r>
            <a:r>
              <a:rPr lang="uk-UA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Азазель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032338" y="5129476"/>
            <a:ext cx="3926972" cy="400110"/>
          </a:xfrm>
          <a:prstGeom prst="rect">
            <a:avLst/>
          </a:prstGeom>
          <a:solidFill>
            <a:srgbClr val="CCFFFF"/>
          </a:solidFill>
        </p:spPr>
        <p:txBody>
          <a:bodyPr wrap="non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анапест (пролог написано ямбом).</a:t>
            </a:r>
          </a:p>
        </p:txBody>
      </p:sp>
      <p:sp>
        <p:nvSpPr>
          <p:cNvPr id="16" name="Прямоугольник 15"/>
          <p:cNvSpPr/>
          <p:nvPr/>
        </p:nvSpPr>
        <p:spPr>
          <a:xfrm>
            <a:off x="2898776" y="5806464"/>
            <a:ext cx="8718359" cy="707886"/>
          </a:xfrm>
          <a:prstGeom prst="rect">
            <a:avLst/>
          </a:prstGeom>
          <a:solidFill>
            <a:srgbClr val="CCFFFF"/>
          </a:solidFill>
        </p:spPr>
        <p:txBody>
          <a:bodyPr wrap="square">
            <a:spAutoFit/>
          </a:bodyPr>
          <a:lstStyle/>
          <a:p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поемі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і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пролозі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окреслено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два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основні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настрої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пекучий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біль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через рабство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свого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народу; палка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віра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в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його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майбутню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свободу.</a:t>
            </a:r>
          </a:p>
        </p:txBody>
      </p:sp>
    </p:spTree>
    <p:extLst>
      <p:ext uri="{BB962C8B-B14F-4D97-AF65-F5344CB8AC3E}">
        <p14:creationId xmlns:p14="http://schemas.microsoft.com/office/powerpoint/2010/main" val="360252008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42297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763485" y="179771"/>
            <a:ext cx="975834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9" name="Заголовок 1"/>
          <p:cNvSpPr txBox="1">
            <a:spLocks/>
          </p:cNvSpPr>
          <p:nvPr/>
        </p:nvSpPr>
        <p:spPr>
          <a:xfrm>
            <a:off x="1763485" y="176662"/>
            <a:ext cx="9261371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uk-UA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сюжетно-композиційної організації поеми</a:t>
            </a:r>
            <a:endParaRPr lang="ru-RU" b="1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Содержимое 2"/>
          <p:cNvSpPr txBox="1">
            <a:spLocks/>
          </p:cNvSpPr>
          <p:nvPr/>
        </p:nvSpPr>
        <p:spPr>
          <a:xfrm>
            <a:off x="2416823" y="1417320"/>
            <a:ext cx="8229600" cy="4983163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uk-UA" dirty="0" smtClean="0"/>
          </a:p>
          <a:p>
            <a:pPr>
              <a:defRPr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 змістом поема поділяється на дві частини: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 – стан депресії маси;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uk-UA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ІІ – історія душевних мук Мойсея, його боротьба із самим собою</a:t>
            </a:r>
            <a:endParaRPr 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2177945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514667" y="159963"/>
            <a:ext cx="7439231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Композиція поеми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7223760" y="929404"/>
            <a:ext cx="156754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57214" y="874197"/>
            <a:ext cx="2258952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uk-UA" sz="3200" b="1" u="sng" dirty="0">
                <a:latin typeface="+mj-lt"/>
              </a:rPr>
              <a:t>Е</a:t>
            </a:r>
            <a:r>
              <a:rPr lang="uk-UA" sz="3200" b="1" u="sng" dirty="0" smtClean="0">
                <a:latin typeface="+mj-lt"/>
              </a:rPr>
              <a:t>кспозиція</a:t>
            </a:r>
            <a:r>
              <a:rPr lang="uk-UA" sz="3200" b="1" dirty="0">
                <a:latin typeface="+mj-lt"/>
              </a:rPr>
              <a:t>: </a:t>
            </a:r>
            <a:endParaRPr lang="ru-RU" sz="3200" b="1" dirty="0"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088144" y="751085"/>
            <a:ext cx="8504975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І-ІІ розділи, знайомство з Мойсеєм та історія поневірянь ізраїльського народу.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789938" y="1711979"/>
            <a:ext cx="168347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uk-UA" sz="3200" b="1" u="sng" dirty="0">
                <a:latin typeface="+mj-lt"/>
              </a:rPr>
              <a:t>З</a:t>
            </a:r>
            <a:r>
              <a:rPr lang="uk-UA" sz="3200" b="1" u="sng" dirty="0" smtClean="0">
                <a:latin typeface="+mj-lt"/>
              </a:rPr>
              <a:t>ав’язка</a:t>
            </a:r>
            <a:r>
              <a:rPr lang="uk-UA" sz="3200" dirty="0">
                <a:latin typeface="+mj-lt"/>
              </a:rPr>
              <a:t>:</a:t>
            </a:r>
            <a:endParaRPr lang="ru-RU" sz="3200" dirty="0">
              <a:latin typeface="+mj-lt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955913" y="1527313"/>
            <a:ext cx="8849201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ІІ-ХІ розділи, виникнення та наростання конфлікту між Мойсеєм та народом, зокрема </a:t>
            </a:r>
            <a:r>
              <a:rPr lang="uk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Датаном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uk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Авіроном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768992" y="2552430"/>
            <a:ext cx="2409634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>
              <a:defRPr/>
            </a:pPr>
            <a:r>
              <a:rPr lang="uk-UA" sz="3200" b="1" u="sng" dirty="0">
                <a:latin typeface="+mj-lt"/>
              </a:rPr>
              <a:t>Р</a:t>
            </a:r>
            <a:r>
              <a:rPr lang="uk-UA" sz="3200" b="1" u="sng" dirty="0" smtClean="0">
                <a:latin typeface="+mj-lt"/>
              </a:rPr>
              <a:t>озвиток </a:t>
            </a:r>
            <a:r>
              <a:rPr lang="uk-UA" sz="3200" b="1" u="sng" dirty="0">
                <a:latin typeface="+mj-lt"/>
              </a:rPr>
              <a:t>дії</a:t>
            </a:r>
            <a:r>
              <a:rPr lang="uk-UA" sz="3200" dirty="0">
                <a:latin typeface="+mj-lt"/>
              </a:rPr>
              <a:t>: </a:t>
            </a:r>
            <a:endParaRPr lang="ru-RU" sz="3200" dirty="0">
              <a:latin typeface="+mj-lt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27349" y="2354178"/>
            <a:ext cx="8734697" cy="24622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ХІІ – Х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ІІІ, Мойсей покидає табір ізраїльтян, глибокі його роздуми на самоті  про правильність обраного шляху. Молитва до Єгови, Бога з проханням допомогти. Поява </a:t>
            </a:r>
            <a:r>
              <a:rPr lang="uk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Азазеля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– духа зла. У діалозі з Мойсеєм він посилює сумніви пророка різними засобами: </a:t>
            </a:r>
            <a:r>
              <a:rPr lang="uk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вмовляннями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переконуваннями, розповіддю про сліпого Оріона, прийняттям образу матері Мойсея. І лише </a:t>
            </a:r>
            <a:r>
              <a:rPr lang="uk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Азазель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змалював страшну картину майбутнього Ізраїлю, Мойсей зломився.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>
            <a:spLocks noChangeArrowheads="1"/>
          </p:cNvSpPr>
          <p:nvPr/>
        </p:nvSpPr>
        <p:spPr bwMode="auto">
          <a:xfrm>
            <a:off x="792480" y="5081451"/>
            <a:ext cx="2513830" cy="584775"/>
          </a:xfrm>
          <a:prstGeom prst="rect">
            <a:avLst/>
          </a:prstGeo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Garamond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Garamond" pitchFamily="18" charset="0"/>
              </a:defRPr>
            </a:lvl9pPr>
          </a:lstStyle>
          <a:p>
            <a:pPr eaLnBrk="1" hangingPunct="1"/>
            <a:r>
              <a:rPr lang="uk-UA" altLang="ru-RU" sz="3200" b="1" u="sng" dirty="0" smtClean="0"/>
              <a:t>Кульмінація</a:t>
            </a:r>
            <a:r>
              <a:rPr lang="uk-UA" altLang="ru-RU" sz="3200" u="sng" dirty="0"/>
              <a:t>:</a:t>
            </a:r>
            <a:endParaRPr lang="ru-RU" altLang="ru-RU" sz="3200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3306310" y="4816391"/>
            <a:ext cx="8541333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ХІХ розділ, кара Божа Мойсеєві за те, що він втратив віру у силу Божу, у свою силу і силу народу: «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усумнивсь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 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момент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/ 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Щодо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волі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моєї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/ То, 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побачивши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сю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вітчину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/ 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Сам не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вступиш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sz="2200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неї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914400" y="6101859"/>
            <a:ext cx="2219927" cy="58477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uk-UA" altLang="ru-RU" sz="3200" b="1" u="sng" dirty="0" smtClean="0"/>
              <a:t>Розв'язка</a:t>
            </a:r>
            <a:r>
              <a:rPr lang="uk-UA" altLang="ru-RU" sz="3200" u="sng" dirty="0"/>
              <a:t>:</a:t>
            </a:r>
            <a:endParaRPr lang="ru-RU" sz="3200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3428872" y="6295922"/>
            <a:ext cx="5701754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ХХ розділ, </a:t>
            </a:r>
            <a:r>
              <a:rPr lang="uk-UA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Єгошуа</a:t>
            </a:r>
            <a:r>
              <a:rPr lang="uk-UA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продовжує справу Мойсея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784452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8" grpId="0" animBg="1"/>
      <p:bldP spid="10" grpId="0" animBg="1"/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74591" y="1338938"/>
            <a:ext cx="1011406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Гра-завдання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зірвати осінні листки, на яких питання за змістом твору.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07156" y="583872"/>
            <a:ext cx="1023632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Інтерактивна вправа 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«Дерево пізнання»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8" name="Рисунок 7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5996" t="28717" r="12335" b="13078"/>
          <a:stretch/>
        </p:blipFill>
        <p:spPr bwMode="auto">
          <a:xfrm>
            <a:off x="432764" y="2128905"/>
            <a:ext cx="4949326" cy="4607061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382090" y="3783979"/>
            <a:ext cx="6096000" cy="70788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0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https://view.genial.ly/6543cdc6e361e80011bdd16f/interactive-image-derevo-piznannya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3798009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Прямоугольник 6"/>
          <p:cNvSpPr/>
          <p:nvPr/>
        </p:nvSpPr>
        <p:spPr>
          <a:xfrm>
            <a:off x="1474591" y="1338938"/>
            <a:ext cx="1011406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</a:t>
            </a:r>
            <a:r>
              <a:rPr lang="uk-UA" sz="2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авдання</a:t>
            </a:r>
            <a:r>
              <a:rPr lang="uk-UA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4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визначити самостійно проблематику поеми «Мойсей» за переглядом асоціативних картин</a:t>
            </a:r>
            <a:r>
              <a:rPr lang="uk-UA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066042" y="583872"/>
            <a:ext cx="83185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Інтерактивна вправа </a:t>
            </a:r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«Асоціації»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500" t="11372" r="14826" b="20400"/>
          <a:stretch/>
        </p:blipFill>
        <p:spPr bwMode="auto">
          <a:xfrm>
            <a:off x="272808" y="3056517"/>
            <a:ext cx="5823192" cy="34644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531622" y="3575204"/>
            <a:ext cx="528455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://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app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.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genial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.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ly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editor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/65474692055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fd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10011553</a:t>
            </a:r>
            <a:r>
              <a:rPr lang="ru-RU" sz="2400" u="sng" dirty="0" err="1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ff</a:t>
            </a:r>
            <a:r>
              <a:rPr lang="uk-UA" sz="2400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8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626177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3286373" y="177953"/>
            <a:ext cx="58778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5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Складання таблиці</a:t>
            </a:r>
            <a:endParaRPr lang="ru-RU" sz="5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474591" y="1338938"/>
            <a:ext cx="10114063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b="1" dirty="0">
                <a:solidFill>
                  <a:srgbClr val="FF0000"/>
                </a:solidFill>
              </a:rPr>
              <a:t>Завдання.</a:t>
            </a:r>
            <a:r>
              <a:rPr lang="uk-UA" sz="2400" dirty="0">
                <a:solidFill>
                  <a:srgbClr val="FF0000"/>
                </a:solidFill>
              </a:rPr>
              <a:t>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кладіть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порівняльну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таблицю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образів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Мойсея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біблійного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Мойсея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— героя </a:t>
            </a:r>
            <a:r>
              <a:rPr lang="ru-RU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твору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та самого автора.</a:t>
            </a:r>
          </a:p>
        </p:txBody>
      </p:sp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495194"/>
              </p:ext>
            </p:extLst>
          </p:nvPr>
        </p:nvGraphicFramePr>
        <p:xfrm>
          <a:off x="1920240" y="2169935"/>
          <a:ext cx="8809131" cy="4694027"/>
        </p:xfrm>
        <a:graphic>
          <a:graphicData uri="http://schemas.openxmlformats.org/drawingml/2006/table">
            <a:tbl>
              <a:tblPr firstRow="1" firstCol="1" bandRow="1">
                <a:tableStyleId>{BC89EF96-8CEA-46FF-86C4-4CE0E7609802}</a:tableStyleId>
              </a:tblPr>
              <a:tblGrid>
                <a:gridCol w="3101311"/>
                <a:gridCol w="2986141"/>
                <a:gridCol w="2721679"/>
              </a:tblGrid>
              <a:tr h="30173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Мойсей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Біблії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940" marR="0" marT="7940" marB="79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Мойсей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поемі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940" marR="0" marT="7940" marB="794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І. Франко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940" marR="7940" marT="7940" marB="7940" anchor="ctr"/>
                </a:tc>
              </a:tr>
              <a:tr h="3160278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940" marR="0" marT="7940" marB="794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940" marR="0" marT="7940" marB="794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940" marR="7940" marT="7940" marB="7940" anchor="ctr"/>
                </a:tc>
              </a:tr>
              <a:tr h="301735">
                <a:tc gridSpan="3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Cпільне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7940" marR="7940" marT="7940" marB="794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87589">
                <a:tc gridSpan="3"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750"/>
                        </a:spcAft>
                      </a:pP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7940" marR="7940" marT="7940" marB="7940"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5775851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864318" y="583872"/>
            <a:ext cx="872200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</a:t>
            </a:r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«Інтерактивна вікторина».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836151" y="3491496"/>
            <a:ext cx="1847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ru-RU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6020882" y="5197772"/>
            <a:ext cx="5030295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b="1" dirty="0">
                <a:hlinkClick r:id="rId3"/>
              </a:rPr>
              <a:t>https://wordwall.net/uk/resource/63280461</a:t>
            </a:r>
            <a:r>
              <a:rPr lang="ru-RU" sz="2000" b="1" dirty="0"/>
              <a:t>   </a:t>
            </a:r>
            <a:endParaRPr lang="ru-RU" sz="2000" dirty="0"/>
          </a:p>
        </p:txBody>
      </p:sp>
      <p:pic>
        <p:nvPicPr>
          <p:cNvPr id="6" name="Рисунок 5" descr="https://wordwall.net/resourceajax/qr?activityId=63280461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8986" y="1875008"/>
            <a:ext cx="3164283" cy="3206443"/>
          </a:xfrm>
          <a:prstGeom prst="rect">
            <a:avLst/>
          </a:prstGeom>
          <a:noFill/>
          <a:ln>
            <a:noFill/>
          </a:ln>
        </p:spPr>
      </p:pic>
      <p:pic>
        <p:nvPicPr>
          <p:cNvPr id="7170" name="Picture 2" descr="І.Франко. &quot;Мойсей&quot; | Quizizz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128" y="1732135"/>
            <a:ext cx="5033461" cy="503346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9989144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528354" y="177953"/>
            <a:ext cx="9133213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 smtClean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Вправа «Слід на Землі»</a:t>
            </a:r>
            <a:endParaRPr lang="ru-RU" sz="440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135876" y="947393"/>
            <a:ext cx="852569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24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Завдання: 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подумай 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який слід залишив автор поеми на Землі? Подумай і </a:t>
            </a:r>
            <a:r>
              <a:rPr lang="uk-UA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запиши</a:t>
            </a:r>
            <a:r>
              <a:rPr lang="uk-UA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який ти хотів би залишити слід?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 descr="Nina Kapralova (kapralova0129) - Profile | Pinterest"/>
          <p:cNvPicPr/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2790" y="1942800"/>
            <a:ext cx="2932513" cy="369382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Yellow Clip Art at Clker.com - vector clip art online, royalty free &amp;  public domain"/>
          <p:cNvPicPr/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976" y="2860767"/>
            <a:ext cx="2862845" cy="3553097"/>
          </a:xfrm>
          <a:prstGeom prst="rect">
            <a:avLst/>
          </a:prstGeom>
          <a:noFill/>
          <a:ln>
            <a:noFill/>
          </a:ln>
        </p:spPr>
      </p:pic>
      <p:pic>
        <p:nvPicPr>
          <p:cNvPr id="9" name="Рисунок 8" descr="Мультяшная планета земля изолирована на белом фоне 3d иллюстрация | Премиум  Фото"/>
          <p:cNvPicPr/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909" t="15555" r="24696" b="12446"/>
          <a:stretch/>
        </p:blipFill>
        <p:spPr bwMode="auto">
          <a:xfrm>
            <a:off x="707344" y="4415246"/>
            <a:ext cx="2512749" cy="2442753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31395224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2030506" y="177953"/>
            <a:ext cx="8216153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400" b="1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Домашнє завдання, інструктаж щодо його виконання</a:t>
            </a:r>
            <a:r>
              <a:rPr lang="uk-UA" sz="440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4400" b="1" cap="none" spc="0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27463" y="1659285"/>
            <a:ext cx="11155680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середній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рівень</a:t>
            </a:r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виписати з поеми висловлювання, які можна віднести до крилатих.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достатній рівень: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прослухати подкаст Романа </a:t>
            </a:r>
            <a:r>
              <a:rPr lang="uk-UA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Фурманюка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про білінгвізм у родині Івана Франка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 мобільному застосунку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Litcom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u="sng" dirty="0">
                <a:hlinkClick r:id="rId3"/>
              </a:rPr>
              <a:t>https://litcom.com/post/416 </a:t>
            </a:r>
            <a:r>
              <a:rPr lang="uk-UA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10хв.) та написати повідомлення (можна усно) на тему « Білінгвізм у моїй родині» ( якщо цей термін присутній у вашій родині - описуєте, що цьому спричиняє: національність, коло спілкування, знання мови…, якщо –відсутній, то формуєте ваше бачення чому?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 високий рівень: </a:t>
            </a:r>
            <a:r>
              <a:rPr lang="uk-UA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написати есе «Кого я бачу сучасним Мойсеєм?».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340833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506</TotalTime>
  <Words>1010</Words>
  <Application>Microsoft Office PowerPoint</Application>
  <PresentationFormat>Произвольный</PresentationFormat>
  <Paragraphs>131</Paragraphs>
  <Slides>29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29</vt:i4>
      </vt:variant>
    </vt:vector>
  </HeadingPairs>
  <TitlesOfParts>
    <vt:vector size="3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Користувач Windows</dc:creator>
  <cp:lastModifiedBy>User</cp:lastModifiedBy>
  <cp:revision>49</cp:revision>
  <dcterms:created xsi:type="dcterms:W3CDTF">2023-10-09T13:18:07Z</dcterms:created>
  <dcterms:modified xsi:type="dcterms:W3CDTF">2023-11-11T18:08:14Z</dcterms:modified>
</cp:coreProperties>
</file>