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80" r:id="rId5"/>
    <p:sldId id="281" r:id="rId6"/>
    <p:sldId id="282" r:id="rId7"/>
    <p:sldId id="283" r:id="rId8"/>
    <p:sldId id="284" r:id="rId9"/>
    <p:sldId id="285" r:id="rId10"/>
    <p:sldId id="278" r:id="rId11"/>
    <p:sldId id="286" r:id="rId12"/>
    <p:sldId id="287" r:id="rId13"/>
    <p:sldId id="288" r:id="rId14"/>
    <p:sldId id="289" r:id="rId15"/>
    <p:sldId id="279" r:id="rId16"/>
    <p:sldId id="259" r:id="rId17"/>
    <p:sldId id="261" r:id="rId18"/>
    <p:sldId id="290" r:id="rId19"/>
    <p:sldId id="276" r:id="rId2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6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015947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8941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1587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71382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01999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99353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450354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20324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77569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62116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688713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68A4-94BE-4A93-8C1A-9F4AE4E5F80B}" type="datetimeFigureOut">
              <a:rPr lang="uk-UA" smtClean="0"/>
              <a:t>03.11.2023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3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youtube.com/watch?v=XJege1Gj9KY" TargetMode="External"/><Relationship Id="rId4" Type="http://schemas.openxmlformats.org/officeDocument/2006/relationships/hyperlink" Target="https://youtu.be/x__aY13xa7Q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sAVvFCZLKFo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G1I0B8GhASA&amp;t=77s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learningapps.org/watch?v=pz18nv0e523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itcom.com/post/13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watch?v=p8b4e74g32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tocollage.com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litcom.com/post/41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litcom.com/post/41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1073788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3962" y="1674674"/>
            <a:ext cx="854363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Емоц</a:t>
            </a:r>
            <a:r>
              <a:rPr lang="uk-UA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ійне</a:t>
            </a:r>
            <a:r>
              <a:rPr lang="uk-UA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налаштування до  уроку. </a:t>
            </a: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Прийом «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Звуковий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імідж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уроку</a:t>
            </a: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endParaRPr lang="ru-RU" sz="36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:\Загрузки\визуализация\Без названия (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478" y="3018694"/>
            <a:ext cx="3296603" cy="329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611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72209" y="516835"/>
            <a:ext cx="1071438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 smtClean="0">
                <a:solidFill>
                  <a:srgbClr val="FF0000"/>
                </a:solidFill>
              </a:rPr>
              <a:t>Тема. </a:t>
            </a:r>
            <a:r>
              <a:rPr lang="ru-RU" sz="4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Поетична</a:t>
            </a:r>
            <a:r>
              <a:rPr lang="ru-RU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</a:t>
            </a:r>
            <a:r>
              <a:rPr lang="uk-UA" sz="48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ість</a:t>
            </a:r>
            <a:r>
              <a:rPr lang="uk-UA" sz="4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Івана Франка (антропологічні дослідження). Збірка «Зів’яле листя», загальне уявлення про її композицію. «Чого являєшся мені...» -драматизм людських стосунків, роздуми про взаємність кохання.</a:t>
            </a:r>
            <a:endParaRPr lang="ru-RU" sz="48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b="1" i="1" dirty="0"/>
          </a:p>
          <a:p>
            <a:endParaRPr lang="uk-UA" b="1" i="1" dirty="0" smtClean="0"/>
          </a:p>
          <a:p>
            <a:endParaRPr lang="uk-UA" b="1" i="1" dirty="0"/>
          </a:p>
          <a:p>
            <a:endParaRPr lang="uk-UA" b="1" i="1" dirty="0" smtClean="0"/>
          </a:p>
          <a:p>
            <a:endParaRPr lang="ru-RU" dirty="0"/>
          </a:p>
        </p:txBody>
      </p:sp>
      <p:pic>
        <p:nvPicPr>
          <p:cNvPr id="2050" name="Picture 2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08427" y="4694039"/>
            <a:ext cx="2079302" cy="235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882" y="3862915"/>
            <a:ext cx="2794615" cy="316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65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0249" y="176702"/>
            <a:ext cx="58654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Актуалізація опорних знань</a:t>
            </a:r>
            <a:endParaRPr lang="ru-RU" sz="2400" dirty="0"/>
          </a:p>
        </p:txBody>
      </p:sp>
      <p:pic>
        <p:nvPicPr>
          <p:cNvPr id="6" name="Рисунок 5" descr="D:\Загрузки\визуализация\Без названия (3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246" y="1162594"/>
            <a:ext cx="4282561" cy="5431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Іван Франко - всі книги та серії українською скачати, читати онлайн,  бібліографія, біографія | Чита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62868"/>
            <a:ext cx="3866605" cy="543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004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99128" y="719875"/>
            <a:ext cx="295615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Композиційно збірка складається з трьох циклів, образно названих самим автором «жмутками», кожен із яких має 12 поезій.</a:t>
            </a:r>
            <a:r>
              <a:rPr lang="ru-RU" sz="2400" dirty="0"/>
              <a:t> </a:t>
            </a:r>
          </a:p>
        </p:txBody>
      </p:sp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9" name="Picture 3" descr="D:\Загрузки\визуализация\261525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431783"/>
            <a:ext cx="4751774" cy="6335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955279" y="2243369"/>
            <a:ext cx="35847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/>
              <a:t>М. </a:t>
            </a:r>
            <a:r>
              <a:rPr lang="uk-UA" sz="2400" dirty="0" smtClean="0"/>
              <a:t>Коцюбинський про збірку </a:t>
            </a:r>
            <a:r>
              <a:rPr lang="uk-UA" sz="2400" dirty="0"/>
              <a:t>«Зів’яле листя</a:t>
            </a:r>
            <a:r>
              <a:rPr lang="uk-UA" sz="2400" dirty="0" smtClean="0"/>
              <a:t>»: «</a:t>
            </a:r>
            <a:r>
              <a:rPr lang="uk-UA" sz="2400" dirty="0"/>
              <a:t>Се такі легкі, ніжні вірші, з такою широкою гамою </a:t>
            </a:r>
            <a:r>
              <a:rPr lang="uk-UA" sz="2400" dirty="0" err="1"/>
              <a:t>почутів</a:t>
            </a:r>
            <a:r>
              <a:rPr lang="uk-UA" sz="2400" dirty="0"/>
              <a:t> і розуміння душі людської, що, читаючи їх, не знаєш, кому </a:t>
            </a:r>
            <a:r>
              <a:rPr lang="uk-UA" sz="2400" dirty="0" err="1"/>
              <a:t>оддати</a:t>
            </a:r>
            <a:r>
              <a:rPr lang="uk-UA" sz="2400" dirty="0"/>
              <a:t> перевагу: чи поетові боротьби, чи поетові -лірикові, співцеві кохання і настроїв». 	</a:t>
            </a:r>
            <a:endParaRPr lang="ru-RU" sz="2400" dirty="0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695" y="3766863"/>
            <a:ext cx="2289016" cy="259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9368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272" y="2606016"/>
            <a:ext cx="3488254" cy="395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468654" y="177953"/>
            <a:ext cx="95133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Словникова робота.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Теорія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літератури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442753" y="1554479"/>
            <a:ext cx="641386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cs typeface="Aharoni" panose="02010803020104030203" pitchFamily="2" charset="-79"/>
              </a:rPr>
              <a:t>Лірика –</a:t>
            </a:r>
            <a:r>
              <a:rPr lang="ru-RU" sz="3200" b="1" dirty="0">
                <a:cs typeface="Aharoni" panose="02010803020104030203" pitchFamily="2" charset="-79"/>
              </a:rPr>
              <a:t> </a:t>
            </a:r>
            <a:r>
              <a:rPr lang="uk-UA" sz="3200" dirty="0">
                <a:cs typeface="Aharoni" panose="02010803020104030203" pitchFamily="2" charset="-79"/>
              </a:rPr>
              <a:t>літературний рід, який дає можливості передавати суб’єктивні переживання людини, її емоції, настрої, роздуми, викликані об’єктивними, реальними подіями.	</a:t>
            </a:r>
            <a:endParaRPr lang="ru-RU" sz="3200" dirty="0">
              <a:cs typeface="Aharoni" panose="02010803020104030203" pitchFamily="2" charset="-79"/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288379" y="3526504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1611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272" y="2606016"/>
            <a:ext cx="3488254" cy="395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25837" y="198441"/>
            <a:ext cx="1130055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/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Перегляд </a:t>
            </a:r>
            <a:r>
              <a:rPr lang="uk-UA" sz="44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буктрейлера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повістю-есе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Горака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Романа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Тричі мені являлася любов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за покликанням</a:t>
            </a:r>
            <a:r>
              <a:rPr lang="uk-UA" sz="4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288379" y="3526504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77736" y="3468189"/>
            <a:ext cx="68503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>
                <a:hlinkClick r:id="rId4"/>
              </a:rPr>
              <a:t>https://youtu.be/x__aY13xa7Q</a:t>
            </a:r>
            <a:r>
              <a:rPr lang="uk-UA" sz="2400" b="1" dirty="0"/>
              <a:t>, </a:t>
            </a:r>
            <a:r>
              <a:rPr lang="uk-UA" sz="2400" dirty="0"/>
              <a:t>(</a:t>
            </a:r>
            <a:r>
              <a:rPr lang="uk-UA" sz="2400" b="1" u="sng" dirty="0">
                <a:hlinkClick r:id="rId5"/>
              </a:rPr>
              <a:t>https://www.youtube.com/watch?v=XJege1Gj9KY</a:t>
            </a:r>
            <a:r>
              <a:rPr lang="uk-UA" sz="2400" b="1" u="sng" dirty="0"/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443464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272" y="2606016"/>
            <a:ext cx="3488254" cy="395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25837" y="198441"/>
            <a:ext cx="1130055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/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Перегляд фрагментів із к/ф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 долі. Та, що поруч»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(Режисер ‒ заслужений діяч мистецтв України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uk-UA" sz="44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Василь Петрович Вітер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288379" y="3526504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77736" y="3929854"/>
            <a:ext cx="68503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u="sng" dirty="0">
                <a:hlinkClick r:id="rId4"/>
              </a:rPr>
              <a:t>https://www.youtube.com/watch?v=sAVvFCZLKFo</a:t>
            </a:r>
            <a:r>
              <a:rPr lang="uk-UA" sz="2400" dirty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493499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272" y="2606016"/>
            <a:ext cx="3488254" cy="395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25837" y="198441"/>
            <a:ext cx="11300551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/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Перегляд поезії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Чого являєшся мені у сні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?» </a:t>
            </a:r>
          </a:p>
          <a:p>
            <a:pPr algn="ctr"/>
            <a:r>
              <a:rPr lang="uk-UA" sz="4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виконанні Наталії </a:t>
            </a:r>
            <a:r>
              <a:rPr lang="uk-UA" sz="4400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Жижченко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uk-UA" sz="44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лідерки 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гурту «</a:t>
            </a:r>
            <a:r>
              <a:rPr lang="ru-RU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ONUKA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r>
              <a:rPr lang="uk-UA" sz="4400" dirty="0"/>
              <a:t>	</a:t>
            </a:r>
            <a:r>
              <a:rPr lang="uk-UA" sz="4400" dirty="0" smtClean="0"/>
              <a:t>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288379" y="3526504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06590" y="3651293"/>
            <a:ext cx="6317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u="sng" dirty="0">
                <a:hlinkClick r:id="rId4"/>
              </a:rPr>
              <a:t>https://www.youtube.com/watch?v=G1I0B8GhASA&amp;t=77s</a:t>
            </a:r>
            <a:r>
              <a:rPr lang="uk-UA" sz="2000" dirty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818303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37"/>
            <a:ext cx="12192000" cy="6858000"/>
          </a:xfrm>
          <a:prstGeom prst="rect">
            <a:avLst/>
          </a:prstGeom>
        </p:spPr>
      </p:pic>
      <p:sp>
        <p:nvSpPr>
          <p:cNvPr id="2" name="AutoShape 2" descr="Книга «Зів'яле листя» – Іван Франко, купити за ціною 277 на YAKABOO:  978-617-7962-05-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4272" y="2606016"/>
            <a:ext cx="3488254" cy="395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625837" y="198441"/>
            <a:ext cx="1130055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Інтерактивна вправа 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Заповни пропуски» 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288379" y="3526504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83083" y="1644991"/>
            <a:ext cx="81860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Завдання: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заповніть пропуски поезії Івана Франка «Чого являєшся мені у сні?»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ttps://learningapps.org/qrcode.php?id=pz18nv0e5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621" y="2606016"/>
            <a:ext cx="3639950" cy="3346868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угольник 11"/>
          <p:cNvSpPr/>
          <p:nvPr/>
        </p:nvSpPr>
        <p:spPr>
          <a:xfrm>
            <a:off x="4593253" y="6095889"/>
            <a:ext cx="62121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u="sng" dirty="0">
                <a:hlinkClick r:id="rId5"/>
              </a:rPr>
              <a:t>https://learningapps.org/watch?v=pz18nv0e523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32995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23489" y="345978"/>
            <a:ext cx="89056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  </a:t>
            </a:r>
            <a:r>
              <a:rPr lang="uk-UA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подкасту</a:t>
            </a:r>
            <a:r>
              <a:rPr lang="ru-RU" sz="3200" dirty="0"/>
              <a:t> </a:t>
            </a:r>
            <a:r>
              <a:rPr lang="ru-RU" sz="3200" b="1" dirty="0">
                <a:solidFill>
                  <a:srgbClr val="0000FF"/>
                </a:solidFill>
              </a:rPr>
              <a:t>у </a:t>
            </a:r>
            <a:r>
              <a:rPr lang="ru-RU" sz="3200" b="1" dirty="0" err="1">
                <a:solidFill>
                  <a:srgbClr val="0000FF"/>
                </a:solidFill>
              </a:rPr>
              <a:t>застосунку</a:t>
            </a:r>
            <a:r>
              <a:rPr lang="ru-RU" sz="3200" b="1" dirty="0">
                <a:solidFill>
                  <a:srgbClr val="0000FF"/>
                </a:solidFill>
              </a:rPr>
              <a:t> </a:t>
            </a:r>
            <a:r>
              <a:rPr lang="en-US" sz="3200" b="1" dirty="0" err="1">
                <a:solidFill>
                  <a:srgbClr val="0000FF"/>
                </a:solidFill>
              </a:rPr>
              <a:t>Litcom</a:t>
            </a:r>
            <a:r>
              <a:rPr lang="uk-UA" sz="3200" b="1" dirty="0" smtClean="0">
                <a:solidFill>
                  <a:srgbClr val="0000FF"/>
                </a:solidFill>
              </a:rPr>
              <a:t>  </a:t>
            </a:r>
            <a:endParaRPr lang="ru-RU" sz="3200" b="1" dirty="0">
              <a:solidFill>
                <a:srgbClr val="0000FF"/>
              </a:solidFill>
              <a:cs typeface="Aharoni" panose="02010803020104030203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88920" y="5142179"/>
            <a:ext cx="4412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hlinkClick r:id="rId3"/>
              </a:rPr>
              <a:t>https://litcom.com/post/131</a:t>
            </a:r>
            <a:r>
              <a:rPr lang="ru-RU" sz="2400" dirty="0"/>
              <a:t> </a:t>
            </a:r>
          </a:p>
        </p:txBody>
      </p:sp>
      <p:pic>
        <p:nvPicPr>
          <p:cNvPr id="7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594" y="1215818"/>
            <a:ext cx="5272811" cy="351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513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37889" y="345979"/>
            <a:ext cx="65162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Інтерактивна вправа- </a:t>
            </a:r>
            <a:r>
              <a:rPr lang="uk-UA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конкурс</a:t>
            </a:r>
          </a:p>
          <a:p>
            <a:pPr algn="ctr"/>
            <a:r>
              <a:rPr lang="uk-UA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«Я знаю</a:t>
            </a:r>
            <a:r>
              <a:rPr lang="uk-UA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25879" y="5377692"/>
            <a:ext cx="51307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>
                <a:hlinkClick r:id="rId3"/>
              </a:rPr>
              <a:t>https://learningapps.org/watch?v=p8b4e74g323</a:t>
            </a:r>
            <a:r>
              <a:rPr lang="uk-UA" sz="2400" b="1" dirty="0"/>
              <a:t> </a:t>
            </a:r>
            <a:endParaRPr lang="ru-RU" sz="2400" dirty="0"/>
          </a:p>
        </p:txBody>
      </p:sp>
      <p:pic>
        <p:nvPicPr>
          <p:cNvPr id="8" name="Рисунок 7" descr="https://learningapps.org/qrcode.php?id=p8b4e74g3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188" y="2157695"/>
            <a:ext cx="3435531" cy="3219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45953">
            <a:off x="40185" y="3341197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525">
            <a:off x="8696293" y="3008193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85155" y="1316218"/>
            <a:ext cx="8552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розподіліть художні засоби поезії за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группами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епітети, метафори, порівняння, риторичні запитання.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0455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837889" y="345979"/>
            <a:ext cx="65162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«Частини серця»</a:t>
            </a:r>
            <a:endParaRPr lang="uk-UA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525">
            <a:off x="8696293" y="3008193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85155" y="1316218"/>
            <a:ext cx="85525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загляньте у найпотаємніші куточки серця героя. Що у ньому сховано, з яких частинок воно складається?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D:\Загрузки\визуализация\pasl_cerce19-300x30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244" y="2468880"/>
            <a:ext cx="3931512" cy="3829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D:\Загрузки\визуализация\74-740491_puzzle-clipart-pice-autism-red-puzzle-piec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05" y="4311627"/>
            <a:ext cx="1139825" cy="9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D:\Загрузки\визуализация\74-740491_puzzle-clipart-pice-autism-red-puzzle-piec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215" y="4324689"/>
            <a:ext cx="1139825" cy="9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D:\Загрузки\визуализация\74-740491_puzzle-clipart-pice-autism-red-puzzle-piec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90" y="5711870"/>
            <a:ext cx="1139825" cy="9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D:\Загрузки\визуализация\74-740491_puzzle-clipart-pice-autism-red-puzzle-piece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738" y="5705338"/>
            <a:ext cx="1139825" cy="946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D:\Загрузки\визуализация\448210486ac3c632c6aef6a2e9afb957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05" y="2401525"/>
            <a:ext cx="2097951" cy="19101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1911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1391" y="150036"/>
            <a:ext cx="103716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«Велотрек аналізу поетичного твору» </a:t>
            </a:r>
            <a:endParaRPr lang="uk-UA" sz="4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525">
            <a:off x="-106243" y="3746216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67738" y="857922"/>
            <a:ext cx="8552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зробити ідейно-тематичний аналіз поезії.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Рисунок 22" descr="detskie-sportivnye-velosipedy-500x5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003" y="1999579"/>
            <a:ext cx="3505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7-конечная звезда 23"/>
          <p:cNvSpPr>
            <a:spLocks/>
          </p:cNvSpPr>
          <p:nvPr/>
        </p:nvSpPr>
        <p:spPr bwMode="auto">
          <a:xfrm>
            <a:off x="1770654" y="1423715"/>
            <a:ext cx="1747838" cy="1593806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243F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Назва.   Автор.              </a:t>
            </a:r>
            <a:endParaRPr kumimoji="0" lang="uk-UA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7-конечная звезда 24"/>
          <p:cNvSpPr>
            <a:spLocks/>
          </p:cNvSpPr>
          <p:nvPr/>
        </p:nvSpPr>
        <p:spPr bwMode="auto">
          <a:xfrm>
            <a:off x="4611189" y="1319587"/>
            <a:ext cx="1832806" cy="1434669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Жанр твору 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7-конечная звезда 25"/>
          <p:cNvSpPr>
            <a:spLocks/>
          </p:cNvSpPr>
          <p:nvPr/>
        </p:nvSpPr>
        <p:spPr bwMode="auto">
          <a:xfrm>
            <a:off x="7941264" y="2120786"/>
            <a:ext cx="1620748" cy="1428177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Мотив твору</a:t>
            </a:r>
            <a:endParaRPr kumimoji="0" lang="uk-UA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-конечная звезда 26"/>
          <p:cNvSpPr>
            <a:spLocks/>
          </p:cNvSpPr>
          <p:nvPr/>
        </p:nvSpPr>
        <p:spPr bwMode="auto">
          <a:xfrm>
            <a:off x="1733485" y="3429000"/>
            <a:ext cx="1785007" cy="1619885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Композиція твору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7-конечная звезда 27"/>
          <p:cNvSpPr>
            <a:spLocks/>
          </p:cNvSpPr>
          <p:nvPr/>
        </p:nvSpPr>
        <p:spPr bwMode="auto">
          <a:xfrm>
            <a:off x="7751036" y="4153569"/>
            <a:ext cx="1668417" cy="1448162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Художні засоби</a:t>
            </a:r>
            <a:endParaRPr kumimoji="0" lang="uk-UA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7-конечная звезда 28"/>
          <p:cNvSpPr>
            <a:spLocks/>
          </p:cNvSpPr>
          <p:nvPr/>
        </p:nvSpPr>
        <p:spPr bwMode="auto">
          <a:xfrm>
            <a:off x="4447418" y="5048885"/>
            <a:ext cx="1996577" cy="1724297"/>
          </a:xfrm>
          <a:custGeom>
            <a:avLst/>
            <a:gdLst>
              <a:gd name="T0" fmla="*/ -6 w 2390775"/>
              <a:gd name="T1" fmla="*/ 1329253 h 2066925"/>
              <a:gd name="T2" fmla="*/ 368151 w 2390775"/>
              <a:gd name="T3" fmla="*/ 919874 h 2066925"/>
              <a:gd name="T4" fmla="*/ 236760 w 2390775"/>
              <a:gd name="T5" fmla="*/ 409382 h 2066925"/>
              <a:gd name="T6" fmla="*/ 827237 w 2390775"/>
              <a:gd name="T7" fmla="*/ 409382 h 2066925"/>
              <a:gd name="T8" fmla="*/ 1195388 w 2390775"/>
              <a:gd name="T9" fmla="*/ 0 h 2066925"/>
              <a:gd name="T10" fmla="*/ 1563538 w 2390775"/>
              <a:gd name="T11" fmla="*/ 409382 h 2066925"/>
              <a:gd name="T12" fmla="*/ 2154015 w 2390775"/>
              <a:gd name="T13" fmla="*/ 409382 h 2066925"/>
              <a:gd name="T14" fmla="*/ 2022624 w 2390775"/>
              <a:gd name="T15" fmla="*/ 919874 h 2066925"/>
              <a:gd name="T16" fmla="*/ 2390781 w 2390775"/>
              <a:gd name="T17" fmla="*/ 1329253 h 2066925"/>
              <a:gd name="T18" fmla="*/ 1858777 w 2390775"/>
              <a:gd name="T19" fmla="*/ 1556443 h 2066925"/>
              <a:gd name="T20" fmla="*/ 1727382 w 2390775"/>
              <a:gd name="T21" fmla="*/ 2066936 h 2066925"/>
              <a:gd name="T22" fmla="*/ 1195388 w 2390775"/>
              <a:gd name="T23" fmla="*/ 1839743 h 2066925"/>
              <a:gd name="T24" fmla="*/ 663393 w 2390775"/>
              <a:gd name="T25" fmla="*/ 2066936 h 2066925"/>
              <a:gd name="T26" fmla="*/ 531998 w 2390775"/>
              <a:gd name="T27" fmla="*/ 1556443 h 2066925"/>
              <a:gd name="T28" fmla="*/ -6 w 2390775"/>
              <a:gd name="T29" fmla="*/ 1329253 h 206692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90775"/>
              <a:gd name="T46" fmla="*/ 0 h 2066925"/>
              <a:gd name="T47" fmla="*/ 2390775 w 2390775"/>
              <a:gd name="T48" fmla="*/ 2066925 h 206692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90775" h="2066925">
                <a:moveTo>
                  <a:pt x="-6" y="1329253"/>
                </a:moveTo>
                <a:lnTo>
                  <a:pt x="368151" y="919874"/>
                </a:lnTo>
                <a:lnTo>
                  <a:pt x="236760" y="409382"/>
                </a:lnTo>
                <a:lnTo>
                  <a:pt x="827237" y="409382"/>
                </a:lnTo>
                <a:lnTo>
                  <a:pt x="1195388" y="0"/>
                </a:lnTo>
                <a:lnTo>
                  <a:pt x="1563538" y="409382"/>
                </a:lnTo>
                <a:lnTo>
                  <a:pt x="2154015" y="409382"/>
                </a:lnTo>
                <a:lnTo>
                  <a:pt x="2022624" y="919874"/>
                </a:lnTo>
                <a:lnTo>
                  <a:pt x="2390781" y="1329253"/>
                </a:lnTo>
                <a:lnTo>
                  <a:pt x="1858777" y="1556443"/>
                </a:lnTo>
                <a:lnTo>
                  <a:pt x="1727382" y="2066936"/>
                </a:lnTo>
                <a:lnTo>
                  <a:pt x="1195388" y="1839743"/>
                </a:lnTo>
                <a:lnTo>
                  <a:pt x="663393" y="2066936"/>
                </a:lnTo>
                <a:lnTo>
                  <a:pt x="531998" y="1556443"/>
                </a:lnTo>
                <a:lnTo>
                  <a:pt x="-6" y="1329253"/>
                </a:lnTo>
                <a:close/>
              </a:path>
            </a:pathLst>
          </a:custGeom>
          <a:solidFill>
            <a:srgbClr val="4F81BD"/>
          </a:solidFill>
          <a:ln w="25400">
            <a:solidFill>
              <a:srgbClr val="385D8A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Система образів</a:t>
            </a:r>
            <a:endParaRPr kumimoji="0" lang="uk-UA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152400" y="6858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152400" y="41910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152400" y="41910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122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1391" y="150036"/>
            <a:ext cx="103716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«Візуалізація структурних </a:t>
            </a:r>
            <a:endParaRPr lang="uk-UA" sz="4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 </a:t>
            </a:r>
            <a:r>
              <a:rPr lang="uk-UA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тексту»</a:t>
            </a:r>
            <a:endParaRPr lang="uk-UA" sz="4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72142" y="1354310"/>
            <a:ext cx="924885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прикладі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фотоколажу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першої частини поезії, який ви бачите перед собою 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фотоколаж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групи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структурної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вірша. за допомогою онлайн-сервісу Т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oonytool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u="sng" dirty="0">
                <a:hlinkClick r:id="rId3"/>
              </a:rPr>
              <a:t>https://www.photocollage.com/</a:t>
            </a:r>
            <a:r>
              <a:rPr lang="uk-UA" sz="2400" b="1" dirty="0"/>
              <a:t>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152400" y="6858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altLang="ru-RU" sz="13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152400" y="41910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152400" y="41910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Рисунок 17" descr="D:\Загрузки\визуализация\Візуалізація тексту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91" y="2681224"/>
            <a:ext cx="5015638" cy="404241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6596567" y="2681224"/>
            <a:ext cx="33956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являєшся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звертаєш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мене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Чудові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криниці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дно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несповнене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них,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зарево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тоне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тьмі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660876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43117" y="417751"/>
            <a:ext cx="99778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/>
              <a:t>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подкасту у </a:t>
            </a:r>
            <a:r>
              <a:rPr lang="ru-RU" sz="36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застосунку</a:t>
            </a:r>
            <a:r>
              <a:rPr lang="ru-RU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Litcom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92960" y="5125385"/>
            <a:ext cx="38456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hlinkClick r:id="rId3"/>
              </a:rPr>
              <a:t>https://litcom.com/post/415</a:t>
            </a:r>
            <a:r>
              <a:rPr lang="ru-RU" sz="2400" dirty="0"/>
              <a:t> </a:t>
            </a:r>
            <a:endParaRPr lang="ru-RU" sz="2000" b="1" dirty="0">
              <a:solidFill>
                <a:srgbClr val="FF9900"/>
              </a:solidFill>
              <a:cs typeface="Aharoni" panose="02010803020104030203" pitchFamily="2" charset="-79"/>
            </a:endParaRPr>
          </a:p>
        </p:txBody>
      </p:sp>
      <p:pic>
        <p:nvPicPr>
          <p:cNvPr id="7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9594" y="1215818"/>
            <a:ext cx="5272811" cy="3515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5111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46185" y="316719"/>
            <a:ext cx="831416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/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«Відверта розмова»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06582" y="963050"/>
            <a:ext cx="98581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Завдання: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уявіть себе у ролі героя поезії. Спробуйте дати відповіді на запитання відомого </a:t>
            </a:r>
            <a:r>
              <a:rPr lang="uk-UA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блогера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39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96" y="2084305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40" name="Рисунок 29" descr="Без названия (4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835" y="1679337"/>
            <a:ext cx="460759" cy="460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29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976844" y="1909717"/>
            <a:ext cx="80162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Мої </a:t>
            </a:r>
            <a:r>
              <a:rPr lang="uk-UA" b="1" dirty="0" err="1"/>
              <a:t>підписники</a:t>
            </a:r>
            <a:r>
              <a:rPr lang="uk-UA" b="1" dirty="0"/>
              <a:t> чекали нашого </a:t>
            </a:r>
            <a:r>
              <a:rPr lang="uk-UA" b="1" dirty="0" err="1"/>
              <a:t>інтерв</a:t>
            </a:r>
            <a:r>
              <a:rPr lang="ru-RU" b="1" dirty="0"/>
              <a:t>’</a:t>
            </a:r>
            <a:r>
              <a:rPr lang="uk-UA" b="1" dirty="0"/>
              <a:t>ю. Тож почнемо. Чи знайоме вам почуття </a:t>
            </a:r>
            <a:r>
              <a:rPr lang="uk-UA" b="1" dirty="0" smtClean="0"/>
              <a:t>кохання?</a:t>
            </a:r>
            <a:endParaRPr lang="ru-RU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1976845" y="2645702"/>
            <a:ext cx="64239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Коли востаннє ви закохувались? Розкажіть про цей </a:t>
            </a:r>
            <a:r>
              <a:rPr lang="uk-UA" b="1" dirty="0" smtClean="0"/>
              <a:t>випадок.</a:t>
            </a:r>
            <a:endParaRPr lang="ru-RU" b="1" dirty="0"/>
          </a:p>
        </p:txBody>
      </p:sp>
      <p:pic>
        <p:nvPicPr>
          <p:cNvPr id="39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931" y="2680884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1976845" y="3244334"/>
            <a:ext cx="5545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Які ще емоції та почуття ви відчували в цей момент? </a:t>
            </a:r>
            <a:endParaRPr lang="ru-RU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978893" y="3729166"/>
            <a:ext cx="87368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Порадьте моїм </a:t>
            </a:r>
            <a:r>
              <a:rPr lang="uk-UA" b="1" dirty="0" err="1"/>
              <a:t>підписникам</a:t>
            </a:r>
            <a:r>
              <a:rPr lang="uk-UA" b="1" dirty="0"/>
              <a:t> чи треба звертати на себе увагу людини, яку любиш? </a:t>
            </a:r>
            <a:endParaRPr lang="ru-RU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1946327" y="4199990"/>
            <a:ext cx="90932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Уявіть себе у майбутньому. Чи станете ви щасливим/щасливою поруч з коханою людиною? </a:t>
            </a:r>
            <a:endParaRPr lang="ru-RU" b="1" dirty="0"/>
          </a:p>
        </p:txBody>
      </p:sp>
      <p:sp>
        <p:nvSpPr>
          <p:cNvPr id="26" name="Rectangle 3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43" name="Рисунок 40" descr="unname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779" y="4854514"/>
            <a:ext cx="685041" cy="68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2013685" y="4869322"/>
            <a:ext cx="81646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Як ви вважаєте, що може дуже сильно похитнути віру людини у свою </a:t>
            </a:r>
            <a:r>
              <a:rPr lang="uk-UA" b="1" dirty="0" smtClean="0"/>
              <a:t>цінність?</a:t>
            </a:r>
            <a:endParaRPr lang="ru-RU" b="1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118120" y="5515485"/>
            <a:ext cx="47048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/>
              <a:t>Порадьте іншим людям, як повірити у себе? </a:t>
            </a:r>
            <a:endParaRPr lang="ru-RU" b="1" dirty="0"/>
          </a:p>
        </p:txBody>
      </p:sp>
      <p:pic>
        <p:nvPicPr>
          <p:cNvPr id="49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837" y="3334772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960" y="3917523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083" y="4484371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083" y="5688993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Рисунок 30" descr="shure_sm58_lce_vokalnyy_dinamicheskiy_mikrofon_162-800x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896" y="5047107"/>
            <a:ext cx="361950" cy="36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Рисунок 53" descr="D:\Загрузки\визуализация\Без названия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8762" y="5650610"/>
            <a:ext cx="777430" cy="697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Рисунок 54" descr="D:\Загрузки\визуализация\Logo_of_Twitter.svg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8408" y="4228993"/>
            <a:ext cx="537784" cy="463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Рисунок 55" descr="D:\Загрузки\визуализация\Без названия (6)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0835" y="3515747"/>
            <a:ext cx="518731" cy="496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Рисунок 56" descr="D:\Загрузки\визуализация\Без названия (5)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779" y="2861859"/>
            <a:ext cx="476815" cy="567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Рисунок 57" descr="D:\Загрузки\визуализация\fb_icon_325x325.pn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5121" y="2293281"/>
            <a:ext cx="504445" cy="473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3760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995124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«Займи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позицію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endParaRPr lang="ru-RU" sz="4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62644" y="953074"/>
            <a:ext cx="85126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якби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довелося вибирати між кохати і бути коханим,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обрали.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Умотивуйте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свій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" descr="Історії про кохання на будь-який смак: смішні, дивні, глибокі, трагічні |  ВС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Історії про кохання на будь-який смак: смішні, дивні, глибокі, трагічні |  ВСЛ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5" name="Picture 5" descr="D:\Загрузки\визуализация\книги коханн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046860"/>
            <a:ext cx="7106194" cy="4719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525">
            <a:off x="7966600" y="2244112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1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995124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0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Ноти</a:t>
            </a:r>
            <a:r>
              <a:rPr lang="ru-RU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уроку)</a:t>
            </a:r>
            <a:r>
              <a:rPr lang="ru-RU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4084" y="1307017"/>
            <a:ext cx="8670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кружечках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напиш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семи нот. (Чим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звук,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uk-UA" sz="2000" dirty="0"/>
              <a:t>	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2" descr="Історії про кохання на будь-який смак: смішні, дивні, глибокі, трагічні |  ВС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Історії про кохання на будь-який смак: смішні, дивні, глибокі, трагічні |  ВСЛ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4" descr="D:\Загрузки\визуализация\49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0525">
            <a:off x="7966600" y="2244112"/>
            <a:ext cx="3268307" cy="370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Магічне число 7. 2 клас НУШ Презентація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5"/>
          <a:stretch/>
        </p:blipFill>
        <p:spPr bwMode="auto">
          <a:xfrm>
            <a:off x="155575" y="2194993"/>
            <a:ext cx="7431224" cy="4571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8282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0506" y="177953"/>
            <a:ext cx="821615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завдання, інструктаж щодо його виконання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71600" y="1624503"/>
            <a:ext cx="10424159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/>
              <a:t>На середній рівень</a:t>
            </a:r>
            <a:r>
              <a:rPr lang="uk-UA" sz="2800" dirty="0"/>
              <a:t>: скласти </a:t>
            </a:r>
            <a:r>
              <a:rPr lang="uk-UA" sz="2800" dirty="0" err="1"/>
              <a:t>сенкан</a:t>
            </a:r>
            <a:r>
              <a:rPr lang="uk-UA" sz="2800" dirty="0"/>
              <a:t> на </a:t>
            </a:r>
            <a:r>
              <a:rPr lang="uk-UA" sz="2800" dirty="0" smtClean="0"/>
              <a:t>тему «Кохання».</a:t>
            </a:r>
          </a:p>
          <a:p>
            <a:r>
              <a:rPr lang="uk-UA" sz="2800" b="1" dirty="0"/>
              <a:t>Для учнів/учениць із достатнім та високим рівнями успішності: </a:t>
            </a:r>
            <a:endParaRPr lang="ru-RU" sz="2800" dirty="0"/>
          </a:p>
          <a:p>
            <a:pPr lvl="0"/>
            <a:r>
              <a:rPr lang="uk-UA" sz="2400" dirty="0"/>
              <a:t>Прослухати подкаст (згадати) у застосунку </a:t>
            </a:r>
            <a:r>
              <a:rPr lang="en-US" sz="2400" dirty="0" err="1"/>
              <a:t>Litcom</a:t>
            </a:r>
            <a:r>
              <a:rPr lang="en-US" sz="2400" b="1" dirty="0"/>
              <a:t> </a:t>
            </a:r>
            <a:r>
              <a:rPr lang="ru-RU" sz="2400" u="sng" dirty="0" err="1">
                <a:hlinkClick r:id="rId3"/>
              </a:rPr>
              <a:t>https</a:t>
            </a:r>
            <a:r>
              <a:rPr lang="uk-UA" sz="2400" u="sng" dirty="0">
                <a:hlinkClick r:id="rId3"/>
              </a:rPr>
              <a:t>://</a:t>
            </a:r>
            <a:r>
              <a:rPr lang="ru-RU" sz="2400" u="sng" dirty="0" err="1">
                <a:hlinkClick r:id="rId3"/>
              </a:rPr>
              <a:t>litcom</a:t>
            </a:r>
            <a:r>
              <a:rPr lang="uk-UA" sz="2400" u="sng" dirty="0">
                <a:hlinkClick r:id="rId3"/>
              </a:rPr>
              <a:t>.</a:t>
            </a:r>
            <a:r>
              <a:rPr lang="ru-RU" sz="2400" u="sng" dirty="0" err="1">
                <a:hlinkClick r:id="rId3"/>
              </a:rPr>
              <a:t>com</a:t>
            </a:r>
            <a:r>
              <a:rPr lang="uk-UA" sz="2400" u="sng" dirty="0">
                <a:hlinkClick r:id="rId3"/>
              </a:rPr>
              <a:t>/</a:t>
            </a:r>
            <a:r>
              <a:rPr lang="ru-RU" sz="2400" u="sng" dirty="0" err="1">
                <a:hlinkClick r:id="rId3"/>
              </a:rPr>
              <a:t>post</a:t>
            </a:r>
            <a:r>
              <a:rPr lang="uk-UA" sz="2400" u="sng" dirty="0">
                <a:hlinkClick r:id="rId3"/>
              </a:rPr>
              <a:t>/415</a:t>
            </a:r>
            <a:r>
              <a:rPr lang="ru-RU" sz="2400" b="1" dirty="0"/>
              <a:t> </a:t>
            </a:r>
            <a:r>
              <a:rPr lang="uk-UA" sz="2400" dirty="0"/>
              <a:t>Оксани </a:t>
            </a:r>
            <a:r>
              <a:rPr lang="uk-UA" sz="2400" dirty="0" err="1"/>
              <a:t>Котелевич</a:t>
            </a:r>
            <a:r>
              <a:rPr lang="uk-UA" sz="2400" dirty="0"/>
              <a:t> про гурманство Івана Яковича і те, які кулінарні традиції панували в його родині.  Підготувати доповідь (усно), які кулінарні традиції- у вашій родині.</a:t>
            </a:r>
            <a:endParaRPr lang="ru-RU" sz="2400" dirty="0"/>
          </a:p>
          <a:p>
            <a:pPr lvl="0"/>
            <a:r>
              <a:rPr lang="uk-UA" sz="2400" dirty="0"/>
              <a:t>Обрати одну із цитат Івана Франка та письмово поділитися своїми думками:</a:t>
            </a:r>
            <a:endParaRPr lang="ru-RU" sz="2400" dirty="0"/>
          </a:p>
          <a:p>
            <a:r>
              <a:rPr lang="uk-UA" sz="2400" dirty="0"/>
              <a:t>2.1. Щастя ніколи довго не триває. Щастя все – день, година, одна хвилина.</a:t>
            </a:r>
            <a:endParaRPr lang="ru-RU" sz="2400" dirty="0"/>
          </a:p>
          <a:p>
            <a:r>
              <a:rPr lang="uk-UA" sz="2400" dirty="0"/>
              <a:t>2.2. Любов не залежить від нашої волі, приходить без нашої заслуги, щезає без нашої вини.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03408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660</Words>
  <Application>Microsoft Office PowerPoint</Application>
  <PresentationFormat>Произвольный</PresentationFormat>
  <Paragraphs>77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User</cp:lastModifiedBy>
  <cp:revision>34</cp:revision>
  <dcterms:created xsi:type="dcterms:W3CDTF">2023-10-09T13:18:07Z</dcterms:created>
  <dcterms:modified xsi:type="dcterms:W3CDTF">2023-11-03T16:03:38Z</dcterms:modified>
</cp:coreProperties>
</file>