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</p:sldIdLst>
  <p:sldSz cy="5143500" cx="9144000"/>
  <p:notesSz cx="6858000" cy="9144000"/>
  <p:embeddedFontLst>
    <p:embeddedFont>
      <p:font typeface="Lobster"/>
      <p:regular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Lobster-regular.fntdata"/><Relationship Id="rId25" Type="http://schemas.openxmlformats.org/officeDocument/2006/relationships/slide" Target="slides/slide20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0e8446dea1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20e8446dea1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20e8446dea1_1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20e8446dea1_1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20e8446dea1_1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20e8446dea1_1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20e8446dea1_1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20e8446dea1_1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20e8446dea1_1_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20e8446dea1_1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20e8446dea1_1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20e8446dea1_1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0e8446dea1_1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0e8446dea1_1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20e8446dea1_1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20e8446dea1_1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20e8446dea1_1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20e8446dea1_1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20e8446dea1_1_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20e8446dea1_1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20e8446dea1_1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20e8446dea1_1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20e8446dea1_1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20e8446dea1_1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0e8446dea1_1_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20e8446dea1_1_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20e8446dea1_1_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20e8446dea1_1_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20e8446dea1_1_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20e8446dea1_1_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20e8446dea1_1_1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20e8446dea1_1_1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20e8446dea1_1_1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20e8446dea1_1_1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20e8446dea1_1_1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20e8446dea1_1_1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20e8446dea1_4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20e8446dea1_4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7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5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0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1.jpg"/><Relationship Id="rId4" Type="http://schemas.openxmlformats.org/officeDocument/2006/relationships/image" Target="../media/image1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6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0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0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 b="8694" l="0" r="0" t="4529"/>
          <a:stretch/>
        </p:blipFill>
        <p:spPr>
          <a:xfrm>
            <a:off x="0" y="0"/>
            <a:ext cx="9144000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>
            <p:ph type="ctrTitle"/>
          </p:nvPr>
        </p:nvSpPr>
        <p:spPr>
          <a:xfrm>
            <a:off x="480400" y="2252875"/>
            <a:ext cx="7860300" cy="1515600"/>
          </a:xfrm>
          <a:prstGeom prst="rect">
            <a:avLst/>
          </a:prstGeom>
          <a:solidFill>
            <a:srgbClr val="F7ECDB"/>
          </a:solidFill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obster"/>
                <a:ea typeface="Lobster"/>
                <a:cs typeface="Lobster"/>
                <a:sym typeface="Lobster"/>
              </a:rPr>
              <a:t>“</a:t>
            </a:r>
            <a:r>
              <a:rPr lang="en-GB">
                <a:latin typeface="Lobster"/>
                <a:ea typeface="Lobster"/>
                <a:cs typeface="Lobster"/>
                <a:sym typeface="Lobster"/>
              </a:rPr>
              <a:t>Микита Кожум’яка”</a:t>
            </a:r>
            <a:br>
              <a:rPr lang="en-GB">
                <a:latin typeface="Lobster"/>
                <a:ea typeface="Lobster"/>
                <a:cs typeface="Lobster"/>
                <a:sym typeface="Lobster"/>
              </a:rPr>
            </a:br>
            <a:r>
              <a:rPr lang="en-GB">
                <a:latin typeface="Lobster"/>
                <a:ea typeface="Lobster"/>
                <a:cs typeface="Lobster"/>
                <a:sym typeface="Lobster"/>
              </a:rPr>
              <a:t>Олександр Олесь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ECDB"/>
        </a:solid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840984"/>
            <a:ext cx="5414776" cy="3594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47202" y="1279177"/>
            <a:ext cx="2585100" cy="258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ECDB"/>
        </a:solid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idx="1" type="body"/>
          </p:nvPr>
        </p:nvSpPr>
        <p:spPr>
          <a:xfrm>
            <a:off x="318775" y="1145400"/>
            <a:ext cx="4791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Lobster"/>
                <a:ea typeface="Lobster"/>
                <a:cs typeface="Lobster"/>
                <a:sym typeface="Lobster"/>
              </a:rPr>
              <a:t>Казка - невеликий твір, в основу якого покладено захопливу розповідь про вигадані події. </a:t>
            </a:r>
            <a:endParaRPr sz="2800">
              <a:solidFill>
                <a:schemeClr val="dk1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67" name="Google Shape;67;p15"/>
          <p:cNvPicPr preferRelativeResize="0"/>
          <p:nvPr/>
        </p:nvPicPr>
        <p:blipFill rotWithShape="1">
          <a:blip r:embed="rId3">
            <a:alphaModFix/>
          </a:blip>
          <a:srcRect b="8691" l="0" r="0" t="7246"/>
          <a:stretch/>
        </p:blipFill>
        <p:spPr>
          <a:xfrm>
            <a:off x="5651575" y="238275"/>
            <a:ext cx="2893199" cy="4323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ECDB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>
            <p:ph type="title"/>
          </p:nvPr>
        </p:nvSpPr>
        <p:spPr>
          <a:xfrm>
            <a:off x="311700" y="445025"/>
            <a:ext cx="3954000" cy="2163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obster"/>
                <a:ea typeface="Lobster"/>
                <a:cs typeface="Lobster"/>
                <a:sym typeface="Lobster"/>
              </a:rPr>
              <a:t>Князь із Княгинею сумували, бо повинні були віддати Змію улюбленого сина?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73" name="Google Shape;73;p16"/>
          <p:cNvSpPr txBox="1"/>
          <p:nvPr>
            <p:ph idx="1" type="body"/>
          </p:nvPr>
        </p:nvSpPr>
        <p:spPr>
          <a:xfrm>
            <a:off x="340000" y="2680650"/>
            <a:ext cx="1824900" cy="108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5100" u="sng">
                <a:solidFill>
                  <a:srgbClr val="07CB17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Так</a:t>
            </a:r>
            <a:endParaRPr sz="5100" u="sng">
              <a:solidFill>
                <a:srgbClr val="07CB17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74" name="Google Shape;74;p16"/>
          <p:cNvSpPr txBox="1"/>
          <p:nvPr/>
        </p:nvSpPr>
        <p:spPr>
          <a:xfrm>
            <a:off x="2401950" y="2665800"/>
            <a:ext cx="34704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100" u="sng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Ні</a:t>
            </a:r>
            <a:endParaRPr sz="5100" u="sng">
              <a:solidFill>
                <a:srgbClr val="FF0000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75" name="Google Shape;75;p16"/>
          <p:cNvPicPr preferRelativeResize="0"/>
          <p:nvPr/>
        </p:nvPicPr>
        <p:blipFill rotWithShape="1">
          <a:blip r:embed="rId3">
            <a:alphaModFix/>
          </a:blip>
          <a:srcRect b="8840" l="0" r="0" t="5249"/>
          <a:stretch/>
        </p:blipFill>
        <p:spPr>
          <a:xfrm>
            <a:off x="5776529" y="0"/>
            <a:ext cx="3367471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ECDB"/>
        </a:solidFill>
      </p:bgPr>
    </p:bg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820">
                <a:latin typeface="Lobster"/>
                <a:ea typeface="Lobster"/>
                <a:cs typeface="Lobster"/>
                <a:sym typeface="Lobster"/>
              </a:rPr>
              <a:t>Народ боявся Змія?	</a:t>
            </a:r>
            <a:endParaRPr sz="2820"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81" name="Google Shape;81;p17"/>
          <p:cNvPicPr preferRelativeResize="0"/>
          <p:nvPr/>
        </p:nvPicPr>
        <p:blipFill rotWithShape="1">
          <a:blip r:embed="rId3">
            <a:alphaModFix/>
          </a:blip>
          <a:srcRect b="8833" l="0" r="0" t="3354"/>
          <a:stretch/>
        </p:blipFill>
        <p:spPr>
          <a:xfrm>
            <a:off x="5849215" y="0"/>
            <a:ext cx="3294785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340000" y="2680650"/>
            <a:ext cx="1824900" cy="108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5100" u="sng">
                <a:solidFill>
                  <a:srgbClr val="07CB17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Так</a:t>
            </a:r>
            <a:endParaRPr sz="5100" u="sng">
              <a:solidFill>
                <a:srgbClr val="07CB17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83" name="Google Shape;83;p17"/>
          <p:cNvSpPr txBox="1"/>
          <p:nvPr/>
        </p:nvSpPr>
        <p:spPr>
          <a:xfrm>
            <a:off x="2401950" y="2665800"/>
            <a:ext cx="34704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100" u="sng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Ні</a:t>
            </a:r>
            <a:endParaRPr sz="5100" u="sng">
              <a:solidFill>
                <a:srgbClr val="FF0000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ECDB"/>
        </a:solid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/>
          <p:nvPr>
            <p:ph type="title"/>
          </p:nvPr>
        </p:nvSpPr>
        <p:spPr>
          <a:xfrm>
            <a:off x="311700" y="445025"/>
            <a:ext cx="4260300" cy="212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obster"/>
                <a:ea typeface="Lobster"/>
                <a:cs typeface="Lobster"/>
                <a:sym typeface="Lobster"/>
              </a:rPr>
              <a:t>Князь зібрав воєвод, щоб повідомити їм про своє рішення добровільно віддати Змію дочку?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89" name="Google Shape;89;p18"/>
          <p:cNvSpPr txBox="1"/>
          <p:nvPr>
            <p:ph idx="1" type="body"/>
          </p:nvPr>
        </p:nvSpPr>
        <p:spPr>
          <a:xfrm>
            <a:off x="340000" y="2680650"/>
            <a:ext cx="1824900" cy="108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5100" u="sng">
                <a:solidFill>
                  <a:srgbClr val="07CB17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Так</a:t>
            </a:r>
            <a:endParaRPr sz="5100" u="sng">
              <a:solidFill>
                <a:srgbClr val="07CB17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90" name="Google Shape;90;p18"/>
          <p:cNvSpPr txBox="1"/>
          <p:nvPr/>
        </p:nvSpPr>
        <p:spPr>
          <a:xfrm>
            <a:off x="2401950" y="2665800"/>
            <a:ext cx="34704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100" u="sng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Ні</a:t>
            </a:r>
            <a:endParaRPr sz="5100" u="sng">
              <a:solidFill>
                <a:srgbClr val="FF0000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91" name="Google Shape;91;p18"/>
          <p:cNvPicPr preferRelativeResize="0"/>
          <p:nvPr/>
        </p:nvPicPr>
        <p:blipFill rotWithShape="1">
          <a:blip r:embed="rId3">
            <a:alphaModFix/>
          </a:blip>
          <a:srcRect b="11564" l="0" r="0" t="12105"/>
          <a:stretch/>
        </p:blipFill>
        <p:spPr>
          <a:xfrm>
            <a:off x="5353525" y="0"/>
            <a:ext cx="3790476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ECDB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/>
          <p:nvPr>
            <p:ph type="title"/>
          </p:nvPr>
        </p:nvSpPr>
        <p:spPr>
          <a:xfrm>
            <a:off x="311700" y="445025"/>
            <a:ext cx="4260300" cy="165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obster"/>
                <a:ea typeface="Lobster"/>
                <a:cs typeface="Lobster"/>
                <a:sym typeface="Lobster"/>
              </a:rPr>
              <a:t>Чи всі воєводи одностайно погодилися з Князем боротися проти Змія?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97" name="Google Shape;97;p19"/>
          <p:cNvSpPr txBox="1"/>
          <p:nvPr>
            <p:ph idx="1" type="body"/>
          </p:nvPr>
        </p:nvSpPr>
        <p:spPr>
          <a:xfrm>
            <a:off x="340000" y="2680650"/>
            <a:ext cx="1824900" cy="108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5100" u="sng">
                <a:solidFill>
                  <a:srgbClr val="07CB17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Так</a:t>
            </a:r>
            <a:endParaRPr sz="5100" u="sng">
              <a:solidFill>
                <a:srgbClr val="07CB17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98" name="Google Shape;98;p19"/>
          <p:cNvSpPr txBox="1"/>
          <p:nvPr/>
        </p:nvSpPr>
        <p:spPr>
          <a:xfrm>
            <a:off x="2401950" y="2665800"/>
            <a:ext cx="34704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100" u="sng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Ні</a:t>
            </a:r>
            <a:endParaRPr sz="5100" u="sng">
              <a:solidFill>
                <a:srgbClr val="FF0000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99" name="Google Shape;99;p19"/>
          <p:cNvPicPr preferRelativeResize="0"/>
          <p:nvPr/>
        </p:nvPicPr>
        <p:blipFill rotWithShape="1">
          <a:blip r:embed="rId3">
            <a:alphaModFix/>
          </a:blip>
          <a:srcRect b="8830" l="0" r="0" t="10374"/>
          <a:stretch/>
        </p:blipFill>
        <p:spPr>
          <a:xfrm>
            <a:off x="5563025" y="0"/>
            <a:ext cx="3580981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ECDB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0"/>
          <p:cNvSpPr txBox="1"/>
          <p:nvPr>
            <p:ph type="title"/>
          </p:nvPr>
        </p:nvSpPr>
        <p:spPr>
          <a:xfrm>
            <a:off x="311700" y="445025"/>
            <a:ext cx="3470400" cy="16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820">
                <a:latin typeface="Lobster"/>
                <a:ea typeface="Lobster"/>
                <a:cs typeface="Lobster"/>
                <a:sym typeface="Lobster"/>
              </a:rPr>
              <a:t>У три роки Микита міг побороти свого батька?</a:t>
            </a:r>
            <a:endParaRPr sz="282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05" name="Google Shape;105;p20"/>
          <p:cNvSpPr txBox="1"/>
          <p:nvPr>
            <p:ph idx="1" type="body"/>
          </p:nvPr>
        </p:nvSpPr>
        <p:spPr>
          <a:xfrm>
            <a:off x="340000" y="2680650"/>
            <a:ext cx="1824900" cy="108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5100" u="sng">
                <a:solidFill>
                  <a:srgbClr val="07CB17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Так</a:t>
            </a:r>
            <a:endParaRPr sz="5100" u="sng">
              <a:solidFill>
                <a:srgbClr val="07CB17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06" name="Google Shape;106;p20"/>
          <p:cNvSpPr txBox="1"/>
          <p:nvPr/>
        </p:nvSpPr>
        <p:spPr>
          <a:xfrm>
            <a:off x="2401950" y="2665800"/>
            <a:ext cx="34704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100" u="sng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Ні</a:t>
            </a:r>
            <a:endParaRPr sz="5100" u="sng">
              <a:solidFill>
                <a:srgbClr val="FF0000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107" name="Google Shape;107;p20"/>
          <p:cNvPicPr preferRelativeResize="0"/>
          <p:nvPr/>
        </p:nvPicPr>
        <p:blipFill rotWithShape="1">
          <a:blip r:embed="rId3">
            <a:alphaModFix/>
          </a:blip>
          <a:srcRect b="6437" l="0" r="0" t="16193"/>
          <a:stretch/>
        </p:blipFill>
        <p:spPr>
          <a:xfrm>
            <a:off x="5404591" y="0"/>
            <a:ext cx="3739408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ECDB"/>
        </a:solidFill>
      </p:bgPr>
    </p:bg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1"/>
          <p:cNvSpPr txBox="1"/>
          <p:nvPr>
            <p:ph type="title"/>
          </p:nvPr>
        </p:nvSpPr>
        <p:spPr>
          <a:xfrm>
            <a:off x="311700" y="445025"/>
            <a:ext cx="4409400" cy="170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820">
                <a:latin typeface="Lobster"/>
                <a:ea typeface="Lobster"/>
                <a:cs typeface="Lobster"/>
                <a:sym typeface="Lobster"/>
              </a:rPr>
              <a:t>Микита злий і жорстокий?</a:t>
            </a:r>
            <a:endParaRPr sz="282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13" name="Google Shape;113;p21"/>
          <p:cNvSpPr txBox="1"/>
          <p:nvPr>
            <p:ph idx="1" type="body"/>
          </p:nvPr>
        </p:nvSpPr>
        <p:spPr>
          <a:xfrm>
            <a:off x="340000" y="2680650"/>
            <a:ext cx="1824900" cy="108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5100" u="sng">
                <a:solidFill>
                  <a:srgbClr val="07CB17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Так</a:t>
            </a:r>
            <a:endParaRPr sz="5100" u="sng">
              <a:solidFill>
                <a:srgbClr val="07CB17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14" name="Google Shape;114;p21"/>
          <p:cNvSpPr txBox="1"/>
          <p:nvPr/>
        </p:nvSpPr>
        <p:spPr>
          <a:xfrm>
            <a:off x="2401950" y="2665800"/>
            <a:ext cx="34704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100" u="sng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Ні</a:t>
            </a:r>
            <a:endParaRPr sz="5100" u="sng">
              <a:solidFill>
                <a:srgbClr val="FF0000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115" name="Google Shape;115;p21"/>
          <p:cNvPicPr preferRelativeResize="0"/>
          <p:nvPr/>
        </p:nvPicPr>
        <p:blipFill rotWithShape="1">
          <a:blip r:embed="rId3">
            <a:alphaModFix/>
          </a:blip>
          <a:srcRect b="0" l="0" r="0" t="37872"/>
          <a:stretch/>
        </p:blipFill>
        <p:spPr>
          <a:xfrm>
            <a:off x="5204275" y="736075"/>
            <a:ext cx="3939725" cy="3671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ECDB"/>
        </a:solidFill>
      </p:bgPr>
    </p:bg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2"/>
          <p:cNvSpPr txBox="1"/>
          <p:nvPr>
            <p:ph type="title"/>
          </p:nvPr>
        </p:nvSpPr>
        <p:spPr>
          <a:xfrm>
            <a:off x="311700" y="445025"/>
            <a:ext cx="4740600" cy="813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820">
                <a:latin typeface="Lobster"/>
                <a:ea typeface="Lobster"/>
                <a:cs typeface="Lobster"/>
                <a:sym typeface="Lobster"/>
              </a:rPr>
              <a:t>У Микити було п’ять братів?</a:t>
            </a:r>
            <a:endParaRPr sz="282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21" name="Google Shape;121;p22"/>
          <p:cNvSpPr txBox="1"/>
          <p:nvPr>
            <p:ph idx="1" type="body"/>
          </p:nvPr>
        </p:nvSpPr>
        <p:spPr>
          <a:xfrm>
            <a:off x="340000" y="2680650"/>
            <a:ext cx="1824900" cy="108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5100" u="sng">
                <a:solidFill>
                  <a:srgbClr val="07CB17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Так</a:t>
            </a:r>
            <a:endParaRPr sz="5100" u="sng">
              <a:solidFill>
                <a:srgbClr val="07CB17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22" name="Google Shape;122;p22"/>
          <p:cNvSpPr txBox="1"/>
          <p:nvPr/>
        </p:nvSpPr>
        <p:spPr>
          <a:xfrm>
            <a:off x="2401950" y="2665800"/>
            <a:ext cx="34704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100" u="sng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Ні</a:t>
            </a:r>
            <a:endParaRPr sz="5100" u="sng">
              <a:solidFill>
                <a:srgbClr val="FF0000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123" name="Google Shape;123;p22"/>
          <p:cNvPicPr preferRelativeResize="0"/>
          <p:nvPr/>
        </p:nvPicPr>
        <p:blipFill rotWithShape="1">
          <a:blip r:embed="rId3">
            <a:alphaModFix/>
          </a:blip>
          <a:srcRect b="8836" l="0" r="0" t="11911"/>
          <a:stretch/>
        </p:blipFill>
        <p:spPr>
          <a:xfrm>
            <a:off x="5493406" y="0"/>
            <a:ext cx="3650594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ECDB"/>
        </a:solidFill>
      </p:bgPr>
    </p:bg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3"/>
          <p:cNvSpPr txBox="1"/>
          <p:nvPr>
            <p:ph type="title"/>
          </p:nvPr>
        </p:nvSpPr>
        <p:spPr>
          <a:xfrm>
            <a:off x="311700" y="445025"/>
            <a:ext cx="3895800" cy="1716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820">
                <a:latin typeface="Lobster"/>
                <a:ea typeface="Lobster"/>
                <a:cs typeface="Lobster"/>
                <a:sym typeface="Lobster"/>
              </a:rPr>
              <a:t>Микита одразу погодився боротися зі Змієм?</a:t>
            </a:r>
            <a:endParaRPr sz="282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29" name="Google Shape;129;p23"/>
          <p:cNvSpPr txBox="1"/>
          <p:nvPr>
            <p:ph idx="1" type="body"/>
          </p:nvPr>
        </p:nvSpPr>
        <p:spPr>
          <a:xfrm>
            <a:off x="340000" y="2680650"/>
            <a:ext cx="1824900" cy="108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5100" u="sng">
                <a:solidFill>
                  <a:srgbClr val="07CB17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Так</a:t>
            </a:r>
            <a:endParaRPr sz="5100" u="sng">
              <a:solidFill>
                <a:srgbClr val="07CB17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30" name="Google Shape;130;p23"/>
          <p:cNvSpPr txBox="1"/>
          <p:nvPr/>
        </p:nvSpPr>
        <p:spPr>
          <a:xfrm>
            <a:off x="2401950" y="2665800"/>
            <a:ext cx="34704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100" u="sng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Ні</a:t>
            </a:r>
            <a:endParaRPr sz="5100" u="sng">
              <a:solidFill>
                <a:srgbClr val="FF0000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131" name="Google Shape;131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77850" y="0"/>
            <a:ext cx="4166150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ECDB"/>
        </a:solidFill>
      </p:bgPr>
    </p:bg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4"/>
          <p:cNvSpPr txBox="1"/>
          <p:nvPr>
            <p:ph type="title"/>
          </p:nvPr>
        </p:nvSpPr>
        <p:spPr>
          <a:xfrm>
            <a:off x="311700" y="445025"/>
            <a:ext cx="3995400" cy="146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820">
                <a:latin typeface="Lobster"/>
                <a:ea typeface="Lobster"/>
                <a:cs typeface="Lobster"/>
                <a:sym typeface="Lobster"/>
              </a:rPr>
              <a:t>На боротьбу зі Змієм Микиту умовили діти?</a:t>
            </a:r>
            <a:endParaRPr sz="282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37" name="Google Shape;137;p24"/>
          <p:cNvSpPr txBox="1"/>
          <p:nvPr>
            <p:ph idx="1" type="body"/>
          </p:nvPr>
        </p:nvSpPr>
        <p:spPr>
          <a:xfrm>
            <a:off x="340000" y="2680650"/>
            <a:ext cx="1824900" cy="108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5100" u="sng">
                <a:solidFill>
                  <a:srgbClr val="07CB17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Так</a:t>
            </a:r>
            <a:endParaRPr sz="5100" u="sng">
              <a:solidFill>
                <a:srgbClr val="07CB17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38" name="Google Shape;138;p24"/>
          <p:cNvSpPr txBox="1"/>
          <p:nvPr/>
        </p:nvSpPr>
        <p:spPr>
          <a:xfrm>
            <a:off x="2401950" y="2665800"/>
            <a:ext cx="34704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100" u="sng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Ні</a:t>
            </a:r>
            <a:endParaRPr sz="5100" u="sng">
              <a:solidFill>
                <a:srgbClr val="FF0000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139" name="Google Shape;13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40100" y="152400"/>
            <a:ext cx="2721769" cy="4838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4"/>
          <p:cNvPicPr preferRelativeResize="0"/>
          <p:nvPr/>
        </p:nvPicPr>
        <p:blipFill rotWithShape="1">
          <a:blip r:embed="rId4">
            <a:alphaModFix/>
          </a:blip>
          <a:srcRect b="8659" l="0" r="0" t="3698"/>
          <a:stretch/>
        </p:blipFill>
        <p:spPr>
          <a:xfrm>
            <a:off x="5842780" y="0"/>
            <a:ext cx="3301220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ECDB"/>
        </a:solidFill>
      </p:bgPr>
    </p:bg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5"/>
          <p:cNvSpPr txBox="1"/>
          <p:nvPr>
            <p:ph type="title"/>
          </p:nvPr>
        </p:nvSpPr>
        <p:spPr>
          <a:xfrm>
            <a:off x="311700" y="445025"/>
            <a:ext cx="4517100" cy="135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820">
                <a:latin typeface="Lobster"/>
                <a:ea typeface="Lobster"/>
                <a:cs typeface="Lobster"/>
                <a:sym typeface="Lobster"/>
              </a:rPr>
              <a:t>Чи важко Микиті було боротися зі Змієм?</a:t>
            </a:r>
            <a:endParaRPr sz="282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46" name="Google Shape;146;p25"/>
          <p:cNvSpPr txBox="1"/>
          <p:nvPr>
            <p:ph idx="1" type="body"/>
          </p:nvPr>
        </p:nvSpPr>
        <p:spPr>
          <a:xfrm>
            <a:off x="340000" y="2680650"/>
            <a:ext cx="1824900" cy="108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5100" u="sng">
                <a:solidFill>
                  <a:srgbClr val="07CB17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Так</a:t>
            </a:r>
            <a:endParaRPr sz="5100" u="sng">
              <a:solidFill>
                <a:srgbClr val="07CB17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47" name="Google Shape;147;p25"/>
          <p:cNvSpPr txBox="1"/>
          <p:nvPr/>
        </p:nvSpPr>
        <p:spPr>
          <a:xfrm>
            <a:off x="2401950" y="2665800"/>
            <a:ext cx="34704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100" u="sng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Ні</a:t>
            </a:r>
            <a:endParaRPr sz="5100" u="sng">
              <a:solidFill>
                <a:srgbClr val="FF0000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148" name="Google Shape;148;p25"/>
          <p:cNvPicPr preferRelativeResize="0"/>
          <p:nvPr/>
        </p:nvPicPr>
        <p:blipFill rotWithShape="1">
          <a:blip r:embed="rId3">
            <a:alphaModFix/>
          </a:blip>
          <a:srcRect b="14659" l="0" r="0" t="8829"/>
          <a:stretch/>
        </p:blipFill>
        <p:spPr>
          <a:xfrm>
            <a:off x="5362745" y="-1"/>
            <a:ext cx="3781255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ECDB"/>
        </a:solidFill>
      </p:bgPr>
    </p:bg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6"/>
          <p:cNvSpPr txBox="1"/>
          <p:nvPr>
            <p:ph type="title"/>
          </p:nvPr>
        </p:nvSpPr>
        <p:spPr>
          <a:xfrm>
            <a:off x="311700" y="445025"/>
            <a:ext cx="4409400" cy="141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obster"/>
                <a:ea typeface="Lobster"/>
                <a:cs typeface="Lobster"/>
                <a:sym typeface="Lobster"/>
              </a:rPr>
              <a:t>Микита врятував Князівну від Змія?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54" name="Google Shape;154;p26"/>
          <p:cNvSpPr txBox="1"/>
          <p:nvPr>
            <p:ph idx="1" type="body"/>
          </p:nvPr>
        </p:nvSpPr>
        <p:spPr>
          <a:xfrm>
            <a:off x="340000" y="2680650"/>
            <a:ext cx="1824900" cy="108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5100" u="sng">
                <a:solidFill>
                  <a:srgbClr val="07CB17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Так</a:t>
            </a:r>
            <a:endParaRPr sz="5100" u="sng">
              <a:solidFill>
                <a:srgbClr val="07CB17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55" name="Google Shape;155;p26"/>
          <p:cNvSpPr txBox="1"/>
          <p:nvPr/>
        </p:nvSpPr>
        <p:spPr>
          <a:xfrm>
            <a:off x="2401950" y="2665800"/>
            <a:ext cx="34704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100" u="sng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Ні</a:t>
            </a:r>
            <a:endParaRPr sz="5100" u="sng">
              <a:solidFill>
                <a:srgbClr val="FF0000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156" name="Google Shape;156;p26"/>
          <p:cNvPicPr preferRelativeResize="0"/>
          <p:nvPr/>
        </p:nvPicPr>
        <p:blipFill rotWithShape="1">
          <a:blip r:embed="rId3">
            <a:alphaModFix/>
          </a:blip>
          <a:srcRect b="8658" l="0" r="0" t="3530"/>
          <a:stretch/>
        </p:blipFill>
        <p:spPr>
          <a:xfrm>
            <a:off x="5849217" y="0"/>
            <a:ext cx="3294783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ECDB"/>
        </a:solidFill>
      </p:bgPr>
    </p:bg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Google Shape;161;p27"/>
          <p:cNvPicPr preferRelativeResize="0"/>
          <p:nvPr/>
        </p:nvPicPr>
        <p:blipFill rotWithShape="1">
          <a:blip r:embed="rId3">
            <a:alphaModFix/>
          </a:blip>
          <a:srcRect b="39452" l="0" r="0" t="20611"/>
          <a:stretch/>
        </p:blipFill>
        <p:spPr>
          <a:xfrm>
            <a:off x="0" y="0"/>
            <a:ext cx="9144000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27"/>
          <p:cNvSpPr txBox="1"/>
          <p:nvPr>
            <p:ph idx="1" type="body"/>
          </p:nvPr>
        </p:nvSpPr>
        <p:spPr>
          <a:xfrm>
            <a:off x="1606850" y="2194875"/>
            <a:ext cx="5632200" cy="273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latin typeface="Lobster"/>
                <a:ea typeface="Lobster"/>
                <a:cs typeface="Lobster"/>
                <a:sym typeface="Lobster"/>
              </a:rPr>
              <a:t>Драматичний твір - це твір, у якому життя подається переважно через розмови, вчинки та дії героїв. Призначений для постановки на сцені. Використовуються музичний супровід та декорації.</a:t>
            </a:r>
            <a:endParaRPr sz="2500"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ECDB"/>
        </a:solidFill>
      </p:bgPr>
    </p:bg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oogle Shape;167;p28"/>
          <p:cNvPicPr preferRelativeResize="0"/>
          <p:nvPr/>
        </p:nvPicPr>
        <p:blipFill rotWithShape="1">
          <a:blip r:embed="rId3">
            <a:alphaModFix/>
          </a:blip>
          <a:srcRect b="39452" l="0" r="0" t="20611"/>
          <a:stretch/>
        </p:blipFill>
        <p:spPr>
          <a:xfrm>
            <a:off x="0" y="0"/>
            <a:ext cx="9144000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28"/>
          <p:cNvSpPr txBox="1"/>
          <p:nvPr>
            <p:ph idx="1" type="body"/>
          </p:nvPr>
        </p:nvSpPr>
        <p:spPr>
          <a:xfrm>
            <a:off x="1524050" y="2211425"/>
            <a:ext cx="5590800" cy="259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935"/>
              <a:buNone/>
            </a:pPr>
            <a:r>
              <a:rPr lang="en-GB" sz="2380">
                <a:latin typeface="Lobster"/>
                <a:ea typeface="Lobster"/>
                <a:cs typeface="Lobster"/>
                <a:sym typeface="Lobster"/>
              </a:rPr>
              <a:t>Ремарк</a:t>
            </a:r>
            <a:r>
              <a:rPr lang="en-GB" sz="2380">
                <a:latin typeface="Lobster"/>
                <a:ea typeface="Lobster"/>
                <a:cs typeface="Lobster"/>
                <a:sym typeface="Lobster"/>
              </a:rPr>
              <a:t>а</a:t>
            </a:r>
            <a:r>
              <a:rPr lang="en-GB" sz="2380">
                <a:latin typeface="Lobster"/>
                <a:ea typeface="Lobster"/>
                <a:cs typeface="Lobster"/>
                <a:sym typeface="Lobster"/>
              </a:rPr>
              <a:t> - авторське пояснення в тексті, що містить стислу характеристику обставин, зовнішности та поведінки дійових осіб.</a:t>
            </a:r>
            <a:endParaRPr sz="2380">
              <a:latin typeface="Lobster"/>
              <a:ea typeface="Lobster"/>
              <a:cs typeface="Lobster"/>
              <a:sym typeface="Lobster"/>
            </a:endParaRPr>
          </a:p>
          <a:p>
            <a:pPr indent="0" lvl="0" marL="0" rtl="0" algn="ctr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SzPts val="935"/>
              <a:buNone/>
            </a:pPr>
            <a:r>
              <a:rPr lang="en-GB" sz="2380">
                <a:latin typeface="Lobster"/>
                <a:ea typeface="Lobster"/>
                <a:cs typeface="Lobster"/>
                <a:sym typeface="Lobster"/>
              </a:rPr>
              <a:t>Репліка - коротке висловлювання, зауваження одного співбесідника іншому</a:t>
            </a:r>
            <a:endParaRPr sz="2380"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ECDB"/>
        </a:solidFill>
      </p:bgPr>
    </p:bg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9"/>
          <p:cNvSpPr txBox="1"/>
          <p:nvPr>
            <p:ph type="title"/>
          </p:nvPr>
        </p:nvSpPr>
        <p:spPr>
          <a:xfrm>
            <a:off x="311700" y="445025"/>
            <a:ext cx="4260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820">
                <a:latin typeface="Lobster"/>
                <a:ea typeface="Lobster"/>
                <a:cs typeface="Lobster"/>
                <a:sym typeface="Lobster"/>
              </a:rPr>
              <a:t>Образ Микити Кожум’яки</a:t>
            </a:r>
            <a:endParaRPr sz="282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74" name="Google Shape;174;p2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2800">
                <a:latin typeface="Lobster"/>
                <a:ea typeface="Lobster"/>
                <a:cs typeface="Lobster"/>
                <a:sym typeface="Lobster"/>
              </a:rPr>
              <a:t>Інформаційне гроно</a:t>
            </a:r>
            <a:endParaRPr sz="2800"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175" name="Google Shape;175;p29"/>
          <p:cNvPicPr preferRelativeResize="0"/>
          <p:nvPr/>
        </p:nvPicPr>
        <p:blipFill rotWithShape="1">
          <a:blip r:embed="rId3">
            <a:alphaModFix/>
          </a:blip>
          <a:srcRect b="15038" l="0" r="0" t="11851"/>
          <a:stretch/>
        </p:blipFill>
        <p:spPr>
          <a:xfrm>
            <a:off x="5186557" y="0"/>
            <a:ext cx="3957444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ECDB"/>
        </a:solidFill>
      </p:bgPr>
    </p:bg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0"/>
          <p:cNvSpPr txBox="1"/>
          <p:nvPr>
            <p:ph type="title"/>
          </p:nvPr>
        </p:nvSpPr>
        <p:spPr>
          <a:xfrm>
            <a:off x="220600" y="155125"/>
            <a:ext cx="4691100" cy="444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>
                <a:latin typeface="Lobster"/>
                <a:ea typeface="Lobster"/>
                <a:cs typeface="Lobster"/>
                <a:sym typeface="Lobster"/>
              </a:rPr>
              <a:t>Тема твору:</a:t>
            </a:r>
            <a:r>
              <a:rPr lang="en-GB">
                <a:latin typeface="Lobster"/>
                <a:ea typeface="Lobster"/>
                <a:cs typeface="Lobster"/>
                <a:sym typeface="Lobster"/>
              </a:rPr>
              <a:t> Боротьба народного богатиря з зажерливим Змієм.</a:t>
            </a:r>
            <a:endParaRPr>
              <a:latin typeface="Lobster"/>
              <a:ea typeface="Lobster"/>
              <a:cs typeface="Lobster"/>
              <a:sym typeface="Lobster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obster"/>
              <a:ea typeface="Lobster"/>
              <a:cs typeface="Lobster"/>
              <a:sym typeface="Lobster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>
                <a:latin typeface="Lobster"/>
                <a:ea typeface="Lobster"/>
                <a:cs typeface="Lobster"/>
                <a:sym typeface="Lobster"/>
              </a:rPr>
              <a:t>Основна думка:</a:t>
            </a:r>
            <a:r>
              <a:rPr lang="en-GB">
                <a:latin typeface="Lobster"/>
                <a:ea typeface="Lobster"/>
                <a:cs typeface="Lobster"/>
                <a:sym typeface="Lobster"/>
              </a:rPr>
              <a:t> Уславлення мужности народних героїв</a:t>
            </a:r>
            <a:endParaRPr>
              <a:latin typeface="Lobster"/>
              <a:ea typeface="Lobster"/>
              <a:cs typeface="Lobster"/>
              <a:sym typeface="Lobster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obster"/>
              <a:ea typeface="Lobster"/>
              <a:cs typeface="Lobster"/>
              <a:sym typeface="Lobster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181" name="Google Shape;181;p30"/>
          <p:cNvPicPr preferRelativeResize="0"/>
          <p:nvPr/>
        </p:nvPicPr>
        <p:blipFill rotWithShape="1">
          <a:blip r:embed="rId3">
            <a:alphaModFix/>
          </a:blip>
          <a:srcRect b="18586" l="0" r="0" t="19788"/>
          <a:stretch/>
        </p:blipFill>
        <p:spPr>
          <a:xfrm>
            <a:off x="5218050" y="0"/>
            <a:ext cx="3925949" cy="5139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ECDB"/>
        </a:solidFill>
      </p:bgPr>
    </p:bg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Google Shape;186;p31"/>
          <p:cNvPicPr preferRelativeResize="0"/>
          <p:nvPr/>
        </p:nvPicPr>
        <p:blipFill rotWithShape="1">
          <a:blip r:embed="rId3">
            <a:alphaModFix/>
          </a:blip>
          <a:srcRect b="8665" l="0" r="0" t="10728"/>
          <a:stretch/>
        </p:blipFill>
        <p:spPr>
          <a:xfrm>
            <a:off x="5385625" y="498788"/>
            <a:ext cx="2893199" cy="4145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31"/>
          <p:cNvPicPr preferRelativeResize="0"/>
          <p:nvPr/>
        </p:nvPicPr>
        <p:blipFill rotWithShape="1">
          <a:blip r:embed="rId4">
            <a:alphaModFix/>
          </a:blip>
          <a:srcRect b="9570" l="0" r="0" t="3503"/>
          <a:stretch/>
        </p:blipFill>
        <p:spPr>
          <a:xfrm>
            <a:off x="957225" y="498800"/>
            <a:ext cx="2893199" cy="41459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ECDB"/>
        </a:solidFill>
      </p:bgPr>
    </p:bg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2"/>
          <p:cNvSpPr txBox="1"/>
          <p:nvPr>
            <p:ph type="title"/>
          </p:nvPr>
        </p:nvSpPr>
        <p:spPr>
          <a:xfrm>
            <a:off x="311700" y="1927950"/>
            <a:ext cx="8520600" cy="128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6400">
                <a:latin typeface="Lobster"/>
                <a:ea typeface="Lobster"/>
                <a:cs typeface="Lobster"/>
                <a:sym typeface="Lobster"/>
              </a:rPr>
              <a:t>Слава Україні!</a:t>
            </a:r>
            <a:endParaRPr sz="6400"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