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58" r:id="rId8"/>
    <p:sldId id="264" r:id="rId9"/>
    <p:sldId id="265" r:id="rId10"/>
    <p:sldId id="259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66" r:id="rId31"/>
    <p:sldId id="26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377AE06-3CF5-4C2E-8B14-8B193F70A683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EC77479-FBFF-4E9D-ADDF-C96D71E1EEB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5715016"/>
            <a:ext cx="7429552" cy="914400"/>
          </a:xfrm>
        </p:spPr>
        <p:txBody>
          <a:bodyPr>
            <a:noAutofit/>
          </a:bodyPr>
          <a:lstStyle/>
          <a:p>
            <a:r>
              <a:rPr lang="uk-UA" sz="6000" dirty="0" smtClean="0"/>
              <a:t>Микола Вороний</a:t>
            </a:r>
            <a:endParaRPr lang="ru-RU" sz="6000" dirty="0"/>
          </a:p>
        </p:txBody>
      </p:sp>
      <p:pic>
        <p:nvPicPr>
          <p:cNvPr id="24578" name="Picture 2" descr="http://www.day.kiev.ua/sites/default/files/main/articles/26092013/8voroni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42852"/>
            <a:ext cx="4286250" cy="5057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fs00.infourok.ru/images/doc/106/125230/img1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cs627522.vk.me/v627522555/b1aa/abnn4OXYQ5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28605"/>
            <a:ext cx="7000924" cy="421484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57290" y="4714884"/>
            <a:ext cx="64972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latin typeface="Monotype Corsiva" pitchFamily="66" charset="0"/>
              </a:rPr>
              <a:t>Навчаючись </a:t>
            </a:r>
            <a:r>
              <a:rPr lang="uk-UA" sz="3200" b="1" dirty="0">
                <a:latin typeface="Monotype Corsiva" pitchFamily="66" charset="0"/>
              </a:rPr>
              <a:t>у ремісничому училищі</a:t>
            </a:r>
            <a:r>
              <a:rPr lang="uk-UA" sz="3200" b="1" dirty="0" smtClean="0">
                <a:latin typeface="Monotype Corsiva" pitchFamily="66" charset="0"/>
              </a:rPr>
              <a:t>,</a:t>
            </a: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 </a:t>
            </a:r>
            <a:r>
              <a:rPr lang="uk-UA" sz="3200" b="1" dirty="0">
                <a:latin typeface="Monotype Corsiva" pitchFamily="66" charset="0"/>
              </a:rPr>
              <a:t>почав писати </a:t>
            </a:r>
            <a:r>
              <a:rPr lang="uk-UA" sz="3200" b="1" dirty="0" smtClean="0">
                <a:latin typeface="Monotype Corsiva" pitchFamily="66" charset="0"/>
              </a:rPr>
              <a:t>вірші,</a:t>
            </a:r>
          </a:p>
          <a:p>
            <a:pPr algn="ctr"/>
            <a:r>
              <a:rPr lang="uk-UA" sz="3200" dirty="0" smtClean="0"/>
              <a:t> </a:t>
            </a:r>
            <a:r>
              <a:rPr lang="uk-UA" sz="3200" b="1" dirty="0">
                <a:latin typeface="Monotype Corsiva" pitchFamily="66" charset="0"/>
              </a:rPr>
              <a:t>організував гурток «Українська правда»</a:t>
            </a:r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tudix.eu/upload/63eee5e9d8cf0555a41d6fa92fccd16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072361" cy="467677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85786" y="4929198"/>
            <a:ext cx="657103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latin typeface="Monotype Corsiva" pitchFamily="66" charset="0"/>
              </a:rPr>
              <a:t>Якийсь </a:t>
            </a:r>
            <a:r>
              <a:rPr lang="uk-UA" sz="3200" b="1" dirty="0">
                <a:latin typeface="Monotype Corsiva" pitchFamily="66" charset="0"/>
              </a:rPr>
              <a:t>час живе в Австрії  </a:t>
            </a:r>
            <a:endParaRPr lang="uk-UA" sz="3200" b="1" dirty="0" smtClean="0">
              <a:latin typeface="Monotype Corsiva" pitchFamily="66" charset="0"/>
            </a:endParaRP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і навчається </a:t>
            </a:r>
            <a:r>
              <a:rPr lang="uk-UA" sz="3200" b="1" dirty="0">
                <a:latin typeface="Monotype Corsiva" pitchFamily="66" charset="0"/>
              </a:rPr>
              <a:t>у Віденському університеті.</a:t>
            </a:r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etoretro.ru/data/media/29/1416202008b5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85728"/>
            <a:ext cx="7000924" cy="45005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00100" y="5214950"/>
            <a:ext cx="7018268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latin typeface="Monotype Corsiva" pitchFamily="66" charset="0"/>
              </a:rPr>
              <a:t>Переїжджає </a:t>
            </a:r>
            <a:r>
              <a:rPr lang="uk-UA" sz="3200" b="1" dirty="0">
                <a:latin typeface="Monotype Corsiva" pitchFamily="66" charset="0"/>
              </a:rPr>
              <a:t>до Львова </a:t>
            </a:r>
            <a:endParaRPr lang="uk-UA" sz="3200" b="1" dirty="0" smtClean="0">
              <a:latin typeface="Monotype Corsiva" pitchFamily="66" charset="0"/>
            </a:endParaRP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і </a:t>
            </a:r>
            <a:r>
              <a:rPr lang="uk-UA" sz="3200" b="1" dirty="0">
                <a:latin typeface="Monotype Corsiva" pitchFamily="66" charset="0"/>
              </a:rPr>
              <a:t>стає студентом Львівського університету.</a:t>
            </a:r>
            <a:endParaRPr lang="ru-RU" sz="3200" b="1" dirty="0">
              <a:latin typeface="Monotype Corsiva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shkola.ostriv.iod.gov.ua/images/publications/4/1983/13100300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28910"/>
            <a:ext cx="3533775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2" name="Picture 4" descr="http://musscool.ucoz.ru/_ld/0/37973760.jpg"/>
          <p:cNvPicPr>
            <a:picLocks noChangeAspect="1" noChangeArrowheads="1"/>
          </p:cNvPicPr>
          <p:nvPr/>
        </p:nvPicPr>
        <p:blipFill>
          <a:blip r:embed="rId3"/>
          <a:srcRect l="8262" r="11266"/>
          <a:stretch>
            <a:fillRect/>
          </a:stretch>
        </p:blipFill>
        <p:spPr bwMode="auto">
          <a:xfrm>
            <a:off x="2643174" y="785794"/>
            <a:ext cx="2834856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4" name="Picture 6" descr="http://pic.rutube.ru/video/ca/f8/caf8709bff42de3348facdd188728a6b.jpg"/>
          <p:cNvPicPr>
            <a:picLocks noChangeAspect="1" noChangeArrowheads="1"/>
          </p:cNvPicPr>
          <p:nvPr/>
        </p:nvPicPr>
        <p:blipFill>
          <a:blip r:embed="rId4"/>
          <a:srcRect l="6944" r="19444"/>
          <a:stretch>
            <a:fillRect/>
          </a:stretch>
        </p:blipFill>
        <p:spPr bwMode="auto">
          <a:xfrm>
            <a:off x="5786446" y="0"/>
            <a:ext cx="3357554" cy="3857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6" name="Picture 8" descr="http://www.nv-imc.edukit.zt.ua/files2/images/%D1%80%D0%B8%D0%BB%D1%8C%D1%81%D1%8C%D0%BA%D0%B8%D0%B9.jpg?size=10"/>
          <p:cNvPicPr>
            <a:picLocks noChangeAspect="1" noChangeArrowheads="1"/>
          </p:cNvPicPr>
          <p:nvPr/>
        </p:nvPicPr>
        <p:blipFill>
          <a:blip r:embed="rId5"/>
          <a:srcRect b="7447"/>
          <a:stretch>
            <a:fillRect/>
          </a:stretch>
        </p:blipFill>
        <p:spPr bwMode="auto">
          <a:xfrm>
            <a:off x="4714876" y="3307031"/>
            <a:ext cx="2714644" cy="3550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571604" y="214290"/>
            <a:ext cx="3021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latin typeface="Monotype Corsiva" pitchFamily="66" charset="0"/>
              </a:rPr>
              <a:t>Мав багато друзів</a:t>
            </a:r>
            <a:endParaRPr lang="ru-RU" sz="3200" b="1" dirty="0"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84397" y="3143248"/>
            <a:ext cx="2059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</a:rPr>
              <a:t>Микола Лисенко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5852" y="6143644"/>
            <a:ext cx="1767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</a:rPr>
              <a:t>Леся Українка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14612" y="3571876"/>
            <a:ext cx="26687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/>
              <a:t>Михайло Коцюбинський</a:t>
            </a:r>
            <a:endParaRPr lang="ru-RU" sz="16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fs00.infourok.ru/images/doc/106/125230/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7"/>
            <a:ext cx="8643966" cy="65722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library.kr.ua/elib/bosiyP/images/5.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571744"/>
            <a:ext cx="5107817" cy="2928958"/>
          </a:xfrm>
          <a:prstGeom prst="rect">
            <a:avLst/>
          </a:prstGeom>
          <a:noFill/>
        </p:spPr>
      </p:pic>
      <p:pic>
        <p:nvPicPr>
          <p:cNvPr id="33796" name="Picture 4" descr="http://spl.telhai.ac.il/gall/gall3/CITI_photo_93.jpg"/>
          <p:cNvPicPr>
            <a:picLocks noChangeAspect="1" noChangeArrowheads="1"/>
          </p:cNvPicPr>
          <p:nvPr/>
        </p:nvPicPr>
        <p:blipFill>
          <a:blip r:embed="rId3"/>
          <a:srcRect t="8334"/>
          <a:stretch>
            <a:fillRect/>
          </a:stretch>
        </p:blipFill>
        <p:spPr bwMode="auto">
          <a:xfrm>
            <a:off x="0" y="0"/>
            <a:ext cx="5326638" cy="314324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285852" y="5429264"/>
            <a:ext cx="607730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>
                <a:latin typeface="Monotype Corsiva" pitchFamily="66" charset="0"/>
              </a:rPr>
              <a:t>Микола Вороний цікавився театром, </a:t>
            </a:r>
            <a:endParaRPr lang="uk-UA" sz="3200" b="1" dirty="0" smtClean="0">
              <a:latin typeface="Monotype Corsiva" pitchFamily="66" charset="0"/>
            </a:endParaRP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тому </a:t>
            </a:r>
            <a:r>
              <a:rPr lang="uk-UA" sz="3200" b="1" dirty="0">
                <a:latin typeface="Monotype Corsiva" pitchFamily="66" charset="0"/>
              </a:rPr>
              <a:t>став режисером у театрі</a:t>
            </a:r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.yakaboo.ua/media/catalog/product/cache/1/small_image/140x210/9df78eab33525d08d6e5fb8d27136e95/3/7/376269_783486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1" y="1571612"/>
            <a:ext cx="3000395" cy="4500594"/>
          </a:xfrm>
          <a:prstGeom prst="rect">
            <a:avLst/>
          </a:prstGeom>
          <a:noFill/>
        </p:spPr>
      </p:pic>
      <p:pic>
        <p:nvPicPr>
          <p:cNvPr id="34820" name="Picture 4" descr="http://lib.ukrsd.com.ua/files/550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500174"/>
            <a:ext cx="2857520" cy="440058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214546" y="285728"/>
            <a:ext cx="3786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latin typeface="Monotype Corsiva" pitchFamily="66" charset="0"/>
              </a:rPr>
              <a:t>Перші друковані твори</a:t>
            </a:r>
            <a:r>
              <a:rPr lang="uk-UA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upload.wikimedia.org/wikipedia/uk/3/34/%D0%92%D0%BE%D1%80%D0%BE%D0%BD%D0%B8%D0%B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4105275" cy="6096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929190" y="1357298"/>
            <a:ext cx="370704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Monotype Corsiva" pitchFamily="66" charset="0"/>
              </a:rPr>
              <a:t>Щоб якось полегшити </a:t>
            </a:r>
            <a:endParaRPr lang="uk-UA" sz="3200" b="1" dirty="0" smtClean="0">
              <a:latin typeface="Monotype Corsiva" pitchFamily="66" charset="0"/>
            </a:endParaRP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несправедливий </a:t>
            </a:r>
            <a:r>
              <a:rPr lang="uk-UA" sz="3200" b="1" dirty="0">
                <a:latin typeface="Monotype Corsiva" pitchFamily="66" charset="0"/>
              </a:rPr>
              <a:t>вирок батькові, </a:t>
            </a:r>
            <a:endParaRPr lang="uk-UA" sz="3200" b="1" dirty="0" smtClean="0">
              <a:latin typeface="Monotype Corsiva" pitchFamily="66" charset="0"/>
            </a:endParaRP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до </a:t>
            </a:r>
            <a:r>
              <a:rPr lang="uk-UA" sz="3200" b="1" dirty="0">
                <a:latin typeface="Monotype Corsiva" pitchFamily="66" charset="0"/>
              </a:rPr>
              <a:t>Києва </a:t>
            </a:r>
            <a:r>
              <a:rPr lang="uk-UA" sz="3200" b="1" dirty="0" smtClean="0">
                <a:latin typeface="Monotype Corsiva" pitchFamily="66" charset="0"/>
              </a:rPr>
              <a:t>спеціально</a:t>
            </a: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 </a:t>
            </a:r>
            <a:r>
              <a:rPr lang="uk-UA" sz="3200" b="1" dirty="0">
                <a:latin typeface="Monotype Corsiva" pitchFamily="66" charset="0"/>
              </a:rPr>
              <a:t>приїхав його син Марко, </a:t>
            </a:r>
            <a:endParaRPr lang="uk-UA" sz="3200" b="1" dirty="0" smtClean="0">
              <a:latin typeface="Monotype Corsiva" pitchFamily="66" charset="0"/>
            </a:endParaRP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відомий </a:t>
            </a:r>
            <a:r>
              <a:rPr lang="uk-UA" sz="3200" b="1" dirty="0">
                <a:latin typeface="Monotype Corsiva" pitchFamily="66" charset="0"/>
              </a:rPr>
              <a:t>на той </a:t>
            </a:r>
            <a:r>
              <a:rPr lang="uk-UA" sz="3200" b="1" dirty="0" smtClean="0">
                <a:latin typeface="Monotype Corsiva" pitchFamily="66" charset="0"/>
              </a:rPr>
              <a:t>час</a:t>
            </a:r>
          </a:p>
          <a:p>
            <a:pPr algn="ctr"/>
            <a:r>
              <a:rPr lang="uk-UA" sz="3200" b="1" dirty="0" smtClean="0">
                <a:latin typeface="Monotype Corsiva" pitchFamily="66" charset="0"/>
              </a:rPr>
              <a:t> </a:t>
            </a:r>
            <a:r>
              <a:rPr lang="uk-UA" sz="3200" b="1" dirty="0">
                <a:latin typeface="Monotype Corsiva" pitchFamily="66" charset="0"/>
              </a:rPr>
              <a:t>дитячий поет. </a:t>
            </a:r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static.klasnaocinka.com.ua/uploads/editor/257/61253/sitepage_83/e6bd9aea_153d_4b31_aabb_2d29d62b576d.jpg"/>
          <p:cNvPicPr>
            <a:picLocks noChangeAspect="1" noChangeArrowheads="1"/>
          </p:cNvPicPr>
          <p:nvPr/>
        </p:nvPicPr>
        <p:blipFill>
          <a:blip r:embed="rId2"/>
          <a:srcRect b="18125"/>
          <a:stretch>
            <a:fillRect/>
          </a:stretch>
        </p:blipFill>
        <p:spPr bwMode="auto">
          <a:xfrm>
            <a:off x="2143108" y="500042"/>
            <a:ext cx="5000660" cy="5925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lib.ukrsd.com.ua/files/550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072098" cy="6662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42852"/>
            <a:ext cx="2237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Теорія літератури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285984" y="500042"/>
            <a:ext cx="27665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Епос</a:t>
            </a:r>
          </a:p>
          <a:p>
            <a:pPr algn="ctr"/>
            <a:r>
              <a:rPr lang="uk-UA" sz="2400" dirty="0" smtClean="0"/>
              <a:t>герої,</a:t>
            </a:r>
          </a:p>
          <a:p>
            <a:pPr algn="ctr"/>
            <a:r>
              <a:rPr lang="uk-UA" sz="2400" dirty="0" smtClean="0"/>
              <a:t> </a:t>
            </a:r>
            <a:r>
              <a:rPr lang="uk-UA" sz="2400" dirty="0"/>
              <a:t>наявність </a:t>
            </a:r>
            <a:r>
              <a:rPr lang="uk-UA" sz="2400" dirty="0" smtClean="0"/>
              <a:t>сюжету</a:t>
            </a:r>
          </a:p>
          <a:p>
            <a:pPr algn="ctr"/>
            <a:r>
              <a:rPr lang="uk-UA" sz="1600" b="1" dirty="0" smtClean="0">
                <a:solidFill>
                  <a:srgbClr val="00B050"/>
                </a:solidFill>
              </a:rPr>
              <a:t>(Є.Гуцало </a:t>
            </a:r>
            <a:r>
              <a:rPr lang="uk-UA" sz="1600" b="1" dirty="0" err="1" smtClean="0">
                <a:solidFill>
                  <a:srgbClr val="00B050"/>
                </a:solidFill>
              </a:rPr>
              <a:t>“Лось”</a:t>
            </a:r>
            <a:r>
              <a:rPr lang="uk-UA" sz="1600" b="1" dirty="0" smtClean="0">
                <a:solidFill>
                  <a:srgbClr val="00B050"/>
                </a:solidFill>
              </a:rPr>
              <a:t>)</a:t>
            </a:r>
            <a:endParaRPr lang="ru-RU" sz="16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5008" y="500042"/>
            <a:ext cx="257288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Лірика</a:t>
            </a:r>
          </a:p>
          <a:p>
            <a:pPr algn="ctr"/>
            <a:r>
              <a:rPr lang="uk-UA" sz="2400" dirty="0" smtClean="0"/>
              <a:t>віршова </a:t>
            </a:r>
            <a:r>
              <a:rPr lang="uk-UA" sz="2400" dirty="0"/>
              <a:t>форма, </a:t>
            </a:r>
            <a:endParaRPr lang="uk-UA" sz="2400" dirty="0" smtClean="0"/>
          </a:p>
          <a:p>
            <a:pPr algn="ctr"/>
            <a:r>
              <a:rPr lang="uk-UA" sz="2400" dirty="0" smtClean="0"/>
              <a:t>почуттєвість</a:t>
            </a:r>
            <a:r>
              <a:rPr lang="uk-UA" sz="2400" dirty="0"/>
              <a:t>, </a:t>
            </a:r>
            <a:endParaRPr lang="uk-UA" sz="2400" dirty="0" smtClean="0"/>
          </a:p>
          <a:p>
            <a:pPr algn="ctr"/>
            <a:r>
              <a:rPr lang="uk-UA" sz="2400" dirty="0" smtClean="0"/>
              <a:t>емоційність</a:t>
            </a:r>
          </a:p>
          <a:p>
            <a:pPr algn="ctr"/>
            <a:r>
              <a:rPr lang="uk-UA" sz="1600" b="1" dirty="0">
                <a:solidFill>
                  <a:srgbClr val="00B050"/>
                </a:solidFill>
              </a:rPr>
              <a:t>(</a:t>
            </a:r>
            <a:r>
              <a:rPr lang="uk-UA" sz="1600" b="1" dirty="0" smtClean="0">
                <a:solidFill>
                  <a:srgbClr val="00B050"/>
                </a:solidFill>
              </a:rPr>
              <a:t>Вірші П.Тичини,</a:t>
            </a:r>
          </a:p>
          <a:p>
            <a:pPr algn="ctr"/>
            <a:r>
              <a:rPr lang="uk-UA" sz="1600" b="1" dirty="0" smtClean="0">
                <a:solidFill>
                  <a:srgbClr val="00B050"/>
                </a:solidFill>
              </a:rPr>
              <a:t> М.Рильського)</a:t>
            </a:r>
          </a:p>
          <a:p>
            <a:pPr algn="ctr"/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71472" y="2928934"/>
            <a:ext cx="8131778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Ліро-епічним </a:t>
            </a:r>
            <a:r>
              <a:rPr lang="uk-UA" sz="2800" dirty="0"/>
              <a:t>називається твір, що має сюжет, </a:t>
            </a:r>
            <a:endParaRPr lang="uk-UA" sz="2800" dirty="0" smtClean="0"/>
          </a:p>
          <a:p>
            <a:pPr algn="ctr"/>
            <a:r>
              <a:rPr lang="uk-UA" sz="2800" dirty="0" smtClean="0"/>
              <a:t>героїв</a:t>
            </a:r>
            <a:r>
              <a:rPr lang="uk-UA" sz="2800" dirty="0"/>
              <a:t>, </a:t>
            </a:r>
            <a:r>
              <a:rPr lang="uk-UA" sz="2800" dirty="0" smtClean="0"/>
              <a:t>написаний віршованою мовою ,</a:t>
            </a:r>
          </a:p>
          <a:p>
            <a:pPr algn="ctr"/>
            <a:r>
              <a:rPr lang="uk-UA" sz="2800" dirty="0" smtClean="0"/>
              <a:t>з великою кількістю виражених почуттів.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42910" y="4714884"/>
            <a:ext cx="7929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70C0"/>
                </a:solidFill>
              </a:rPr>
              <a:t>Поема</a:t>
            </a:r>
            <a:r>
              <a:rPr lang="uk-UA" sz="2000" dirty="0"/>
              <a:t> </a:t>
            </a:r>
            <a:r>
              <a:rPr lang="uk-UA" sz="2000" dirty="0" smtClean="0"/>
              <a:t> (один </a:t>
            </a:r>
            <a:r>
              <a:rPr lang="uk-UA" sz="2000" dirty="0"/>
              <a:t>із жанрів </a:t>
            </a:r>
            <a:r>
              <a:rPr lang="uk-UA" sz="2000" dirty="0" smtClean="0"/>
              <a:t>ліро-епосу) - це </a:t>
            </a:r>
            <a:r>
              <a:rPr lang="uk-UA" sz="2000" dirty="0"/>
              <a:t>ліро-епічний твір, </a:t>
            </a:r>
            <a:endParaRPr lang="uk-UA" sz="2000" dirty="0" smtClean="0"/>
          </a:p>
          <a:p>
            <a:pPr algn="ctr"/>
            <a:r>
              <a:rPr lang="uk-UA" sz="2000" dirty="0" smtClean="0"/>
              <a:t>переважно </a:t>
            </a:r>
            <a:r>
              <a:rPr lang="uk-UA" sz="2000" dirty="0">
                <a:solidFill>
                  <a:srgbClr val="0070C0"/>
                </a:solidFill>
              </a:rPr>
              <a:t>віршований, </a:t>
            </a:r>
            <a:r>
              <a:rPr lang="uk-UA" sz="2000" dirty="0"/>
              <a:t>у якому </a:t>
            </a:r>
            <a:r>
              <a:rPr lang="uk-UA" sz="2000" dirty="0">
                <a:solidFill>
                  <a:srgbClr val="0070C0"/>
                </a:solidFill>
              </a:rPr>
              <a:t>зображено </a:t>
            </a:r>
            <a:endParaRPr lang="uk-UA" sz="2000" dirty="0" smtClean="0">
              <a:solidFill>
                <a:srgbClr val="0070C0"/>
              </a:solidFill>
            </a:endParaRPr>
          </a:p>
          <a:p>
            <a:pPr algn="ctr"/>
            <a:r>
              <a:rPr lang="uk-UA" sz="2000" dirty="0" smtClean="0">
                <a:solidFill>
                  <a:srgbClr val="0070C0"/>
                </a:solidFill>
              </a:rPr>
              <a:t>значні </a:t>
            </a:r>
            <a:r>
              <a:rPr lang="uk-UA" sz="2000" dirty="0">
                <a:solidFill>
                  <a:srgbClr val="0070C0"/>
                </a:solidFill>
              </a:rPr>
              <a:t>події</a:t>
            </a:r>
            <a:r>
              <a:rPr lang="uk-UA" sz="2000" dirty="0"/>
              <a:t> (дізнався своє походження ханський син, </a:t>
            </a:r>
            <a:endParaRPr lang="uk-UA" sz="2000" dirty="0" smtClean="0"/>
          </a:p>
          <a:p>
            <a:pPr algn="ctr"/>
            <a:r>
              <a:rPr lang="uk-UA" sz="2000" dirty="0" smtClean="0"/>
              <a:t>повернення </a:t>
            </a:r>
            <a:r>
              <a:rPr lang="uk-UA" sz="2000" dirty="0"/>
              <a:t>сина додому) </a:t>
            </a:r>
            <a:endParaRPr lang="uk-UA" sz="2000" dirty="0" smtClean="0"/>
          </a:p>
          <a:p>
            <a:pPr algn="ctr"/>
            <a:r>
              <a:rPr lang="uk-UA" sz="2000" dirty="0" smtClean="0"/>
              <a:t>та </a:t>
            </a:r>
            <a:r>
              <a:rPr lang="uk-UA" sz="2000" dirty="0">
                <a:solidFill>
                  <a:srgbClr val="0070C0"/>
                </a:solidFill>
              </a:rPr>
              <a:t>яскраві характери </a:t>
            </a:r>
            <a:r>
              <a:rPr lang="uk-UA" sz="2000" dirty="0"/>
              <a:t>(образ </a:t>
            </a:r>
            <a:r>
              <a:rPr lang="uk-UA" sz="2000" dirty="0" err="1"/>
              <a:t>гудця</a:t>
            </a:r>
            <a:r>
              <a:rPr lang="uk-UA" sz="2000" dirty="0"/>
              <a:t>, половецького </a:t>
            </a:r>
            <a:r>
              <a:rPr lang="uk-UA" sz="2000" dirty="0" err="1"/>
              <a:t>хана</a:t>
            </a:r>
            <a:r>
              <a:rPr lang="uk-UA" sz="2000" dirty="0" smtClean="0"/>
              <a:t>,</a:t>
            </a:r>
          </a:p>
          <a:p>
            <a:pPr algn="ctr"/>
            <a:r>
              <a:rPr lang="uk-UA" sz="2000" dirty="0" smtClean="0"/>
              <a:t> </a:t>
            </a:r>
            <a:r>
              <a:rPr lang="uk-UA" sz="2000" dirty="0"/>
              <a:t>князя Володимира Мономаха)</a:t>
            </a:r>
            <a:endParaRPr lang="ru-RU" sz="20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4071934" y="4286256"/>
            <a:ext cx="71438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7929586" y="2071678"/>
            <a:ext cx="642942" cy="8572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785918" y="2000240"/>
            <a:ext cx="571504" cy="92869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ftp.funet.fi/pub/files/index/Tree_of_life/plants/magnoliophyta/magnoliophytina/magnoliopsida/asteraceae/artemisia/maritima_maritim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4573589" cy="342902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72066" y="357166"/>
            <a:ext cx="35559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/>
              <a:t>Трав’яниста </a:t>
            </a:r>
            <a:r>
              <a:rPr lang="uk-UA" sz="2800" dirty="0"/>
              <a:t>рослина, </a:t>
            </a:r>
            <a:endParaRPr lang="uk-UA" sz="2800" dirty="0" smtClean="0"/>
          </a:p>
          <a:p>
            <a:pPr algn="ctr"/>
            <a:r>
              <a:rPr lang="uk-UA" sz="2800" dirty="0" smtClean="0"/>
              <a:t> </a:t>
            </a:r>
            <a:r>
              <a:rPr lang="uk-UA" sz="2800" dirty="0"/>
              <a:t>різновид полину, </a:t>
            </a:r>
            <a:endParaRPr lang="uk-UA" sz="2800" dirty="0" smtClean="0"/>
          </a:p>
          <a:p>
            <a:pPr algn="ctr"/>
            <a:r>
              <a:rPr lang="uk-UA" sz="2800" dirty="0" smtClean="0"/>
              <a:t>що </a:t>
            </a:r>
            <a:r>
              <a:rPr lang="uk-UA" sz="2800" dirty="0"/>
              <a:t>росте в південних степах, </a:t>
            </a:r>
            <a:endParaRPr lang="uk-UA" sz="2800" dirty="0" smtClean="0"/>
          </a:p>
          <a:p>
            <a:pPr algn="ctr"/>
            <a:r>
              <a:rPr lang="uk-UA" sz="2800" dirty="0" smtClean="0"/>
              <a:t>має </a:t>
            </a:r>
            <a:r>
              <a:rPr lang="uk-UA" sz="2800" dirty="0"/>
              <a:t>сильний і водночас ніжний </a:t>
            </a:r>
            <a:endParaRPr lang="uk-UA" sz="2800" dirty="0" smtClean="0"/>
          </a:p>
          <a:p>
            <a:pPr algn="ctr"/>
            <a:r>
              <a:rPr lang="uk-UA" sz="2800" dirty="0" smtClean="0"/>
              <a:t>і </a:t>
            </a:r>
            <a:r>
              <a:rPr lang="uk-UA" sz="2800" dirty="0"/>
              <a:t>приємний запах</a:t>
            </a:r>
            <a:r>
              <a:rPr lang="uk-UA" sz="2800" dirty="0" smtClean="0"/>
              <a:t>,</a:t>
            </a:r>
          </a:p>
          <a:p>
            <a:pPr algn="ctr"/>
            <a:r>
              <a:rPr lang="uk-UA" sz="2800" dirty="0" smtClean="0"/>
              <a:t> </a:t>
            </a:r>
            <a:r>
              <a:rPr lang="uk-UA" sz="2800" dirty="0"/>
              <a:t>але гірка на смак. </a:t>
            </a:r>
            <a:endParaRPr lang="uk-UA" sz="28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00034" y="4714884"/>
            <a:ext cx="8329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/>
              <a:t>Деякі види використовують як лікарські рослини.</a:t>
            </a:r>
            <a:endParaRPr lang="ru-RU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1000108"/>
            <a:ext cx="7179786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 1. </a:t>
            </a:r>
            <a:r>
              <a:rPr lang="ru-RU" sz="3600" b="1" dirty="0" err="1">
                <a:solidFill>
                  <a:srgbClr val="C00000"/>
                </a:solidFill>
              </a:rPr>
              <a:t>Назва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твору</a:t>
            </a:r>
            <a:r>
              <a:rPr lang="ru-RU" sz="3600" b="1" dirty="0">
                <a:solidFill>
                  <a:srgbClr val="C00000"/>
                </a:solidFill>
              </a:rPr>
              <a:t> М. </a:t>
            </a:r>
            <a:r>
              <a:rPr lang="ru-RU" sz="3600" b="1" dirty="0" smtClean="0">
                <a:solidFill>
                  <a:srgbClr val="C00000"/>
                </a:solidFill>
              </a:rPr>
              <a:t>Вороного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«</a:t>
            </a:r>
            <a:r>
              <a:rPr lang="ru-RU" sz="3600" b="1" dirty="0" err="1" smtClean="0">
                <a:solidFill>
                  <a:srgbClr val="C00000"/>
                </a:solidFill>
              </a:rPr>
              <a:t>Євшан-зілля</a:t>
            </a:r>
            <a:r>
              <a:rPr lang="ru-RU" sz="3600" b="1" dirty="0">
                <a:solidFill>
                  <a:srgbClr val="C00000"/>
                </a:solidFill>
              </a:rPr>
              <a:t>» </a:t>
            </a:r>
            <a:r>
              <a:rPr lang="ru-RU" sz="3600" b="1" dirty="0" err="1" smtClean="0">
                <a:solidFill>
                  <a:srgbClr val="C00000"/>
                </a:solidFill>
              </a:rPr>
              <a:t>вважається</a:t>
            </a:r>
            <a:r>
              <a:rPr lang="ru-RU" sz="3600" b="1" dirty="0" smtClean="0">
                <a:solidFill>
                  <a:srgbClr val="C00000"/>
                </a:solidFill>
              </a:rPr>
              <a:t>:</a:t>
            </a:r>
          </a:p>
          <a:p>
            <a:endParaRPr lang="ru-RU" sz="3600" dirty="0">
              <a:solidFill>
                <a:srgbClr val="C00000"/>
              </a:solidFill>
            </a:endParaRPr>
          </a:p>
          <a:p>
            <a:pPr algn="ctr"/>
            <a:r>
              <a:rPr lang="ru-RU" sz="3600" dirty="0">
                <a:solidFill>
                  <a:srgbClr val="C00000"/>
                </a:solidFill>
              </a:rPr>
              <a:t>А</a:t>
            </a:r>
            <a:r>
              <a:rPr lang="ru-RU" sz="3600" dirty="0" smtClean="0">
                <a:solidFill>
                  <a:srgbClr val="C00000"/>
                </a:solidFill>
              </a:rPr>
              <a:t>) </a:t>
            </a:r>
            <a:r>
              <a:rPr lang="ru-RU" sz="3600" dirty="0" err="1">
                <a:solidFill>
                  <a:srgbClr val="C00000"/>
                </a:solidFill>
              </a:rPr>
              <a:t>символічною</a:t>
            </a:r>
            <a:r>
              <a:rPr lang="ru-RU" sz="3600" dirty="0">
                <a:solidFill>
                  <a:srgbClr val="C00000"/>
                </a:solidFill>
              </a:rPr>
              <a:t>; </a:t>
            </a:r>
            <a:endParaRPr lang="ru-RU" sz="3600" dirty="0" smtClean="0">
              <a:solidFill>
                <a:srgbClr val="C00000"/>
              </a:solidFill>
            </a:endParaRPr>
          </a:p>
          <a:p>
            <a:pPr algn="ctr"/>
            <a:endParaRPr lang="ru-RU" sz="3600" dirty="0" smtClean="0">
              <a:solidFill>
                <a:srgbClr val="C00000"/>
              </a:solidFill>
            </a:endParaRPr>
          </a:p>
          <a:p>
            <a:pPr algn="ctr"/>
            <a:r>
              <a:rPr lang="ru-RU" sz="3600" dirty="0">
                <a:solidFill>
                  <a:srgbClr val="C00000"/>
                </a:solidFill>
              </a:rPr>
              <a:t>Б</a:t>
            </a:r>
            <a:r>
              <a:rPr lang="ru-RU" sz="3600" dirty="0" smtClean="0">
                <a:solidFill>
                  <a:srgbClr val="C00000"/>
                </a:solidFill>
              </a:rPr>
              <a:t>) </a:t>
            </a:r>
            <a:r>
              <a:rPr lang="ru-RU" sz="3600" dirty="0" err="1">
                <a:solidFill>
                  <a:srgbClr val="C00000"/>
                </a:solidFill>
              </a:rPr>
              <a:t>історичною</a:t>
            </a:r>
            <a:r>
              <a:rPr lang="ru-RU" sz="3600" dirty="0">
                <a:solidFill>
                  <a:srgbClr val="C00000"/>
                </a:solidFill>
              </a:rPr>
              <a:t>; </a:t>
            </a:r>
            <a:endParaRPr lang="ru-RU" sz="3600" dirty="0" smtClean="0">
              <a:solidFill>
                <a:srgbClr val="C00000"/>
              </a:solidFill>
            </a:endParaRPr>
          </a:p>
          <a:p>
            <a:pPr algn="ctr"/>
            <a:endParaRPr lang="ru-RU" sz="3600" dirty="0" smtClean="0">
              <a:solidFill>
                <a:srgbClr val="C00000"/>
              </a:solidFill>
            </a:endParaRPr>
          </a:p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В</a:t>
            </a:r>
            <a:r>
              <a:rPr lang="ru-RU" sz="3600" dirty="0">
                <a:solidFill>
                  <a:srgbClr val="C00000"/>
                </a:solidFill>
              </a:rPr>
              <a:t>) фантастичною.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214290"/>
            <a:ext cx="2655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FF3300"/>
                </a:solidFill>
              </a:rPr>
              <a:t>Гра </a:t>
            </a:r>
            <a:r>
              <a:rPr lang="uk-UA" b="1" dirty="0" err="1" smtClean="0">
                <a:solidFill>
                  <a:srgbClr val="FF3300"/>
                </a:solidFill>
              </a:rPr>
              <a:t>“Веселі</a:t>
            </a:r>
            <a:r>
              <a:rPr lang="uk-UA" b="1" dirty="0" smtClean="0">
                <a:solidFill>
                  <a:srgbClr val="FF3300"/>
                </a:solidFill>
              </a:rPr>
              <a:t> </a:t>
            </a:r>
            <a:r>
              <a:rPr lang="uk-UA" b="1" dirty="0" err="1" smtClean="0">
                <a:solidFill>
                  <a:srgbClr val="FF3300"/>
                </a:solidFill>
              </a:rPr>
              <a:t>кольори”</a:t>
            </a:r>
            <a:endParaRPr lang="ru-RU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1" y="785794"/>
            <a:ext cx="757242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</a:rPr>
              <a:t>2. Як </a:t>
            </a:r>
            <a:r>
              <a:rPr lang="ru-RU" sz="3600" b="1" dirty="0" err="1">
                <a:solidFill>
                  <a:srgbClr val="7030A0"/>
                </a:solidFill>
              </a:rPr>
              <a:t>потрапив</a:t>
            </a:r>
            <a:r>
              <a:rPr lang="ru-RU" sz="3600" b="1" dirty="0">
                <a:solidFill>
                  <a:srgbClr val="7030A0"/>
                </a:solidFill>
              </a:rPr>
              <a:t> на </a:t>
            </a:r>
            <a:r>
              <a:rPr lang="ru-RU" sz="3600" b="1" dirty="0" err="1">
                <a:solidFill>
                  <a:srgbClr val="7030A0"/>
                </a:solidFill>
              </a:rPr>
              <a:t>Руську</a:t>
            </a:r>
            <a:r>
              <a:rPr lang="ru-RU" sz="3600" b="1" dirty="0">
                <a:solidFill>
                  <a:srgbClr val="7030A0"/>
                </a:solidFill>
              </a:rPr>
              <a:t> землю </a:t>
            </a:r>
            <a:endParaRPr lang="ru-RU" sz="36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3600" b="1" dirty="0" err="1" smtClean="0">
                <a:solidFill>
                  <a:srgbClr val="7030A0"/>
                </a:solidFill>
              </a:rPr>
              <a:t>половецький</a:t>
            </a:r>
            <a:r>
              <a:rPr lang="ru-RU" sz="3600" b="1" dirty="0" smtClean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син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</a:rPr>
              <a:t>?</a:t>
            </a:r>
          </a:p>
          <a:p>
            <a:pPr algn="ctr"/>
            <a:endParaRPr lang="ru-RU" sz="36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3600" dirty="0" smtClean="0">
                <a:solidFill>
                  <a:srgbClr val="7030A0"/>
                </a:solidFill>
              </a:rPr>
              <a:t>А</a:t>
            </a:r>
            <a:r>
              <a:rPr lang="ru-RU" sz="3600" dirty="0">
                <a:solidFill>
                  <a:srgbClr val="7030A0"/>
                </a:solidFill>
              </a:rPr>
              <a:t>) </a:t>
            </a:r>
            <a:r>
              <a:rPr lang="ru-RU" sz="3600" dirty="0" err="1" smtClean="0">
                <a:solidFill>
                  <a:srgbClr val="7030A0"/>
                </a:solidFill>
              </a:rPr>
              <a:t>під</a:t>
            </a:r>
            <a:r>
              <a:rPr lang="ru-RU" sz="3600" dirty="0" smtClean="0">
                <a:solidFill>
                  <a:srgbClr val="7030A0"/>
                </a:solidFill>
              </a:rPr>
              <a:t> </a:t>
            </a:r>
            <a:r>
              <a:rPr lang="ru-RU" sz="3600" dirty="0">
                <a:solidFill>
                  <a:srgbClr val="7030A0"/>
                </a:solidFill>
              </a:rPr>
              <a:t>час </a:t>
            </a:r>
            <a:r>
              <a:rPr lang="ru-RU" sz="3600" dirty="0" err="1">
                <a:solidFill>
                  <a:srgbClr val="7030A0"/>
                </a:solidFill>
              </a:rPr>
              <a:t>пошуків</a:t>
            </a:r>
            <a:r>
              <a:rPr lang="ru-RU" sz="3600" dirty="0">
                <a:solidFill>
                  <a:srgbClr val="7030A0"/>
                </a:solidFill>
              </a:rPr>
              <a:t> </a:t>
            </a:r>
            <a:r>
              <a:rPr lang="ru-RU" sz="3600" dirty="0" err="1">
                <a:solidFill>
                  <a:srgbClr val="7030A0"/>
                </a:solidFill>
              </a:rPr>
              <a:t>друзів</a:t>
            </a:r>
            <a:r>
              <a:rPr lang="ru-RU" sz="3600" dirty="0">
                <a:solidFill>
                  <a:srgbClr val="7030A0"/>
                </a:solidFill>
              </a:rPr>
              <a:t>; </a:t>
            </a:r>
            <a:endParaRPr lang="ru-RU" sz="3600" dirty="0" smtClean="0">
              <a:solidFill>
                <a:srgbClr val="7030A0"/>
              </a:solidFill>
            </a:endParaRPr>
          </a:p>
          <a:p>
            <a:pPr algn="ctr"/>
            <a:endParaRPr lang="ru-RU" sz="3600" dirty="0" smtClean="0">
              <a:solidFill>
                <a:srgbClr val="7030A0"/>
              </a:solidFill>
            </a:endParaRPr>
          </a:p>
          <a:p>
            <a:pPr algn="ctr"/>
            <a:r>
              <a:rPr lang="ru-RU" sz="3600" dirty="0">
                <a:solidFill>
                  <a:srgbClr val="7030A0"/>
                </a:solidFill>
              </a:rPr>
              <a:t>Б</a:t>
            </a:r>
            <a:r>
              <a:rPr lang="ru-RU" sz="3600" dirty="0" smtClean="0">
                <a:solidFill>
                  <a:srgbClr val="7030A0"/>
                </a:solidFill>
              </a:rPr>
              <a:t>) </a:t>
            </a:r>
            <a:r>
              <a:rPr lang="ru-RU" sz="3600" dirty="0" err="1">
                <a:solidFill>
                  <a:srgbClr val="7030A0"/>
                </a:solidFill>
              </a:rPr>
              <a:t>був</a:t>
            </a:r>
            <a:r>
              <a:rPr lang="ru-RU" sz="3600" dirty="0">
                <a:solidFill>
                  <a:srgbClr val="7030A0"/>
                </a:solidFill>
              </a:rPr>
              <a:t> полонений князем</a:t>
            </a:r>
            <a:r>
              <a:rPr lang="ru-RU" sz="3600" dirty="0" smtClean="0">
                <a:solidFill>
                  <a:srgbClr val="7030A0"/>
                </a:solidFill>
              </a:rPr>
              <a:t>;</a:t>
            </a:r>
          </a:p>
          <a:p>
            <a:pPr algn="ctr"/>
            <a:endParaRPr lang="ru-RU" sz="3600" dirty="0">
              <a:solidFill>
                <a:srgbClr val="7030A0"/>
              </a:solidFill>
            </a:endParaRPr>
          </a:p>
          <a:p>
            <a:pPr algn="ctr"/>
            <a:r>
              <a:rPr lang="ru-RU" sz="3600" dirty="0" smtClean="0">
                <a:solidFill>
                  <a:srgbClr val="7030A0"/>
                </a:solidFill>
              </a:rPr>
              <a:t> В) </a:t>
            </a:r>
            <a:r>
              <a:rPr lang="ru-RU" sz="3600" dirty="0" err="1">
                <a:solidFill>
                  <a:srgbClr val="7030A0"/>
                </a:solidFill>
              </a:rPr>
              <a:t>плаваючи</a:t>
            </a:r>
            <a:r>
              <a:rPr lang="ru-RU" sz="3600" dirty="0">
                <a:solidFill>
                  <a:srgbClr val="7030A0"/>
                </a:solidFill>
              </a:rPr>
              <a:t> у </a:t>
            </a:r>
            <a:r>
              <a:rPr lang="ru-RU" sz="3600" dirty="0" err="1">
                <a:solidFill>
                  <a:srgbClr val="7030A0"/>
                </a:solidFill>
              </a:rPr>
              <a:t>човні</a:t>
            </a:r>
            <a:r>
              <a:rPr lang="ru-RU" sz="3600" dirty="0">
                <a:solidFill>
                  <a:srgbClr val="7030A0"/>
                </a:solidFill>
              </a:rPr>
              <a:t>, </a:t>
            </a:r>
            <a:r>
              <a:rPr lang="ru-RU" sz="3600" dirty="0" err="1">
                <a:solidFill>
                  <a:srgbClr val="7030A0"/>
                </a:solidFill>
              </a:rPr>
              <a:t>був</a:t>
            </a:r>
            <a:r>
              <a:rPr lang="ru-RU" sz="3600" dirty="0">
                <a:solidFill>
                  <a:srgbClr val="7030A0"/>
                </a:solidFill>
              </a:rPr>
              <a:t> </a:t>
            </a:r>
            <a:r>
              <a:rPr lang="ru-RU" sz="3600" dirty="0" err="1">
                <a:solidFill>
                  <a:srgbClr val="7030A0"/>
                </a:solidFill>
              </a:rPr>
              <a:t>схоплений</a:t>
            </a:r>
            <a:r>
              <a:rPr lang="ru-RU" sz="3600" dirty="0">
                <a:solidFill>
                  <a:srgbClr val="7030A0"/>
                </a:solidFill>
              </a:rPr>
              <a:t> </a:t>
            </a:r>
            <a:r>
              <a:rPr lang="ru-RU" sz="3600" dirty="0" err="1">
                <a:solidFill>
                  <a:srgbClr val="7030A0"/>
                </a:solidFill>
              </a:rPr>
              <a:t>вартовими</a:t>
            </a:r>
            <a:r>
              <a:rPr lang="ru-RU" sz="3600" dirty="0">
                <a:solidFill>
                  <a:srgbClr val="7030A0"/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7" y="571480"/>
            <a:ext cx="842968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/>
              <a:t> </a:t>
            </a:r>
            <a:r>
              <a:rPr lang="ru-RU" sz="3600" b="1" dirty="0">
                <a:solidFill>
                  <a:srgbClr val="002060"/>
                </a:solidFill>
              </a:rPr>
              <a:t>3</a:t>
            </a:r>
            <a:r>
              <a:rPr lang="ru-RU" sz="3600" b="1" dirty="0" smtClean="0">
                <a:solidFill>
                  <a:srgbClr val="002060"/>
                </a:solidFill>
              </a:rPr>
              <a:t>. «… </a:t>
            </a:r>
            <a:r>
              <a:rPr lang="ru-RU" sz="3600" b="1" dirty="0" err="1" smtClean="0">
                <a:solidFill>
                  <a:srgbClr val="002060"/>
                </a:solidFill>
              </a:rPr>
              <a:t>Ясним</a:t>
            </a:r>
            <a:r>
              <a:rPr lang="ru-RU" sz="3600" b="1" dirty="0" smtClean="0">
                <a:solidFill>
                  <a:srgbClr val="002060"/>
                </a:solidFill>
              </a:rPr>
              <a:t> соколом у </a:t>
            </a:r>
            <a:r>
              <a:rPr lang="ru-RU" sz="3600" b="1" dirty="0" err="1" smtClean="0">
                <a:solidFill>
                  <a:srgbClr val="002060"/>
                </a:solidFill>
              </a:rPr>
              <a:t>хмарах</a:t>
            </a:r>
            <a:r>
              <a:rPr lang="ru-RU" sz="3600" b="1" dirty="0" smtClean="0">
                <a:solidFill>
                  <a:srgbClr val="002060"/>
                </a:solidFill>
              </a:rPr>
              <a:t>, </a:t>
            </a:r>
            <a:r>
              <a:rPr lang="ru-RU" sz="3600" b="1" dirty="0" err="1" smtClean="0">
                <a:solidFill>
                  <a:srgbClr val="002060"/>
                </a:solidFill>
              </a:rPr>
              <a:t>сірим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вовком</a:t>
            </a:r>
            <a:r>
              <a:rPr lang="ru-RU" sz="3600" b="1" dirty="0" smtClean="0">
                <a:solidFill>
                  <a:srgbClr val="002060"/>
                </a:solidFill>
              </a:rPr>
              <a:t> в </a:t>
            </a:r>
            <a:r>
              <a:rPr lang="ru-RU" sz="3600" b="1" dirty="0" err="1" smtClean="0">
                <a:solidFill>
                  <a:srgbClr val="002060"/>
                </a:solidFill>
              </a:rPr>
              <a:t>полі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скаче</a:t>
            </a:r>
            <a:r>
              <a:rPr lang="ru-RU" sz="3600" b="1" dirty="0" smtClean="0">
                <a:solidFill>
                  <a:srgbClr val="002060"/>
                </a:solidFill>
              </a:rPr>
              <a:t>…»</a:t>
            </a:r>
          </a:p>
          <a:p>
            <a:endParaRPr lang="ru-RU" sz="3600" dirty="0">
              <a:solidFill>
                <a:srgbClr val="002060"/>
              </a:solidFill>
            </a:endParaRPr>
          </a:p>
          <a:p>
            <a:pPr algn="ctr"/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smtClean="0">
                <a:solidFill>
                  <a:srgbClr val="002060"/>
                </a:solidFill>
              </a:rPr>
              <a:t>А) </a:t>
            </a:r>
            <a:r>
              <a:rPr lang="ru-RU" sz="3600" dirty="0" err="1" smtClean="0">
                <a:solidFill>
                  <a:srgbClr val="002060"/>
                </a:solidFill>
              </a:rPr>
              <a:t>гудець</a:t>
            </a:r>
            <a:r>
              <a:rPr lang="ru-RU" sz="3600" dirty="0" smtClean="0">
                <a:solidFill>
                  <a:srgbClr val="002060"/>
                </a:solidFill>
              </a:rPr>
              <a:t>; </a:t>
            </a:r>
          </a:p>
          <a:p>
            <a:pPr algn="ctr"/>
            <a:endParaRPr lang="ru-RU" sz="3600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Б) князь; </a:t>
            </a:r>
          </a:p>
          <a:p>
            <a:pPr algn="ctr"/>
            <a:endParaRPr lang="ru-RU" sz="3600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dirty="0">
                <a:solidFill>
                  <a:srgbClr val="002060"/>
                </a:solidFill>
              </a:rPr>
              <a:t>В</a:t>
            </a:r>
            <a:r>
              <a:rPr lang="ru-RU" sz="3600" dirty="0" smtClean="0">
                <a:solidFill>
                  <a:srgbClr val="002060"/>
                </a:solidFill>
              </a:rPr>
              <a:t>) </a:t>
            </a:r>
            <a:r>
              <a:rPr lang="ru-RU" sz="3600" dirty="0" err="1" smtClean="0">
                <a:solidFill>
                  <a:srgbClr val="002060"/>
                </a:solidFill>
              </a:rPr>
              <a:t>ханський</a:t>
            </a:r>
            <a:r>
              <a:rPr lang="ru-RU" sz="3600" dirty="0" smtClean="0">
                <a:solidFill>
                  <a:srgbClr val="002060"/>
                </a:solidFill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</a:rPr>
              <a:t>син</a:t>
            </a:r>
            <a:r>
              <a:rPr lang="ru-RU" sz="3600" dirty="0" smtClean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184" y="500042"/>
            <a:ext cx="852065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 </a:t>
            </a:r>
            <a:r>
              <a:rPr lang="ru-RU" sz="3600" b="1" dirty="0">
                <a:solidFill>
                  <a:srgbClr val="00B0F0"/>
                </a:solidFill>
              </a:rPr>
              <a:t>4. Через </a:t>
            </a:r>
            <a:r>
              <a:rPr lang="ru-RU" sz="3600" b="1" dirty="0" err="1">
                <a:solidFill>
                  <a:srgbClr val="00B0F0"/>
                </a:solidFill>
              </a:rPr>
              <a:t>що</a:t>
            </a:r>
            <a:r>
              <a:rPr lang="ru-RU" sz="3600" b="1" dirty="0">
                <a:solidFill>
                  <a:srgbClr val="00B0F0"/>
                </a:solidFill>
              </a:rPr>
              <a:t> князь </a:t>
            </a:r>
            <a:r>
              <a:rPr lang="ru-RU" sz="3600" b="1" dirty="0" err="1">
                <a:solidFill>
                  <a:srgbClr val="00B0F0"/>
                </a:solidFill>
              </a:rPr>
              <a:t>вирішив</a:t>
            </a:r>
            <a:r>
              <a:rPr lang="ru-RU" sz="3600" b="1" dirty="0">
                <a:solidFill>
                  <a:srgbClr val="00B0F0"/>
                </a:solidFill>
              </a:rPr>
              <a:t> </a:t>
            </a:r>
            <a:r>
              <a:rPr lang="ru-RU" sz="3600" b="1" dirty="0" err="1">
                <a:solidFill>
                  <a:srgbClr val="00B0F0"/>
                </a:solidFill>
              </a:rPr>
              <a:t>залишити</a:t>
            </a:r>
            <a:r>
              <a:rPr lang="ru-RU" sz="3600" b="1" dirty="0">
                <a:solidFill>
                  <a:srgbClr val="00B0F0"/>
                </a:solidFill>
              </a:rPr>
              <a:t> </a:t>
            </a:r>
            <a:r>
              <a:rPr lang="ru-RU" sz="3600" b="1" dirty="0" err="1">
                <a:solidFill>
                  <a:srgbClr val="00B0F0"/>
                </a:solidFill>
              </a:rPr>
              <a:t>хлопця</a:t>
            </a:r>
            <a:r>
              <a:rPr lang="ru-RU" sz="3600" b="1" dirty="0">
                <a:solidFill>
                  <a:srgbClr val="00B0F0"/>
                </a:solidFill>
              </a:rPr>
              <a:t> при </a:t>
            </a:r>
            <a:r>
              <a:rPr lang="ru-RU" sz="3600" b="1" dirty="0" err="1">
                <a:solidFill>
                  <a:srgbClr val="00B0F0"/>
                </a:solidFill>
              </a:rPr>
              <a:t>собі</a:t>
            </a:r>
            <a:r>
              <a:rPr lang="ru-RU" sz="3600" b="1" dirty="0">
                <a:solidFill>
                  <a:srgbClr val="00B0F0"/>
                </a:solidFill>
              </a:rPr>
              <a:t>? </a:t>
            </a:r>
            <a:endParaRPr lang="ru-RU" sz="3600" b="1" dirty="0" smtClean="0">
              <a:solidFill>
                <a:srgbClr val="00B0F0"/>
              </a:solidFill>
            </a:endParaRPr>
          </a:p>
          <a:p>
            <a:endParaRPr lang="ru-RU" sz="3600" dirty="0">
              <a:solidFill>
                <a:srgbClr val="00B0F0"/>
              </a:solidFill>
            </a:endParaRPr>
          </a:p>
          <a:p>
            <a:r>
              <a:rPr lang="ru-RU" sz="3600" dirty="0">
                <a:solidFill>
                  <a:srgbClr val="00B0F0"/>
                </a:solidFill>
              </a:rPr>
              <a:t>А) </a:t>
            </a:r>
            <a:r>
              <a:rPr lang="ru-RU" sz="3600" dirty="0" err="1">
                <a:solidFill>
                  <a:srgbClr val="00B0F0"/>
                </a:solidFill>
              </a:rPr>
              <a:t>Зважив</a:t>
            </a:r>
            <a:r>
              <a:rPr lang="ru-RU" sz="3600" dirty="0">
                <a:solidFill>
                  <a:srgbClr val="00B0F0"/>
                </a:solidFill>
              </a:rPr>
              <a:t> на </a:t>
            </a:r>
            <a:r>
              <a:rPr lang="ru-RU" sz="3600" dirty="0" err="1">
                <a:solidFill>
                  <a:srgbClr val="00B0F0"/>
                </a:solidFill>
              </a:rPr>
              <a:t>вроду</a:t>
            </a:r>
            <a:r>
              <a:rPr lang="ru-RU" sz="3600" dirty="0">
                <a:solidFill>
                  <a:srgbClr val="00B0F0"/>
                </a:solidFill>
              </a:rPr>
              <a:t> </a:t>
            </a:r>
            <a:r>
              <a:rPr lang="ru-RU" sz="3600" dirty="0" err="1">
                <a:solidFill>
                  <a:srgbClr val="00B0F0"/>
                </a:solidFill>
              </a:rPr>
              <a:t>ханського</a:t>
            </a:r>
            <a:r>
              <a:rPr lang="ru-RU" sz="3600" dirty="0">
                <a:solidFill>
                  <a:srgbClr val="00B0F0"/>
                </a:solidFill>
              </a:rPr>
              <a:t> </a:t>
            </a:r>
            <a:r>
              <a:rPr lang="ru-RU" sz="3600" dirty="0" err="1">
                <a:solidFill>
                  <a:srgbClr val="00B0F0"/>
                </a:solidFill>
              </a:rPr>
              <a:t>сина</a:t>
            </a:r>
            <a:r>
              <a:rPr lang="ru-RU" sz="3600" dirty="0">
                <a:solidFill>
                  <a:srgbClr val="00B0F0"/>
                </a:solidFill>
              </a:rPr>
              <a:t>; </a:t>
            </a:r>
            <a:endParaRPr lang="ru-RU" sz="3600" dirty="0" smtClean="0">
              <a:solidFill>
                <a:srgbClr val="00B0F0"/>
              </a:solidFill>
            </a:endParaRPr>
          </a:p>
          <a:p>
            <a:endParaRPr lang="ru-RU" sz="3600" dirty="0" smtClean="0">
              <a:solidFill>
                <a:srgbClr val="00B0F0"/>
              </a:solidFill>
            </a:endParaRPr>
          </a:p>
          <a:p>
            <a:r>
              <a:rPr lang="ru-RU" sz="3600" dirty="0" smtClean="0">
                <a:solidFill>
                  <a:srgbClr val="00B0F0"/>
                </a:solidFill>
              </a:rPr>
              <a:t>Б) </a:t>
            </a:r>
            <a:r>
              <a:rPr lang="ru-RU" sz="3600" dirty="0">
                <a:solidFill>
                  <a:srgbClr val="00B0F0"/>
                </a:solidFill>
              </a:rPr>
              <a:t>любив </a:t>
            </a:r>
            <a:r>
              <a:rPr lang="ru-RU" sz="3600" dirty="0" err="1">
                <a:solidFill>
                  <a:srgbClr val="00B0F0"/>
                </a:solidFill>
              </a:rPr>
              <a:t>малих</a:t>
            </a:r>
            <a:r>
              <a:rPr lang="ru-RU" sz="3600" dirty="0">
                <a:solidFill>
                  <a:srgbClr val="00B0F0"/>
                </a:solidFill>
              </a:rPr>
              <a:t> </a:t>
            </a:r>
            <a:r>
              <a:rPr lang="ru-RU" sz="3600" dirty="0" err="1">
                <a:solidFill>
                  <a:srgbClr val="00B0F0"/>
                </a:solidFill>
              </a:rPr>
              <a:t>дітей</a:t>
            </a:r>
            <a:r>
              <a:rPr lang="ru-RU" sz="3600" dirty="0">
                <a:solidFill>
                  <a:srgbClr val="00B0F0"/>
                </a:solidFill>
              </a:rPr>
              <a:t>; </a:t>
            </a:r>
            <a:endParaRPr lang="ru-RU" sz="3600" dirty="0" smtClean="0">
              <a:solidFill>
                <a:srgbClr val="00B0F0"/>
              </a:solidFill>
            </a:endParaRPr>
          </a:p>
          <a:p>
            <a:endParaRPr lang="ru-RU" sz="3600" dirty="0" smtClean="0">
              <a:solidFill>
                <a:srgbClr val="00B0F0"/>
              </a:solidFill>
            </a:endParaRPr>
          </a:p>
          <a:p>
            <a:r>
              <a:rPr lang="ru-RU" sz="3600" dirty="0" smtClean="0">
                <a:solidFill>
                  <a:srgbClr val="00B0F0"/>
                </a:solidFill>
              </a:rPr>
              <a:t>В</a:t>
            </a:r>
            <a:r>
              <a:rPr lang="ru-RU" sz="3600" dirty="0">
                <a:solidFill>
                  <a:srgbClr val="00B0F0"/>
                </a:solidFill>
              </a:rPr>
              <a:t>) </a:t>
            </a:r>
            <a:r>
              <a:rPr lang="ru-RU" sz="3600" dirty="0" err="1">
                <a:solidFill>
                  <a:srgbClr val="00B0F0"/>
                </a:solidFill>
              </a:rPr>
              <a:t>намагався</a:t>
            </a:r>
            <a:r>
              <a:rPr lang="ru-RU" sz="3600" dirty="0">
                <a:solidFill>
                  <a:srgbClr val="00B0F0"/>
                </a:solidFill>
              </a:rPr>
              <a:t> довести </a:t>
            </a:r>
            <a:r>
              <a:rPr lang="ru-RU" sz="3600" dirty="0" err="1">
                <a:solidFill>
                  <a:srgbClr val="00B0F0"/>
                </a:solidFill>
              </a:rPr>
              <a:t>власну</a:t>
            </a:r>
            <a:r>
              <a:rPr lang="ru-RU" sz="3600" dirty="0">
                <a:solidFill>
                  <a:srgbClr val="00B0F0"/>
                </a:solidFill>
              </a:rPr>
              <a:t> доброту </a:t>
            </a:r>
            <a:r>
              <a:rPr lang="ru-RU" sz="3600" dirty="0" err="1">
                <a:solidFill>
                  <a:srgbClr val="00B0F0"/>
                </a:solidFill>
              </a:rPr>
              <a:t>і</a:t>
            </a:r>
            <a:r>
              <a:rPr lang="ru-RU" sz="3600" dirty="0">
                <a:solidFill>
                  <a:srgbClr val="00B0F0"/>
                </a:solidFill>
              </a:rPr>
              <a:t> </a:t>
            </a:r>
            <a:r>
              <a:rPr lang="ru-RU" sz="3600" dirty="0" err="1">
                <a:solidFill>
                  <a:srgbClr val="00B0F0"/>
                </a:solidFill>
              </a:rPr>
              <a:t>повагу</a:t>
            </a:r>
            <a:r>
              <a:rPr lang="ru-RU" sz="3600" dirty="0">
                <a:solidFill>
                  <a:srgbClr val="00B0F0"/>
                </a:solidFill>
              </a:rPr>
              <a:t> до </a:t>
            </a:r>
            <a:r>
              <a:rPr lang="ru-RU" sz="3600" dirty="0" err="1">
                <a:solidFill>
                  <a:srgbClr val="00B0F0"/>
                </a:solidFill>
              </a:rPr>
              <a:t>половецького</a:t>
            </a:r>
            <a:r>
              <a:rPr lang="ru-RU" sz="3600" dirty="0">
                <a:solidFill>
                  <a:srgbClr val="00B0F0"/>
                </a:solidFill>
              </a:rPr>
              <a:t> хана.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1" y="642918"/>
            <a:ext cx="792961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FF"/>
                </a:solidFill>
              </a:rPr>
              <a:t> </a:t>
            </a:r>
            <a:r>
              <a:rPr lang="ru-RU" sz="3600" b="1" dirty="0">
                <a:solidFill>
                  <a:srgbClr val="FF00FF"/>
                </a:solidFill>
              </a:rPr>
              <a:t>5. Як </a:t>
            </a:r>
            <a:r>
              <a:rPr lang="ru-RU" sz="3600" b="1" dirty="0" err="1">
                <a:solidFill>
                  <a:srgbClr val="FF00FF"/>
                </a:solidFill>
              </a:rPr>
              <a:t>сприйняв</a:t>
            </a:r>
            <a:r>
              <a:rPr lang="ru-RU" sz="3600" b="1" dirty="0">
                <a:solidFill>
                  <a:srgbClr val="FF00FF"/>
                </a:solidFill>
              </a:rPr>
              <a:t> хан </a:t>
            </a:r>
            <a:r>
              <a:rPr lang="ru-RU" sz="3600" b="1" dirty="0" err="1">
                <a:solidFill>
                  <a:srgbClr val="FF00FF"/>
                </a:solidFill>
              </a:rPr>
              <a:t>звістку</a:t>
            </a:r>
            <a:r>
              <a:rPr lang="ru-RU" sz="3600" b="1" dirty="0">
                <a:solidFill>
                  <a:srgbClr val="FF00FF"/>
                </a:solidFill>
              </a:rPr>
              <a:t>, </a:t>
            </a:r>
            <a:r>
              <a:rPr lang="ru-RU" sz="3600" b="1" dirty="0" err="1">
                <a:solidFill>
                  <a:srgbClr val="FF00FF"/>
                </a:solidFill>
              </a:rPr>
              <a:t>що</a:t>
            </a:r>
            <a:r>
              <a:rPr lang="ru-RU" sz="3600" b="1" dirty="0">
                <a:solidFill>
                  <a:srgbClr val="FF00FF"/>
                </a:solidFill>
              </a:rPr>
              <a:t> </a:t>
            </a:r>
            <a:r>
              <a:rPr lang="ru-RU" sz="3600" b="1" dirty="0" err="1">
                <a:solidFill>
                  <a:srgbClr val="FF00FF"/>
                </a:solidFill>
              </a:rPr>
              <a:t>його</a:t>
            </a:r>
            <a:r>
              <a:rPr lang="ru-RU" sz="3600" b="1" dirty="0">
                <a:solidFill>
                  <a:srgbClr val="FF00FF"/>
                </a:solidFill>
              </a:rPr>
              <a:t> </a:t>
            </a:r>
            <a:r>
              <a:rPr lang="ru-RU" sz="3600" b="1" dirty="0" err="1">
                <a:solidFill>
                  <a:srgbClr val="FF00FF"/>
                </a:solidFill>
              </a:rPr>
              <a:t>дитина</a:t>
            </a:r>
            <a:r>
              <a:rPr lang="ru-RU" sz="3600" b="1" dirty="0">
                <a:solidFill>
                  <a:srgbClr val="FF00FF"/>
                </a:solidFill>
              </a:rPr>
              <a:t> </a:t>
            </a:r>
            <a:r>
              <a:rPr lang="ru-RU" sz="3600" b="1" dirty="0" err="1">
                <a:solidFill>
                  <a:srgbClr val="FF00FF"/>
                </a:solidFill>
              </a:rPr>
              <a:t>знаходиться</a:t>
            </a:r>
            <a:r>
              <a:rPr lang="ru-RU" sz="3600" b="1" dirty="0">
                <a:solidFill>
                  <a:srgbClr val="FF00FF"/>
                </a:solidFill>
              </a:rPr>
              <a:t> на </a:t>
            </a:r>
            <a:r>
              <a:rPr lang="ru-RU" sz="3600" b="1" dirty="0" err="1">
                <a:solidFill>
                  <a:srgbClr val="FF00FF"/>
                </a:solidFill>
              </a:rPr>
              <a:t>землі</a:t>
            </a:r>
            <a:r>
              <a:rPr lang="ru-RU" sz="3600" b="1" dirty="0">
                <a:solidFill>
                  <a:srgbClr val="FF00FF"/>
                </a:solidFill>
              </a:rPr>
              <a:t> </a:t>
            </a:r>
            <a:r>
              <a:rPr lang="ru-RU" sz="3600" b="1" dirty="0" err="1">
                <a:solidFill>
                  <a:srgbClr val="FF00FF"/>
                </a:solidFill>
              </a:rPr>
              <a:t>Руській</a:t>
            </a:r>
            <a:r>
              <a:rPr lang="ru-RU" sz="3600" b="1" dirty="0" smtClean="0">
                <a:solidFill>
                  <a:srgbClr val="FF00FF"/>
                </a:solidFill>
              </a:rPr>
              <a:t>?</a:t>
            </a:r>
          </a:p>
          <a:p>
            <a:r>
              <a:rPr lang="ru-RU" sz="3600" b="1" dirty="0" smtClean="0">
                <a:solidFill>
                  <a:srgbClr val="FF00FF"/>
                </a:solidFill>
              </a:rPr>
              <a:t> </a:t>
            </a:r>
            <a:endParaRPr lang="ru-RU" sz="3600" dirty="0">
              <a:solidFill>
                <a:srgbClr val="FF00FF"/>
              </a:solidFill>
            </a:endParaRPr>
          </a:p>
          <a:p>
            <a:r>
              <a:rPr lang="ru-RU" sz="3600" dirty="0">
                <a:solidFill>
                  <a:srgbClr val="FF00FF"/>
                </a:solidFill>
              </a:rPr>
              <a:t>а) плакав, не спав </a:t>
            </a:r>
            <a:r>
              <a:rPr lang="ru-RU" sz="3600" dirty="0" err="1">
                <a:solidFill>
                  <a:srgbClr val="FF00FF"/>
                </a:solidFill>
              </a:rPr>
              <a:t>і</a:t>
            </a:r>
            <a:r>
              <a:rPr lang="ru-RU" sz="3600" dirty="0">
                <a:solidFill>
                  <a:srgbClr val="FF00FF"/>
                </a:solidFill>
              </a:rPr>
              <a:t> не </a:t>
            </a:r>
            <a:r>
              <a:rPr lang="ru-RU" sz="3600" dirty="0" err="1">
                <a:solidFill>
                  <a:srgbClr val="FF00FF"/>
                </a:solidFill>
              </a:rPr>
              <a:t>їв</a:t>
            </a:r>
            <a:r>
              <a:rPr lang="ru-RU" sz="3600" dirty="0" smtClean="0">
                <a:solidFill>
                  <a:srgbClr val="FF00FF"/>
                </a:solidFill>
              </a:rPr>
              <a:t>;</a:t>
            </a:r>
          </a:p>
          <a:p>
            <a:endParaRPr lang="ru-RU" sz="3600" dirty="0" smtClean="0">
              <a:solidFill>
                <a:srgbClr val="FF00FF"/>
              </a:solidFill>
            </a:endParaRPr>
          </a:p>
          <a:p>
            <a:r>
              <a:rPr lang="ru-RU" sz="3600" dirty="0" smtClean="0">
                <a:solidFill>
                  <a:srgbClr val="FF00FF"/>
                </a:solidFill>
              </a:rPr>
              <a:t> </a:t>
            </a:r>
            <a:r>
              <a:rPr lang="ru-RU" sz="3600" dirty="0">
                <a:solidFill>
                  <a:srgbClr val="FF00FF"/>
                </a:solidFill>
              </a:rPr>
              <a:t>б) </a:t>
            </a:r>
            <a:r>
              <a:rPr lang="ru-RU" sz="3600" dirty="0" err="1">
                <a:solidFill>
                  <a:srgbClr val="FF00FF"/>
                </a:solidFill>
              </a:rPr>
              <a:t>дуже</a:t>
            </a:r>
            <a:r>
              <a:rPr lang="ru-RU" sz="3600" dirty="0">
                <a:solidFill>
                  <a:srgbClr val="FF00FF"/>
                </a:solidFill>
              </a:rPr>
              <a:t> тяжко </a:t>
            </a:r>
            <a:r>
              <a:rPr lang="ru-RU" sz="3600" dirty="0" err="1">
                <a:solidFill>
                  <a:srgbClr val="FF00FF"/>
                </a:solidFill>
              </a:rPr>
              <a:t>захворів</a:t>
            </a:r>
            <a:r>
              <a:rPr lang="ru-RU" sz="3600" dirty="0" smtClean="0">
                <a:solidFill>
                  <a:srgbClr val="FF00FF"/>
                </a:solidFill>
              </a:rPr>
              <a:t>;</a:t>
            </a:r>
          </a:p>
          <a:p>
            <a:endParaRPr lang="ru-RU" sz="3600" dirty="0" smtClean="0">
              <a:solidFill>
                <a:srgbClr val="FF00FF"/>
              </a:solidFill>
            </a:endParaRPr>
          </a:p>
          <a:p>
            <a:r>
              <a:rPr lang="ru-RU" sz="3600" dirty="0" smtClean="0">
                <a:solidFill>
                  <a:srgbClr val="FF00FF"/>
                </a:solidFill>
              </a:rPr>
              <a:t> </a:t>
            </a:r>
            <a:r>
              <a:rPr lang="ru-RU" sz="3600" dirty="0">
                <a:solidFill>
                  <a:srgbClr val="FF00FF"/>
                </a:solidFill>
              </a:rPr>
              <a:t>в) </a:t>
            </a:r>
            <a:r>
              <a:rPr lang="ru-RU" sz="3600" dirty="0" err="1">
                <a:solidFill>
                  <a:srgbClr val="FF00FF"/>
                </a:solidFill>
              </a:rPr>
              <a:t>вирішив</a:t>
            </a:r>
            <a:r>
              <a:rPr lang="ru-RU" sz="3600" dirty="0">
                <a:solidFill>
                  <a:srgbClr val="FF00FF"/>
                </a:solidFill>
              </a:rPr>
              <a:t> </a:t>
            </a:r>
            <a:r>
              <a:rPr lang="ru-RU" sz="3600" dirty="0" err="1">
                <a:solidFill>
                  <a:srgbClr val="FF00FF"/>
                </a:solidFill>
              </a:rPr>
              <a:t>позбавити</a:t>
            </a:r>
            <a:r>
              <a:rPr lang="ru-RU" sz="3600" dirty="0">
                <a:solidFill>
                  <a:srgbClr val="FF00FF"/>
                </a:solidFill>
              </a:rPr>
              <a:t> себе </a:t>
            </a:r>
            <a:r>
              <a:rPr lang="ru-RU" sz="3600" dirty="0" err="1">
                <a:solidFill>
                  <a:srgbClr val="FF00FF"/>
                </a:solidFill>
              </a:rPr>
              <a:t>життя</a:t>
            </a:r>
            <a:r>
              <a:rPr lang="ru-RU" sz="3600" dirty="0">
                <a:solidFill>
                  <a:srgbClr val="FF00FF"/>
                </a:solidFill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500042"/>
            <a:ext cx="801015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</a:rPr>
              <a:t>6. Кого просить хан </a:t>
            </a:r>
            <a:r>
              <a:rPr lang="ru-RU" sz="3600" b="1" dirty="0" err="1">
                <a:solidFill>
                  <a:srgbClr val="0070C0"/>
                </a:solidFill>
              </a:rPr>
              <a:t>піти</a:t>
            </a:r>
            <a:r>
              <a:rPr lang="ru-RU" sz="3600" b="1" dirty="0">
                <a:solidFill>
                  <a:srgbClr val="0070C0"/>
                </a:solidFill>
              </a:rPr>
              <a:t> «у землю </a:t>
            </a:r>
            <a:r>
              <a:rPr lang="ru-RU" sz="3600" b="1" dirty="0" err="1">
                <a:solidFill>
                  <a:srgbClr val="0070C0"/>
                </a:solidFill>
              </a:rPr>
              <a:t>Руську</a:t>
            </a:r>
            <a:r>
              <a:rPr lang="ru-RU" sz="3600" b="1" dirty="0">
                <a:solidFill>
                  <a:srgbClr val="0070C0"/>
                </a:solidFill>
              </a:rPr>
              <a:t>» на </a:t>
            </a:r>
            <a:r>
              <a:rPr lang="ru-RU" sz="3600" b="1" dirty="0" err="1">
                <a:solidFill>
                  <a:srgbClr val="0070C0"/>
                </a:solidFill>
              </a:rPr>
              <a:t>пошуки</a:t>
            </a:r>
            <a:r>
              <a:rPr lang="ru-RU" sz="3600" b="1" dirty="0">
                <a:solidFill>
                  <a:srgbClr val="0070C0"/>
                </a:solidFill>
              </a:rPr>
              <a:t> </a:t>
            </a:r>
            <a:r>
              <a:rPr lang="ru-RU" sz="3600" b="1" dirty="0" err="1">
                <a:solidFill>
                  <a:srgbClr val="0070C0"/>
                </a:solidFill>
              </a:rPr>
              <a:t>сина</a:t>
            </a:r>
            <a:r>
              <a:rPr lang="ru-RU" sz="3600" b="1" dirty="0">
                <a:solidFill>
                  <a:srgbClr val="0070C0"/>
                </a:solidFill>
              </a:rPr>
              <a:t>?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endParaRPr lang="ru-RU" sz="3600" dirty="0">
              <a:solidFill>
                <a:srgbClr val="0070C0"/>
              </a:solidFill>
            </a:endParaRPr>
          </a:p>
          <a:p>
            <a:pPr algn="ctr"/>
            <a:r>
              <a:rPr lang="ru-RU" sz="3600" dirty="0">
                <a:solidFill>
                  <a:srgbClr val="0070C0"/>
                </a:solidFill>
              </a:rPr>
              <a:t>А) дипломата</a:t>
            </a:r>
            <a:r>
              <a:rPr lang="ru-RU" sz="3600" dirty="0" smtClean="0">
                <a:solidFill>
                  <a:srgbClr val="0070C0"/>
                </a:solidFill>
              </a:rPr>
              <a:t>;</a:t>
            </a:r>
          </a:p>
          <a:p>
            <a:pPr algn="ctr"/>
            <a:endParaRPr lang="ru-RU" sz="3600" dirty="0" smtClean="0">
              <a:solidFill>
                <a:srgbClr val="0070C0"/>
              </a:solidFill>
            </a:endParaRPr>
          </a:p>
          <a:p>
            <a:pPr algn="ctr"/>
            <a:r>
              <a:rPr lang="ru-RU" sz="3600" dirty="0" smtClean="0">
                <a:solidFill>
                  <a:srgbClr val="0070C0"/>
                </a:solidFill>
              </a:rPr>
              <a:t> Б) </a:t>
            </a:r>
            <a:r>
              <a:rPr lang="uk-UA" sz="3600" dirty="0">
                <a:solidFill>
                  <a:srgbClr val="0070C0"/>
                </a:solidFill>
              </a:rPr>
              <a:t>брата</a:t>
            </a:r>
            <a:r>
              <a:rPr lang="ru-RU" sz="3600" dirty="0" smtClean="0">
                <a:solidFill>
                  <a:srgbClr val="0070C0"/>
                </a:solidFill>
              </a:rPr>
              <a:t>;</a:t>
            </a:r>
          </a:p>
          <a:p>
            <a:pPr algn="ctr"/>
            <a:endParaRPr lang="ru-RU" sz="3600" dirty="0" smtClean="0">
              <a:solidFill>
                <a:srgbClr val="0070C0"/>
              </a:solidFill>
            </a:endParaRPr>
          </a:p>
          <a:p>
            <a:pPr algn="ctr"/>
            <a:r>
              <a:rPr lang="ru-RU" sz="3600" dirty="0" smtClean="0">
                <a:solidFill>
                  <a:srgbClr val="0070C0"/>
                </a:solidFill>
              </a:rPr>
              <a:t> В) </a:t>
            </a:r>
            <a:r>
              <a:rPr lang="ru-RU" sz="3600" dirty="0" err="1">
                <a:solidFill>
                  <a:srgbClr val="0070C0"/>
                </a:solidFill>
              </a:rPr>
              <a:t>гудця</a:t>
            </a:r>
            <a:r>
              <a:rPr lang="ru-RU" sz="3600" dirty="0">
                <a:solidFill>
                  <a:srgbClr val="0070C0"/>
                </a:solidFill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842968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3300"/>
                </a:solidFill>
              </a:rPr>
              <a:t>7. Що допомогло юнаку згадати про рідні половецькі степи</a:t>
            </a:r>
            <a:r>
              <a:rPr lang="uk-UA" sz="3600" b="1" dirty="0" smtClean="0">
                <a:solidFill>
                  <a:srgbClr val="FF3300"/>
                </a:solidFill>
              </a:rPr>
              <a:t>?</a:t>
            </a:r>
          </a:p>
          <a:p>
            <a:endParaRPr lang="ru-RU" sz="3600" dirty="0">
              <a:solidFill>
                <a:srgbClr val="FF3300"/>
              </a:solidFill>
            </a:endParaRPr>
          </a:p>
          <a:p>
            <a:r>
              <a:rPr lang="uk-UA" sz="3600" dirty="0" smtClean="0">
                <a:solidFill>
                  <a:srgbClr val="FF3300"/>
                </a:solidFill>
              </a:rPr>
              <a:t>А) </a:t>
            </a:r>
            <a:r>
              <a:rPr lang="uk-UA" sz="3600" dirty="0">
                <a:solidFill>
                  <a:srgbClr val="FF3300"/>
                </a:solidFill>
              </a:rPr>
              <a:t>пісня половецька; </a:t>
            </a:r>
            <a:endParaRPr lang="uk-UA" sz="3600" dirty="0" smtClean="0">
              <a:solidFill>
                <a:srgbClr val="FF3300"/>
              </a:solidFill>
            </a:endParaRPr>
          </a:p>
          <a:p>
            <a:endParaRPr lang="uk-UA" sz="3600" dirty="0" smtClean="0">
              <a:solidFill>
                <a:srgbClr val="FF3300"/>
              </a:solidFill>
            </a:endParaRPr>
          </a:p>
          <a:p>
            <a:r>
              <a:rPr lang="uk-UA" sz="3600" dirty="0">
                <a:solidFill>
                  <a:srgbClr val="FF3300"/>
                </a:solidFill>
              </a:rPr>
              <a:t>Б</a:t>
            </a:r>
            <a:r>
              <a:rPr lang="uk-UA" sz="3600" dirty="0" smtClean="0">
                <a:solidFill>
                  <a:srgbClr val="FF3300"/>
                </a:solidFill>
              </a:rPr>
              <a:t>) </a:t>
            </a:r>
            <a:r>
              <a:rPr lang="uk-UA" sz="3600" dirty="0">
                <a:solidFill>
                  <a:srgbClr val="FF3300"/>
                </a:solidFill>
              </a:rPr>
              <a:t>умови </a:t>
            </a:r>
            <a:r>
              <a:rPr lang="uk-UA" sz="3600" dirty="0" err="1">
                <a:solidFill>
                  <a:srgbClr val="FF3300"/>
                </a:solidFill>
              </a:rPr>
              <a:t>хана</a:t>
            </a:r>
            <a:r>
              <a:rPr lang="uk-UA" sz="3600" dirty="0">
                <a:solidFill>
                  <a:srgbClr val="FF3300"/>
                </a:solidFill>
              </a:rPr>
              <a:t>; </a:t>
            </a:r>
            <a:endParaRPr lang="uk-UA" sz="3600" dirty="0" smtClean="0">
              <a:solidFill>
                <a:srgbClr val="FF3300"/>
              </a:solidFill>
            </a:endParaRPr>
          </a:p>
          <a:p>
            <a:endParaRPr lang="uk-UA" sz="3600" dirty="0" smtClean="0">
              <a:solidFill>
                <a:srgbClr val="FF3300"/>
              </a:solidFill>
            </a:endParaRPr>
          </a:p>
          <a:p>
            <a:r>
              <a:rPr lang="uk-UA" sz="3600" dirty="0">
                <a:solidFill>
                  <a:srgbClr val="FF3300"/>
                </a:solidFill>
              </a:rPr>
              <a:t>В</a:t>
            </a:r>
            <a:r>
              <a:rPr lang="uk-UA" sz="3600" dirty="0" smtClean="0">
                <a:solidFill>
                  <a:srgbClr val="FF3300"/>
                </a:solidFill>
              </a:rPr>
              <a:t>) </a:t>
            </a:r>
            <a:r>
              <a:rPr lang="uk-UA" sz="3600" dirty="0">
                <a:solidFill>
                  <a:srgbClr val="FF3300"/>
                </a:solidFill>
              </a:rPr>
              <a:t>відчуття пахощів євшан-зілля.</a:t>
            </a:r>
            <a:endParaRPr lang="ru-RU" sz="3600" dirty="0">
              <a:solidFill>
                <a:srgbClr val="FF33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285728"/>
            <a:ext cx="746817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 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8. Кого </a:t>
            </a:r>
            <a:r>
              <a:rPr lang="ru-RU" sz="3600" b="1" dirty="0" err="1">
                <a:solidFill>
                  <a:schemeClr val="accent1">
                    <a:lumMod val="75000"/>
                  </a:schemeClr>
                </a:solidFill>
              </a:rPr>
              <a:t>згадував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 юнак у </a:t>
            </a:r>
            <a:r>
              <a:rPr lang="ru-RU" sz="3600" b="1" dirty="0" err="1">
                <a:solidFill>
                  <a:schemeClr val="accent1">
                    <a:lumMod val="75000"/>
                  </a:schemeClr>
                </a:solidFill>
              </a:rPr>
              <a:t>творі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 М. Вороного «</a:t>
            </a:r>
            <a:r>
              <a:rPr lang="ru-RU" sz="3600" b="1" dirty="0" err="1">
                <a:solidFill>
                  <a:schemeClr val="accent1">
                    <a:lumMod val="75000"/>
                  </a:schemeClr>
                </a:solidFill>
              </a:rPr>
              <a:t>Євшан-зілля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» </a:t>
            </a:r>
            <a:r>
              <a:rPr lang="ru-RU" sz="3600" b="1" dirty="0" err="1">
                <a:solidFill>
                  <a:schemeClr val="accent1">
                    <a:lumMod val="75000"/>
                  </a:schemeClr>
                </a:solidFill>
              </a:rPr>
              <a:t>після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 того, як </a:t>
            </a:r>
            <a:r>
              <a:rPr lang="ru-RU" sz="3600" b="1" dirty="0" err="1">
                <a:solidFill>
                  <a:schemeClr val="accent1">
                    <a:lumMod val="75000"/>
                  </a:schemeClr>
                </a:solidFill>
              </a:rPr>
              <a:t>він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 понюхав </a:t>
            </a:r>
            <a:r>
              <a:rPr lang="ru-RU" sz="3600" b="1" dirty="0" err="1">
                <a:solidFill>
                  <a:schemeClr val="accent1">
                    <a:lumMod val="75000"/>
                  </a:schemeClr>
                </a:solidFill>
              </a:rPr>
              <a:t>степову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1">
                    <a:lumMod val="75000"/>
                  </a:schemeClr>
                </a:solidFill>
              </a:rPr>
              <a:t>рослину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</a:p>
          <a:p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А) </a:t>
            </a:r>
            <a:r>
              <a:rPr lang="ru-RU" sz="3600" dirty="0" err="1">
                <a:solidFill>
                  <a:schemeClr val="accent1">
                    <a:lumMod val="75000"/>
                  </a:schemeClr>
                </a:solidFill>
              </a:rPr>
              <a:t>Матір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; </a:t>
            </a:r>
            <a:endParaRPr lang="ru-RU" sz="3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ru-RU" sz="3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Б)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батька; </a:t>
            </a:r>
            <a:endParaRPr lang="ru-RU" sz="3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В) </a:t>
            </a:r>
            <a:r>
              <a:rPr lang="ru-RU" sz="3600" dirty="0" err="1">
                <a:solidFill>
                  <a:schemeClr val="accent1">
                    <a:lumMod val="75000"/>
                  </a:schemeClr>
                </a:solidFill>
              </a:rPr>
              <a:t>братів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642918"/>
            <a:ext cx="85011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9. </a:t>
            </a:r>
            <a:r>
              <a:rPr lang="ru-RU" sz="3600" b="1" dirty="0" err="1">
                <a:solidFill>
                  <a:srgbClr val="C00000"/>
                </a:solidFill>
              </a:rPr>
              <a:t>Висловлення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з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 smtClean="0">
                <a:solidFill>
                  <a:srgbClr val="C00000"/>
                </a:solidFill>
              </a:rPr>
              <a:t>твору</a:t>
            </a:r>
            <a:endParaRPr lang="ru-RU" sz="3600" b="1" dirty="0" smtClean="0">
              <a:solidFill>
                <a:srgbClr val="C00000"/>
              </a:solidFill>
            </a:endParaRPr>
          </a:p>
          <a:p>
            <a:r>
              <a:rPr lang="ru-RU" sz="3600" b="1" dirty="0" smtClean="0">
                <a:solidFill>
                  <a:srgbClr val="C00000"/>
                </a:solidFill>
              </a:rPr>
              <a:t> </a:t>
            </a:r>
            <a:r>
              <a:rPr lang="ru-RU" sz="3600" b="1" dirty="0">
                <a:solidFill>
                  <a:srgbClr val="C00000"/>
                </a:solidFill>
              </a:rPr>
              <a:t>«... </a:t>
            </a:r>
            <a:r>
              <a:rPr lang="ru-RU" sz="3600" b="1" dirty="0" err="1">
                <a:solidFill>
                  <a:srgbClr val="C00000"/>
                </a:solidFill>
              </a:rPr>
              <a:t>рідний</a:t>
            </a:r>
            <a:r>
              <a:rPr lang="ru-RU" sz="3600" b="1" dirty="0">
                <a:solidFill>
                  <a:srgbClr val="C00000"/>
                </a:solidFill>
              </a:rPr>
              <a:t> степ — широкий, </a:t>
            </a:r>
            <a:r>
              <a:rPr lang="ru-RU" sz="3600" b="1" dirty="0" err="1">
                <a:solidFill>
                  <a:srgbClr val="C00000"/>
                </a:solidFill>
              </a:rPr>
              <a:t>вільний</a:t>
            </a:r>
            <a:r>
              <a:rPr lang="ru-RU" sz="3600" b="1" dirty="0">
                <a:solidFill>
                  <a:srgbClr val="C00000"/>
                </a:solidFill>
              </a:rPr>
              <a:t>» </a:t>
            </a:r>
            <a:r>
              <a:rPr lang="ru-RU" sz="3600" b="1" dirty="0" err="1">
                <a:solidFill>
                  <a:srgbClr val="C00000"/>
                </a:solidFill>
              </a:rPr>
              <a:t>вважається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наступним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художнім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засобом</a:t>
            </a:r>
            <a:r>
              <a:rPr lang="ru-RU" sz="3600" b="1" dirty="0" smtClean="0">
                <a:solidFill>
                  <a:srgbClr val="C00000"/>
                </a:solidFill>
              </a:rPr>
              <a:t>:</a:t>
            </a:r>
          </a:p>
          <a:p>
            <a:endParaRPr lang="ru-RU" sz="3600" dirty="0">
              <a:solidFill>
                <a:srgbClr val="C00000"/>
              </a:solidFill>
            </a:endParaRPr>
          </a:p>
          <a:p>
            <a:pPr algn="ctr"/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>А)</a:t>
            </a:r>
            <a:r>
              <a:rPr lang="ru-RU" sz="3600" dirty="0">
                <a:solidFill>
                  <a:srgbClr val="C00000"/>
                </a:solidFill>
              </a:rPr>
              <a:t> </a:t>
            </a:r>
            <a:r>
              <a:rPr lang="ru-RU" sz="3600" dirty="0" smtClean="0">
                <a:solidFill>
                  <a:srgbClr val="C00000"/>
                </a:solidFill>
              </a:rPr>
              <a:t>метафора; </a:t>
            </a:r>
          </a:p>
          <a:p>
            <a:pPr algn="ctr"/>
            <a:endParaRPr lang="ru-RU" sz="3600" dirty="0">
              <a:solidFill>
                <a:srgbClr val="C00000"/>
              </a:solidFill>
            </a:endParaRPr>
          </a:p>
          <a:p>
            <a:pPr algn="ctr"/>
            <a:r>
              <a:rPr lang="ru-RU" sz="3600" dirty="0">
                <a:solidFill>
                  <a:srgbClr val="C00000"/>
                </a:solidFill>
              </a:rPr>
              <a:t>Б</a:t>
            </a:r>
            <a:r>
              <a:rPr lang="ru-RU" sz="3600" dirty="0" smtClean="0">
                <a:solidFill>
                  <a:srgbClr val="C00000"/>
                </a:solidFill>
              </a:rPr>
              <a:t>) </a:t>
            </a:r>
            <a:r>
              <a:rPr lang="ru-RU" sz="3600" dirty="0" err="1">
                <a:solidFill>
                  <a:srgbClr val="C00000"/>
                </a:solidFill>
              </a:rPr>
              <a:t>алегорією</a:t>
            </a:r>
            <a:r>
              <a:rPr lang="ru-RU" sz="3600" dirty="0">
                <a:solidFill>
                  <a:srgbClr val="C00000"/>
                </a:solidFill>
              </a:rPr>
              <a:t>; </a:t>
            </a:r>
            <a:endParaRPr lang="ru-RU" sz="3600" dirty="0" smtClean="0">
              <a:solidFill>
                <a:srgbClr val="C00000"/>
              </a:solidFill>
            </a:endParaRPr>
          </a:p>
          <a:p>
            <a:pPr algn="ctr"/>
            <a:endParaRPr lang="ru-RU" sz="3600" dirty="0">
              <a:solidFill>
                <a:srgbClr val="C00000"/>
              </a:solidFill>
            </a:endParaRPr>
          </a:p>
          <a:p>
            <a:pPr algn="ctr"/>
            <a:r>
              <a:rPr lang="ru-RU" sz="3600" dirty="0">
                <a:solidFill>
                  <a:srgbClr val="C00000"/>
                </a:solidFill>
              </a:rPr>
              <a:t>В</a:t>
            </a:r>
            <a:r>
              <a:rPr lang="ru-RU" sz="3600" dirty="0" smtClean="0">
                <a:solidFill>
                  <a:srgbClr val="C00000"/>
                </a:solidFill>
              </a:rPr>
              <a:t>) </a:t>
            </a:r>
            <a:r>
              <a:rPr lang="ru-RU" sz="3600" dirty="0" err="1">
                <a:solidFill>
                  <a:srgbClr val="C00000"/>
                </a:solidFill>
              </a:rPr>
              <a:t>епітетом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034" y="1000108"/>
            <a:ext cx="835824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10. </a:t>
            </a:r>
            <a:r>
              <a:rPr lang="ru-RU" sz="3600" b="1" dirty="0" err="1">
                <a:solidFill>
                  <a:schemeClr val="accent5">
                    <a:lumMod val="50000"/>
                  </a:schemeClr>
                </a:solidFill>
              </a:rPr>
              <a:t>Наприкінці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5">
                    <a:lumMod val="50000"/>
                  </a:schemeClr>
                </a:solidFill>
              </a:rPr>
              <a:t>твору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 М.Вороний </a:t>
            </a:r>
            <a:r>
              <a:rPr lang="ru-RU" sz="3600" b="1" dirty="0" err="1">
                <a:solidFill>
                  <a:schemeClr val="accent5">
                    <a:lumMod val="50000"/>
                  </a:schemeClr>
                </a:solidFill>
              </a:rPr>
              <a:t>звертається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 до: </a:t>
            </a:r>
            <a:endParaRPr lang="ru-RU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</a:rPr>
              <a:t>А) </a:t>
            </a:r>
            <a:r>
              <a:rPr lang="ru-RU" sz="3600" dirty="0" err="1">
                <a:solidFill>
                  <a:schemeClr val="accent5">
                    <a:lumMod val="50000"/>
                  </a:schemeClr>
                </a:solidFill>
              </a:rPr>
              <a:t>молоді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pPr algn="ctr"/>
            <a:endParaRPr lang="ru-RU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</a:rPr>
              <a:t> Б) 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</a:rPr>
              <a:t>юнака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pPr algn="ctr"/>
            <a:endParaRPr lang="ru-RU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</a:rPr>
              <a:t> В) </a:t>
            </a:r>
            <a:r>
              <a:rPr lang="ru-RU" sz="3600" dirty="0" err="1">
                <a:solidFill>
                  <a:schemeClr val="accent5">
                    <a:lumMod val="50000"/>
                  </a:schemeClr>
                </a:solidFill>
              </a:rPr>
              <a:t>України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1" y="642918"/>
            <a:ext cx="84296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B050"/>
                </a:solidFill>
              </a:rPr>
              <a:t>11. За жанровою </a:t>
            </a:r>
            <a:r>
              <a:rPr lang="ru-RU" sz="3600" b="1" dirty="0" err="1">
                <a:solidFill>
                  <a:srgbClr val="00B050"/>
                </a:solidFill>
              </a:rPr>
              <a:t>спрямованістю</a:t>
            </a:r>
            <a:r>
              <a:rPr lang="ru-RU" sz="3600" b="1" dirty="0">
                <a:solidFill>
                  <a:srgbClr val="00B050"/>
                </a:solidFill>
              </a:rPr>
              <a:t> «</a:t>
            </a:r>
            <a:r>
              <a:rPr lang="ru-RU" sz="3600" b="1" dirty="0" err="1">
                <a:solidFill>
                  <a:srgbClr val="00B050"/>
                </a:solidFill>
              </a:rPr>
              <a:t>Євшан-зілля</a:t>
            </a:r>
            <a:r>
              <a:rPr lang="ru-RU" sz="3600" b="1" dirty="0">
                <a:solidFill>
                  <a:srgbClr val="00B050"/>
                </a:solidFill>
              </a:rPr>
              <a:t>» М. Вороного: </a:t>
            </a:r>
            <a:endParaRPr lang="ru-RU" sz="3600" b="1" dirty="0" smtClean="0">
              <a:solidFill>
                <a:srgbClr val="00B050"/>
              </a:solidFill>
            </a:endParaRPr>
          </a:p>
          <a:p>
            <a:endParaRPr lang="ru-RU" sz="3600" dirty="0">
              <a:solidFill>
                <a:srgbClr val="00B050"/>
              </a:solidFill>
            </a:endParaRPr>
          </a:p>
          <a:p>
            <a:r>
              <a:rPr lang="ru-RU" sz="3600" dirty="0">
                <a:solidFill>
                  <a:srgbClr val="00B050"/>
                </a:solidFill>
              </a:rPr>
              <a:t>А) </a:t>
            </a:r>
            <a:r>
              <a:rPr lang="ru-RU" sz="3600" dirty="0" err="1">
                <a:solidFill>
                  <a:srgbClr val="00B050"/>
                </a:solidFill>
              </a:rPr>
              <a:t>історична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повість</a:t>
            </a:r>
            <a:r>
              <a:rPr lang="ru-RU" sz="3600" dirty="0">
                <a:solidFill>
                  <a:srgbClr val="00B050"/>
                </a:solidFill>
              </a:rPr>
              <a:t>; </a:t>
            </a:r>
            <a:endParaRPr lang="ru-RU" sz="3600" dirty="0" smtClean="0">
              <a:solidFill>
                <a:srgbClr val="00B050"/>
              </a:solidFill>
            </a:endParaRPr>
          </a:p>
          <a:p>
            <a:endParaRPr lang="ru-RU" sz="3600" dirty="0">
              <a:solidFill>
                <a:srgbClr val="00B050"/>
              </a:solidFill>
            </a:endParaRPr>
          </a:p>
          <a:p>
            <a:r>
              <a:rPr lang="ru-RU" sz="3600" dirty="0">
                <a:solidFill>
                  <a:srgbClr val="00B050"/>
                </a:solidFill>
              </a:rPr>
              <a:t>Б</a:t>
            </a:r>
            <a:r>
              <a:rPr lang="ru-RU" sz="3600" dirty="0" smtClean="0">
                <a:solidFill>
                  <a:srgbClr val="00B050"/>
                </a:solidFill>
              </a:rPr>
              <a:t>) </a:t>
            </a:r>
            <a:r>
              <a:rPr lang="ru-RU" sz="3600" dirty="0" err="1" smtClean="0">
                <a:solidFill>
                  <a:srgbClr val="00B050"/>
                </a:solidFill>
              </a:rPr>
              <a:t>ліро-епічна</a:t>
            </a:r>
            <a:r>
              <a:rPr lang="ru-RU" sz="3600" dirty="0" smtClean="0">
                <a:solidFill>
                  <a:srgbClr val="00B050"/>
                </a:solidFill>
              </a:rPr>
              <a:t> поема; </a:t>
            </a:r>
          </a:p>
          <a:p>
            <a:endParaRPr lang="ru-RU" sz="3600" dirty="0">
              <a:solidFill>
                <a:srgbClr val="00B050"/>
              </a:solidFill>
            </a:endParaRPr>
          </a:p>
          <a:p>
            <a:r>
              <a:rPr lang="ru-RU" sz="3600" dirty="0">
                <a:solidFill>
                  <a:srgbClr val="00B050"/>
                </a:solidFill>
              </a:rPr>
              <a:t>В</a:t>
            </a:r>
            <a:r>
              <a:rPr lang="ru-RU" sz="3600" dirty="0" smtClean="0">
                <a:solidFill>
                  <a:srgbClr val="00B050"/>
                </a:solidFill>
              </a:rPr>
              <a:t>) </a:t>
            </a:r>
            <a:r>
              <a:rPr lang="ru-RU" sz="3600" dirty="0" err="1">
                <a:solidFill>
                  <a:srgbClr val="00B050"/>
                </a:solidFill>
              </a:rPr>
              <a:t>соціальне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оповідання</a:t>
            </a:r>
            <a:endParaRPr lang="ru-RU" sz="3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642918"/>
            <a:ext cx="800105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12. Поема «</a:t>
            </a:r>
            <a:r>
              <a:rPr lang="ru-RU" sz="3600" b="1" dirty="0" err="1">
                <a:solidFill>
                  <a:srgbClr val="7030A0"/>
                </a:solidFill>
              </a:rPr>
              <a:t>Євшан-зілля</a:t>
            </a:r>
            <a:r>
              <a:rPr lang="ru-RU" sz="3600" b="1" dirty="0">
                <a:solidFill>
                  <a:srgbClr val="7030A0"/>
                </a:solidFill>
              </a:rPr>
              <a:t>» написана</a:t>
            </a:r>
            <a:r>
              <a:rPr lang="ru-RU" sz="3600" b="1" dirty="0" smtClean="0">
                <a:solidFill>
                  <a:srgbClr val="7030A0"/>
                </a:solidFill>
              </a:rPr>
              <a:t>:</a:t>
            </a:r>
          </a:p>
          <a:p>
            <a:endParaRPr lang="ru-RU" sz="3600" dirty="0">
              <a:solidFill>
                <a:srgbClr val="7030A0"/>
              </a:solidFill>
            </a:endParaRPr>
          </a:p>
          <a:p>
            <a:pPr algn="ctr"/>
            <a:r>
              <a:rPr lang="ru-RU" sz="3600" dirty="0">
                <a:solidFill>
                  <a:srgbClr val="7030A0"/>
                </a:solidFill>
              </a:rPr>
              <a:t> </a:t>
            </a:r>
            <a:r>
              <a:rPr lang="ru-RU" sz="3600" dirty="0" smtClean="0">
                <a:solidFill>
                  <a:srgbClr val="7030A0"/>
                </a:solidFill>
              </a:rPr>
              <a:t>А) </a:t>
            </a:r>
            <a:r>
              <a:rPr lang="ru-RU" sz="3600" dirty="0">
                <a:solidFill>
                  <a:srgbClr val="7030A0"/>
                </a:solidFill>
              </a:rPr>
              <a:t>у </a:t>
            </a:r>
            <a:r>
              <a:rPr lang="ru-RU" sz="3600" dirty="0" smtClean="0">
                <a:solidFill>
                  <a:srgbClr val="7030A0"/>
                </a:solidFill>
              </a:rPr>
              <a:t>1890 </a:t>
            </a:r>
            <a:r>
              <a:rPr lang="ru-RU" sz="3600" dirty="0" err="1" smtClean="0">
                <a:solidFill>
                  <a:srgbClr val="7030A0"/>
                </a:solidFill>
              </a:rPr>
              <a:t>р</a:t>
            </a:r>
            <a:r>
              <a:rPr lang="ru-RU" sz="3600" dirty="0" smtClean="0">
                <a:solidFill>
                  <a:srgbClr val="7030A0"/>
                </a:solidFill>
              </a:rPr>
              <a:t>; </a:t>
            </a:r>
          </a:p>
          <a:p>
            <a:pPr algn="ctr"/>
            <a:endParaRPr lang="ru-RU" sz="3600" dirty="0" smtClean="0">
              <a:solidFill>
                <a:srgbClr val="7030A0"/>
              </a:solidFill>
            </a:endParaRPr>
          </a:p>
          <a:p>
            <a:pPr algn="ctr"/>
            <a:r>
              <a:rPr lang="ru-RU" sz="3600" dirty="0">
                <a:solidFill>
                  <a:srgbClr val="7030A0"/>
                </a:solidFill>
              </a:rPr>
              <a:t>Б</a:t>
            </a:r>
            <a:r>
              <a:rPr lang="ru-RU" sz="3600" dirty="0" smtClean="0">
                <a:solidFill>
                  <a:srgbClr val="7030A0"/>
                </a:solidFill>
              </a:rPr>
              <a:t>) у 189</a:t>
            </a:r>
            <a:r>
              <a:rPr lang="uk-UA" sz="3600" dirty="0" smtClean="0">
                <a:solidFill>
                  <a:srgbClr val="7030A0"/>
                </a:solidFill>
              </a:rPr>
              <a:t>5 р</a:t>
            </a:r>
            <a:r>
              <a:rPr lang="ru-RU" sz="3600" dirty="0" smtClean="0">
                <a:solidFill>
                  <a:srgbClr val="7030A0"/>
                </a:solidFill>
              </a:rPr>
              <a:t>; </a:t>
            </a:r>
          </a:p>
          <a:p>
            <a:pPr algn="ctr"/>
            <a:endParaRPr lang="ru-RU" sz="3600" dirty="0">
              <a:solidFill>
                <a:srgbClr val="7030A0"/>
              </a:solidFill>
            </a:endParaRPr>
          </a:p>
          <a:p>
            <a:pPr algn="ctr"/>
            <a:r>
              <a:rPr lang="ru-RU" sz="3600" dirty="0">
                <a:solidFill>
                  <a:srgbClr val="7030A0"/>
                </a:solidFill>
              </a:rPr>
              <a:t>В</a:t>
            </a:r>
            <a:r>
              <a:rPr lang="ru-RU" sz="3600" dirty="0" smtClean="0">
                <a:solidFill>
                  <a:srgbClr val="7030A0"/>
                </a:solidFill>
              </a:rPr>
              <a:t>) у 1889 р.</a:t>
            </a:r>
            <a:r>
              <a:rPr lang="ru-RU" sz="3600" dirty="0">
                <a:solidFill>
                  <a:srgbClr val="7030A0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1225689"/>
            <a:ext cx="82153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600" dirty="0" smtClean="0"/>
          </a:p>
          <a:p>
            <a:pPr>
              <a:buFont typeface="Wingdings" pitchFamily="2" charset="2"/>
              <a:buChar char="Ø"/>
            </a:pPr>
            <a:r>
              <a:rPr lang="uk-UA" sz="3200" b="1" dirty="0" smtClean="0">
                <a:solidFill>
                  <a:srgbClr val="0070C0"/>
                </a:solidFill>
              </a:rPr>
              <a:t>               дізнався…</a:t>
            </a:r>
          </a:p>
          <a:p>
            <a:pPr>
              <a:buFont typeface="Wingdings" pitchFamily="2" charset="2"/>
              <a:buChar char="Ø"/>
            </a:pPr>
            <a:endParaRPr lang="uk-UA" sz="3200" b="1" dirty="0" smtClean="0"/>
          </a:p>
          <a:p>
            <a:pPr>
              <a:buFont typeface="Wingdings" pitchFamily="2" charset="2"/>
              <a:buChar char="Ø"/>
            </a:pPr>
            <a:r>
              <a:rPr lang="uk-UA" sz="3200" b="1" dirty="0" smtClean="0">
                <a:solidFill>
                  <a:srgbClr val="7030A0"/>
                </a:solidFill>
              </a:rPr>
              <a:t>              зрозумів…</a:t>
            </a:r>
          </a:p>
          <a:p>
            <a:pPr>
              <a:buFont typeface="Wingdings" pitchFamily="2" charset="2"/>
              <a:buChar char="Ø"/>
            </a:pPr>
            <a:endParaRPr lang="uk-UA" sz="3200" b="1" dirty="0" smtClean="0"/>
          </a:p>
          <a:p>
            <a:pPr>
              <a:buFont typeface="Wingdings" pitchFamily="2" charset="2"/>
              <a:buChar char="Ø"/>
            </a:pPr>
            <a:r>
              <a:rPr lang="uk-UA" sz="3200" b="1" dirty="0" smtClean="0">
                <a:solidFill>
                  <a:srgbClr val="FFC000"/>
                </a:solidFill>
              </a:rPr>
              <a:t>              навчився…</a:t>
            </a:r>
          </a:p>
          <a:p>
            <a:pPr>
              <a:buFont typeface="Wingdings" pitchFamily="2" charset="2"/>
              <a:buChar char="Ø"/>
            </a:pPr>
            <a:endParaRPr lang="uk-UA" sz="3200" b="1" dirty="0" smtClean="0"/>
          </a:p>
          <a:p>
            <a:pPr>
              <a:buFont typeface="Wingdings" pitchFamily="2" charset="2"/>
              <a:buChar char="Ø"/>
            </a:pPr>
            <a:r>
              <a:rPr lang="uk-UA" sz="3200" b="1" dirty="0" smtClean="0">
                <a:solidFill>
                  <a:srgbClr val="FF0000"/>
                </a:solidFill>
              </a:rPr>
              <a:t>              змінив своє ставлення до…</a:t>
            </a:r>
          </a:p>
          <a:p>
            <a:pPr>
              <a:buFont typeface="Wingdings" pitchFamily="2" charset="2"/>
              <a:buChar char="Ø"/>
            </a:pPr>
            <a:endParaRPr lang="uk-UA" sz="3200" b="1" dirty="0" smtClean="0"/>
          </a:p>
          <a:p>
            <a:pPr>
              <a:buFont typeface="Wingdings" pitchFamily="2" charset="2"/>
              <a:buChar char="Ø"/>
            </a:pPr>
            <a:r>
              <a:rPr lang="uk-UA" sz="3200" b="1" dirty="0" smtClean="0">
                <a:solidFill>
                  <a:srgbClr val="C00000"/>
                </a:solidFill>
              </a:rPr>
              <a:t>               не знав, а тепер знаю….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14480" y="285728"/>
            <a:ext cx="35194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00B050"/>
                </a:solidFill>
              </a:rPr>
              <a:t>На уроці я...</a:t>
            </a:r>
            <a:endParaRPr lang="ru-RU" sz="4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Полякова О.В\УРОК\фоны для презентаций\0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3" y="0"/>
            <a:ext cx="9107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Прямоугольник 2"/>
          <p:cNvSpPr>
            <a:spLocks noChangeArrowheads="1"/>
          </p:cNvSpPr>
          <p:nvPr/>
        </p:nvSpPr>
        <p:spPr bwMode="auto">
          <a:xfrm>
            <a:off x="642938" y="642938"/>
            <a:ext cx="821531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dirty="0">
                <a:solidFill>
                  <a:srgbClr val="FF0000"/>
                </a:solidFill>
              </a:rPr>
              <a:t>Домашнє  завдання</a:t>
            </a:r>
          </a:p>
          <a:p>
            <a:r>
              <a:rPr lang="uk-UA" sz="3200" dirty="0" smtClean="0"/>
              <a:t>Виразно читати </a:t>
            </a:r>
            <a:r>
              <a:rPr lang="uk-UA" sz="3200" dirty="0" err="1" smtClean="0"/>
              <a:t>“Євшан-зілля”</a:t>
            </a:r>
            <a:r>
              <a:rPr lang="uk-UA" sz="3200" dirty="0" smtClean="0"/>
              <a:t>(с.36-38),</a:t>
            </a:r>
          </a:p>
          <a:p>
            <a:r>
              <a:rPr lang="uk-UA" sz="3200" dirty="0" smtClean="0"/>
              <a:t>с.40 питання № 1 (письмово)</a:t>
            </a:r>
            <a:endParaRPr lang="uk-UA" sz="3200" dirty="0"/>
          </a:p>
          <a:p>
            <a:endParaRPr lang="ru-RU" sz="3200" dirty="0"/>
          </a:p>
          <a:p>
            <a:r>
              <a:rPr lang="uk-UA" sz="3200" dirty="0" smtClean="0"/>
              <a:t>Написати твір-роздум </a:t>
            </a:r>
            <a:r>
              <a:rPr lang="uk-UA" sz="3200" dirty="0" err="1" smtClean="0"/>
              <a:t>“Моє</a:t>
            </a:r>
            <a:r>
              <a:rPr lang="uk-UA" sz="3200" dirty="0" smtClean="0"/>
              <a:t> ставлення до тих, хто цурається свого </a:t>
            </a:r>
            <a:r>
              <a:rPr lang="uk-UA" sz="3200" dirty="0" err="1" smtClean="0"/>
              <a:t>роду”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8072495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 </a:t>
            </a:r>
            <a:r>
              <a:rPr lang="ru-RU" b="1" dirty="0" err="1">
                <a:solidFill>
                  <a:srgbClr val="FF0000"/>
                </a:solidFill>
              </a:rPr>
              <a:t>Гра</a:t>
            </a:r>
            <a:r>
              <a:rPr lang="ru-RU" b="1" dirty="0">
                <a:solidFill>
                  <a:srgbClr val="FF0000"/>
                </a:solidFill>
              </a:rPr>
              <a:t> «</a:t>
            </a:r>
            <a:r>
              <a:rPr lang="ru-RU" b="1" dirty="0" err="1">
                <a:solidFill>
                  <a:srgbClr val="FF0000"/>
                </a:solidFill>
              </a:rPr>
              <a:t>Логічні</a:t>
            </a:r>
            <a:r>
              <a:rPr lang="ru-RU" b="1" dirty="0">
                <a:solidFill>
                  <a:srgbClr val="FF0000"/>
                </a:solidFill>
              </a:rPr>
              <a:t> пари</a:t>
            </a:r>
            <a:r>
              <a:rPr lang="ru-RU" b="1" dirty="0" smtClean="0">
                <a:solidFill>
                  <a:srgbClr val="FF0000"/>
                </a:solidFill>
              </a:rPr>
              <a:t>».</a:t>
            </a:r>
          </a:p>
          <a:p>
            <a:endParaRPr lang="ru-RU" b="1" dirty="0">
              <a:solidFill>
                <a:srgbClr val="FF0000"/>
              </a:solidFill>
            </a:endParaRPr>
          </a:p>
          <a:p>
            <a:r>
              <a:rPr lang="ru-RU" sz="2000" b="1" dirty="0" err="1"/>
              <a:t>Поєднайте</a:t>
            </a:r>
            <a:r>
              <a:rPr lang="ru-RU" sz="2000" b="1" dirty="0"/>
              <a:t> </a:t>
            </a:r>
            <a:r>
              <a:rPr lang="ru-RU" sz="2000" b="1" dirty="0" err="1"/>
              <a:t>героїв</a:t>
            </a:r>
            <a:r>
              <a:rPr lang="ru-RU" sz="2000" b="1" dirty="0"/>
              <a:t> </a:t>
            </a:r>
            <a:r>
              <a:rPr lang="ru-RU" sz="2000" b="1" dirty="0" err="1"/>
              <a:t>твору</a:t>
            </a:r>
            <a:r>
              <a:rPr lang="ru-RU" sz="2000" b="1" dirty="0"/>
              <a:t> та </a:t>
            </a:r>
            <a:r>
              <a:rPr lang="ru-RU" sz="2000" b="1" dirty="0" err="1"/>
              <a:t>значення</a:t>
            </a:r>
            <a:r>
              <a:rPr lang="ru-RU" sz="2000" b="1" dirty="0"/>
              <a:t> </a:t>
            </a:r>
            <a:r>
              <a:rPr lang="ru-RU" sz="2000" b="1" dirty="0" err="1"/>
              <a:t>євшан-зілля</a:t>
            </a:r>
            <a:r>
              <a:rPr lang="ru-RU" sz="2000" b="1" dirty="0"/>
              <a:t> для кожного </a:t>
            </a:r>
            <a:r>
              <a:rPr lang="ru-RU" sz="2000" b="1" dirty="0" err="1"/>
              <a:t>з</a:t>
            </a:r>
            <a:r>
              <a:rPr lang="ru-RU" sz="2000" b="1" dirty="0"/>
              <a:t> них</a:t>
            </a:r>
            <a:r>
              <a:rPr lang="ru-RU" sz="2400" dirty="0" smtClean="0"/>
              <a:t>.</a:t>
            </a:r>
          </a:p>
          <a:p>
            <a:pPr algn="r"/>
            <a:endParaRPr lang="ru-RU" sz="2400" dirty="0" smtClean="0"/>
          </a:p>
          <a:p>
            <a:pPr algn="r"/>
            <a:r>
              <a:rPr lang="ru-RU" sz="2400" dirty="0" smtClean="0"/>
              <a:t>Хан                </a:t>
            </a:r>
            <a:r>
              <a:rPr lang="ru-RU" sz="2400" dirty="0" err="1" smtClean="0"/>
              <a:t>воскресіння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ліки</a:t>
            </a:r>
            <a:r>
              <a:rPr lang="ru-RU" sz="2400" dirty="0" smtClean="0"/>
              <a:t>, </a:t>
            </a:r>
            <a:r>
              <a:rPr lang="ru-RU" sz="2400" dirty="0" err="1" smtClean="0"/>
              <a:t>повернення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пам’яті</a:t>
            </a:r>
            <a:endParaRPr lang="ru-RU" sz="2400" dirty="0" smtClean="0"/>
          </a:p>
          <a:p>
            <a:pPr algn="r"/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Співець</a:t>
            </a:r>
            <a:r>
              <a:rPr lang="ru-RU" sz="2400" dirty="0" smtClean="0"/>
              <a:t>                    </a:t>
            </a:r>
            <a:r>
              <a:rPr lang="ru-RU" sz="2400" dirty="0" err="1" smtClean="0"/>
              <a:t>батьківська</a:t>
            </a:r>
            <a:r>
              <a:rPr lang="ru-RU" sz="2400" dirty="0" smtClean="0"/>
              <a:t> </a:t>
            </a:r>
            <a:r>
              <a:rPr lang="ru-RU" sz="2400" dirty="0" err="1" smtClean="0"/>
              <a:t>любов</a:t>
            </a:r>
            <a:r>
              <a:rPr lang="ru-RU" sz="2400" dirty="0" smtClean="0"/>
              <a:t>, </a:t>
            </a:r>
            <a:r>
              <a:rPr lang="ru-RU" sz="2400" dirty="0" err="1" smtClean="0"/>
              <a:t>остання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надія</a:t>
            </a:r>
            <a:r>
              <a:rPr lang="ru-RU" sz="2400" dirty="0" smtClean="0"/>
              <a:t>, </a:t>
            </a:r>
          </a:p>
          <a:p>
            <a:r>
              <a:rPr lang="ru-RU" sz="2400" dirty="0" smtClean="0"/>
              <a:t>                                 </a:t>
            </a:r>
            <a:r>
              <a:rPr lang="ru-RU" sz="2400" dirty="0" err="1" smtClean="0"/>
              <a:t>продовження</a:t>
            </a:r>
            <a:r>
              <a:rPr lang="ru-RU" sz="2400" dirty="0" smtClean="0"/>
              <a:t> роду</a:t>
            </a:r>
          </a:p>
          <a:p>
            <a:endParaRPr lang="ru-RU" sz="2400" dirty="0" smtClean="0"/>
          </a:p>
          <a:p>
            <a:r>
              <a:rPr lang="ru-RU" sz="2400" dirty="0" err="1" smtClean="0"/>
              <a:t>Син</a:t>
            </a:r>
            <a:r>
              <a:rPr lang="ru-RU" sz="2400" dirty="0"/>
              <a:t> </a:t>
            </a:r>
            <a:r>
              <a:rPr lang="ru-RU" sz="2400" dirty="0" smtClean="0"/>
              <a:t>                         </a:t>
            </a:r>
            <a:r>
              <a:rPr lang="ru-RU" sz="2400" dirty="0" err="1" smtClean="0"/>
              <a:t>заповітна</a:t>
            </a:r>
            <a:r>
              <a:rPr lang="ru-RU" sz="2400" dirty="0" smtClean="0"/>
              <a:t> </a:t>
            </a:r>
            <a:r>
              <a:rPr lang="ru-RU" sz="2400" dirty="0" err="1" smtClean="0"/>
              <a:t>мрія</a:t>
            </a:r>
            <a:r>
              <a:rPr lang="ru-RU" sz="2400" dirty="0" smtClean="0"/>
              <a:t>, </a:t>
            </a:r>
            <a:r>
              <a:rPr lang="ru-RU" sz="2400" dirty="0" err="1" smtClean="0"/>
              <a:t>віра</a:t>
            </a:r>
            <a:r>
              <a:rPr lang="ru-RU" sz="2400" dirty="0" smtClean="0"/>
              <a:t>, </a:t>
            </a:r>
            <a:r>
              <a:rPr lang="ru-RU" sz="2400" dirty="0" err="1" smtClean="0"/>
              <a:t>надія</a:t>
            </a:r>
            <a:r>
              <a:rPr lang="ru-RU" sz="2400" dirty="0" smtClean="0"/>
              <a:t>, </a:t>
            </a:r>
            <a:r>
              <a:rPr lang="ru-RU" sz="2400" dirty="0" err="1" smtClean="0"/>
              <a:t>любов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                             </a:t>
            </a:r>
            <a:r>
              <a:rPr lang="ru-RU" sz="2400" dirty="0" err="1" smtClean="0"/>
              <a:t>вірність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своїй</a:t>
            </a:r>
            <a:r>
              <a:rPr lang="ru-RU" sz="2400" dirty="0" smtClean="0"/>
              <a:t> </a:t>
            </a:r>
            <a:r>
              <a:rPr lang="ru-RU" sz="2400" dirty="0" err="1" smtClean="0"/>
              <a:t>землі</a:t>
            </a:r>
            <a:r>
              <a:rPr lang="ru-RU" sz="2400" dirty="0" smtClean="0"/>
              <a:t>, </a:t>
            </a:r>
            <a:r>
              <a:rPr lang="ru-RU" sz="2400" dirty="0" err="1" smtClean="0"/>
              <a:t>любов</a:t>
            </a:r>
            <a:r>
              <a:rPr lang="ru-RU" sz="2400" dirty="0" smtClean="0"/>
              <a:t> до </a:t>
            </a:r>
            <a:r>
              <a:rPr lang="ru-RU" sz="2400" dirty="0" err="1" smtClean="0"/>
              <a:t>пісні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svitppt.com.ua/images/26/25677/770/im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" y="214290"/>
            <a:ext cx="8389321" cy="628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svitppt.com.ua/images/34/33209/960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479</TotalTime>
  <Words>632</Words>
  <Application>Microsoft Office PowerPoint</Application>
  <PresentationFormat>Экран (4:3)</PresentationFormat>
  <Paragraphs>164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39</cp:revision>
  <dcterms:created xsi:type="dcterms:W3CDTF">2015-10-18T06:31:41Z</dcterms:created>
  <dcterms:modified xsi:type="dcterms:W3CDTF">2015-10-18T14:30:52Z</dcterms:modified>
</cp:coreProperties>
</file>