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312" r:id="rId3"/>
    <p:sldId id="314" r:id="rId4"/>
    <p:sldId id="313" r:id="rId5"/>
    <p:sldId id="299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310" r:id="rId14"/>
    <p:sldId id="311" r:id="rId15"/>
    <p:sldId id="307" r:id="rId16"/>
    <p:sldId id="308" r:id="rId17"/>
    <p:sldId id="309" r:id="rId18"/>
    <p:sldId id="31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7729"/>
    <a:srgbClr val="FFDB6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82034" autoAdjust="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CCE263-9EB1-4617-B402-9D809E33BB7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0AC6380-558D-4F80-B497-7AE34DE17D99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just" rtl="0"/>
          <a:endParaRPr lang="ru-RU" sz="2400" b="1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pPr algn="just" rtl="0"/>
          <a:endParaRPr lang="ru-RU" sz="2400" b="1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pPr algn="just" rtl="0"/>
          <a:endParaRPr lang="ru-RU" sz="2400" b="1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pPr algn="just" rtl="0"/>
          <a:endParaRPr lang="ru-RU" sz="2400" b="1" dirty="0" smtClean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  <a:p>
          <a:pPr algn="just" rtl="0"/>
          <a:r>
            <a: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Григорія Сковороду без перебільшення можна вважати однією з центральних постатей України, Генієм і Батьком української філософії. Мандрівник-мислитель прожив не легке, сповнене випробувань життя. Світ "ловив його, та не спіймав". Григорій Савич вписався в історію України як основоположник української педагогічної школи та суттєво вплинув на своїх послідновників у різних культурних часових вимірах. Спадщина письменника є неймовірно глибокою і пізнавальною, адже сам філософ був багатогранною </a:t>
          </a:r>
          <a:r>
            <a:rPr lang="ru-RU" sz="2400" b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особистістю - </a:t>
          </a:r>
          <a:r>
            <a: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не тільки мудрецем-філософом, а й поетом та п</a:t>
          </a:r>
          <a:r>
            <a:rPr lang="uk-UA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розаї</a:t>
          </a:r>
          <a:r>
            <a: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ком, твори якого вважаються класикою української літератури.</a:t>
          </a:r>
          <a:br>
            <a: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</a:br>
          <a:r>
            <a:rPr lang="ru-RU" sz="2000" b="1" dirty="0" smtClean="0">
              <a:solidFill>
                <a:srgbClr val="002060"/>
              </a:solidFill>
            </a:rPr>
            <a:t/>
          </a:r>
          <a:br>
            <a:rPr lang="ru-RU" sz="2000" b="1" dirty="0" smtClean="0">
              <a:solidFill>
                <a:srgbClr val="002060"/>
              </a:solidFill>
            </a:rPr>
          </a:br>
          <a:r>
            <a:rPr lang="ru-RU" sz="2000" b="1" dirty="0" smtClean="0"/>
            <a:t/>
          </a:r>
          <a:br>
            <a:rPr lang="ru-RU" sz="2000" b="1" dirty="0" smtClean="0"/>
          </a:br>
          <a:r>
            <a:rPr lang="ru-RU" sz="2000" b="1" dirty="0" smtClean="0"/>
            <a:t/>
          </a:r>
          <a:br>
            <a:rPr lang="ru-RU" sz="2000" b="1" dirty="0" smtClean="0"/>
          </a:br>
          <a:r>
            <a:rPr lang="ru-RU" sz="2000" b="1" dirty="0" smtClean="0"/>
            <a:t/>
          </a:r>
          <a:br>
            <a:rPr lang="ru-RU" sz="2000" b="1" dirty="0" smtClean="0"/>
          </a:br>
          <a:r>
            <a:rPr lang="ru-RU" sz="2000" b="1" dirty="0" smtClean="0"/>
            <a:t> </a:t>
          </a:r>
          <a:br>
            <a:rPr lang="ru-RU" sz="2000" b="1" dirty="0" smtClean="0"/>
          </a:br>
          <a:endParaRPr lang="ru-RU" sz="2000" dirty="0"/>
        </a:p>
      </dgm:t>
    </dgm:pt>
    <dgm:pt modelId="{7E0308F8-BDC1-4C22-ADD6-5FD6257B9B23}" type="parTrans" cxnId="{E3C844E2-F7BD-487C-A7B8-6B22F79F8D9E}">
      <dgm:prSet/>
      <dgm:spPr/>
      <dgm:t>
        <a:bodyPr/>
        <a:lstStyle/>
        <a:p>
          <a:endParaRPr lang="ru-RU"/>
        </a:p>
      </dgm:t>
    </dgm:pt>
    <dgm:pt modelId="{E67E47EE-6CFA-44F9-B5AB-C3CFE5E2A130}" type="sibTrans" cxnId="{E3C844E2-F7BD-487C-A7B8-6B22F79F8D9E}">
      <dgm:prSet/>
      <dgm:spPr/>
      <dgm:t>
        <a:bodyPr/>
        <a:lstStyle/>
        <a:p>
          <a:endParaRPr lang="ru-RU"/>
        </a:p>
      </dgm:t>
    </dgm:pt>
    <dgm:pt modelId="{DCE454B0-43A8-43C2-947D-46CBD3559407}" type="pres">
      <dgm:prSet presAssocID="{B2CCE263-9EB1-4617-B402-9D809E33BB7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329821-167D-4EDC-9273-91EAE41926E9}" type="pres">
      <dgm:prSet presAssocID="{90AC6380-558D-4F80-B497-7AE34DE17D9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229215-AB5E-41A5-9711-212EB7702A3A}" type="presOf" srcId="{90AC6380-558D-4F80-B497-7AE34DE17D99}" destId="{38329821-167D-4EDC-9273-91EAE41926E9}" srcOrd="0" destOrd="0" presId="urn:microsoft.com/office/officeart/2005/8/layout/vList2"/>
    <dgm:cxn modelId="{E3C844E2-F7BD-487C-A7B8-6B22F79F8D9E}" srcId="{B2CCE263-9EB1-4617-B402-9D809E33BB7F}" destId="{90AC6380-558D-4F80-B497-7AE34DE17D99}" srcOrd="0" destOrd="0" parTransId="{7E0308F8-BDC1-4C22-ADD6-5FD6257B9B23}" sibTransId="{E67E47EE-6CFA-44F9-B5AB-C3CFE5E2A130}"/>
    <dgm:cxn modelId="{EEA57981-C2C3-4C03-BE75-F5F030E7A87F}" type="presOf" srcId="{B2CCE263-9EB1-4617-B402-9D809E33BB7F}" destId="{DCE454B0-43A8-43C2-947D-46CBD3559407}" srcOrd="0" destOrd="0" presId="urn:microsoft.com/office/officeart/2005/8/layout/vList2"/>
    <dgm:cxn modelId="{25DD52C7-1D03-486A-B68E-3CACF712045D}" type="presParOf" srcId="{DCE454B0-43A8-43C2-947D-46CBD3559407}" destId="{38329821-167D-4EDC-9273-91EAE41926E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28B783-21FA-436D-85A2-56A53B6481F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D19D4A6-2E18-4AF0-99BF-03F506E9848E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just" rtl="0"/>
          <a:endParaRPr lang="ru-RU" sz="3600" b="1" dirty="0" smtClean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  <a:p>
          <a:pPr algn="just" rtl="0"/>
          <a:endParaRPr lang="ru-RU" sz="3600" b="1" dirty="0" smtClean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  <a:p>
          <a:pPr algn="just" rtl="0"/>
          <a:endParaRPr lang="ru-RU" sz="3600" b="1" dirty="0" smtClean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  <a:p>
          <a:pPr algn="just" rtl="0"/>
          <a:endParaRPr lang="ru-RU" sz="3600" b="1" dirty="0" smtClean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  <a:p>
          <a:pPr algn="just" rtl="0"/>
          <a:r>
            <a:rPr lang="ru-RU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Афоризми Григорія Сковороди - це невмируща мудрість, яка є вічною й актуальною для українців. Читаючи ці крилаті вислови, розумієш усю філософську глибину його особистості</a:t>
          </a:r>
        </a:p>
        <a:p>
          <a:pPr algn="just" rtl="0"/>
          <a:r>
            <a:rPr lang="ru-RU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/>
          </a:r>
          <a:br>
            <a:rPr lang="ru-RU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</a:br>
          <a:r>
            <a:rPr lang="ru-RU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/>
          </a:r>
          <a:br>
            <a:rPr lang="ru-RU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</a:br>
          <a:r>
            <a:rPr lang="ru-RU" sz="2600" b="1" dirty="0" smtClean="0">
              <a:solidFill>
                <a:srgbClr val="002060"/>
              </a:solidFill>
            </a:rPr>
            <a:t/>
          </a:r>
          <a:br>
            <a:rPr lang="ru-RU" sz="2600" b="1" dirty="0" smtClean="0">
              <a:solidFill>
                <a:srgbClr val="002060"/>
              </a:solidFill>
            </a:rPr>
          </a:br>
          <a:r>
            <a:rPr lang="ru-RU" sz="2600" b="1" dirty="0" smtClean="0">
              <a:solidFill>
                <a:srgbClr val="002060"/>
              </a:solidFill>
            </a:rPr>
            <a:t/>
          </a:r>
          <a:br>
            <a:rPr lang="ru-RU" sz="2600" b="1" dirty="0" smtClean="0">
              <a:solidFill>
                <a:srgbClr val="002060"/>
              </a:solidFill>
            </a:rPr>
          </a:br>
          <a:r>
            <a:rPr lang="ru-RU" sz="2600" b="1" dirty="0" smtClean="0">
              <a:solidFill>
                <a:srgbClr val="002060"/>
              </a:solidFill>
            </a:rPr>
            <a:t> </a:t>
          </a:r>
          <a:br>
            <a:rPr lang="ru-RU" sz="2600" b="1" dirty="0" smtClean="0">
              <a:solidFill>
                <a:srgbClr val="002060"/>
              </a:solidFill>
            </a:rPr>
          </a:br>
          <a:endParaRPr lang="ru-RU" sz="2600" dirty="0">
            <a:solidFill>
              <a:srgbClr val="002060"/>
            </a:solidFill>
          </a:endParaRPr>
        </a:p>
      </dgm:t>
    </dgm:pt>
    <dgm:pt modelId="{B24F117E-1774-47C1-BD67-4D9318A95BF0}" type="parTrans" cxnId="{804883E2-4613-45AB-9607-443E2E5DF190}">
      <dgm:prSet/>
      <dgm:spPr/>
      <dgm:t>
        <a:bodyPr/>
        <a:lstStyle/>
        <a:p>
          <a:endParaRPr lang="ru-RU"/>
        </a:p>
      </dgm:t>
    </dgm:pt>
    <dgm:pt modelId="{A4BF7E84-754A-455B-80A8-974BB0B076BD}" type="sibTrans" cxnId="{804883E2-4613-45AB-9607-443E2E5DF190}">
      <dgm:prSet/>
      <dgm:spPr/>
      <dgm:t>
        <a:bodyPr/>
        <a:lstStyle/>
        <a:p>
          <a:endParaRPr lang="ru-RU"/>
        </a:p>
      </dgm:t>
    </dgm:pt>
    <dgm:pt modelId="{F1798EE1-33A6-4E56-A07E-0F5BCB1C8C9E}" type="pres">
      <dgm:prSet presAssocID="{4028B783-21FA-436D-85A2-56A53B6481F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7EEEA76-C458-4842-B0D6-809BEC1215E2}" type="pres">
      <dgm:prSet presAssocID="{9D19D4A6-2E18-4AF0-99BF-03F506E9848E}" presName="parentText" presStyleLbl="node1" presStyleIdx="0" presStyleCnt="1" custLinFactNeighborX="-901" custLinFactNeighborY="797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4883E2-4613-45AB-9607-443E2E5DF190}" srcId="{4028B783-21FA-436D-85A2-56A53B6481F0}" destId="{9D19D4A6-2E18-4AF0-99BF-03F506E9848E}" srcOrd="0" destOrd="0" parTransId="{B24F117E-1774-47C1-BD67-4D9318A95BF0}" sibTransId="{A4BF7E84-754A-455B-80A8-974BB0B076BD}"/>
    <dgm:cxn modelId="{BA61215D-8496-45C2-9427-C92C007C56AE}" type="presOf" srcId="{9D19D4A6-2E18-4AF0-99BF-03F506E9848E}" destId="{37EEEA76-C458-4842-B0D6-809BEC1215E2}" srcOrd="0" destOrd="0" presId="urn:microsoft.com/office/officeart/2005/8/layout/vList2"/>
    <dgm:cxn modelId="{38290DA4-2464-4753-8967-911B3AC36375}" type="presOf" srcId="{4028B783-21FA-436D-85A2-56A53B6481F0}" destId="{F1798EE1-33A6-4E56-A07E-0F5BCB1C8C9E}" srcOrd="0" destOrd="0" presId="urn:microsoft.com/office/officeart/2005/8/layout/vList2"/>
    <dgm:cxn modelId="{EA528B4A-0B9B-44B6-A0BB-E951A94F934A}" type="presParOf" srcId="{F1798EE1-33A6-4E56-A07E-0F5BCB1C8C9E}" destId="{37EEEA76-C458-4842-B0D6-809BEC1215E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329821-167D-4EDC-9273-91EAE41926E9}">
      <dsp:nvSpPr>
        <dsp:cNvPr id="0" name=""/>
        <dsp:cNvSpPr/>
      </dsp:nvSpPr>
      <dsp:spPr>
        <a:xfrm>
          <a:off x="0" y="855"/>
          <a:ext cx="7786742" cy="465714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pPr lvl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pPr lvl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 smtClean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  <a:p>
          <a:pPr lvl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 smtClean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  <a:p>
          <a:pPr lvl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Григорія Сковороду без перебільшення можна вважати однією з центральних постатей України, Генієм і Батьком української філософії. Мандрівник-мислитель прожив не легке, сповнене випробувань життя. Світ "ловив його, та не спіймав". Григорій Савич вписався в історію України як основоположник української педагогічної школи та суттєво вплинув на своїх послідновників у різних культурних часових вимірах. Спадщина письменника є неймовірно глибокою і пізнавальною, адже сам філософ був багатогранною </a:t>
          </a:r>
          <a:r>
            <a:rPr lang="ru-RU" sz="2400" b="1" kern="120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особистістю </a:t>
          </a:r>
          <a:r>
            <a:rPr lang="ru-RU" sz="2400" b="1" kern="120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- </a:t>
          </a:r>
          <a:r>
            <a:rPr lang="ru-RU" sz="24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не тільки мудрецем-філософом, а й поетом та п</a:t>
          </a:r>
          <a:r>
            <a:rPr lang="uk-UA" sz="24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розаї</a:t>
          </a:r>
          <a:r>
            <a:rPr lang="ru-RU" sz="24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ком, твори якого вважаються класикою української літератури.</a:t>
          </a:r>
          <a:br>
            <a:rPr lang="ru-RU" sz="24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</a:br>
          <a:r>
            <a:rPr lang="ru-RU" sz="2000" b="1" kern="1200" dirty="0" smtClean="0">
              <a:solidFill>
                <a:srgbClr val="002060"/>
              </a:solidFill>
            </a:rPr>
            <a:t/>
          </a:r>
          <a:br>
            <a:rPr lang="ru-RU" sz="2000" b="1" kern="1200" dirty="0" smtClean="0">
              <a:solidFill>
                <a:srgbClr val="002060"/>
              </a:solidFill>
            </a:rPr>
          </a:br>
          <a:r>
            <a:rPr lang="ru-RU" sz="2000" b="1" kern="1200" dirty="0" smtClean="0"/>
            <a:t/>
          </a:r>
          <a:br>
            <a:rPr lang="ru-RU" sz="2000" b="1" kern="1200" dirty="0" smtClean="0"/>
          </a:br>
          <a:r>
            <a:rPr lang="ru-RU" sz="2000" b="1" kern="1200" dirty="0" smtClean="0"/>
            <a:t/>
          </a:r>
          <a:br>
            <a:rPr lang="ru-RU" sz="2000" b="1" kern="1200" dirty="0" smtClean="0"/>
          </a:br>
          <a:r>
            <a:rPr lang="ru-RU" sz="2000" b="1" kern="1200" dirty="0" smtClean="0"/>
            <a:t/>
          </a:r>
          <a:br>
            <a:rPr lang="ru-RU" sz="2000" b="1" kern="1200" dirty="0" smtClean="0"/>
          </a:br>
          <a:r>
            <a:rPr lang="ru-RU" sz="2000" b="1" kern="1200" dirty="0" smtClean="0"/>
            <a:t> </a:t>
          </a:r>
          <a:br>
            <a:rPr lang="ru-RU" sz="2000" b="1" kern="1200" dirty="0" smtClean="0"/>
          </a:br>
          <a:endParaRPr lang="ru-RU" sz="2000" kern="1200" dirty="0"/>
        </a:p>
      </dsp:txBody>
      <dsp:txXfrm>
        <a:off x="227343" y="228198"/>
        <a:ext cx="7332056" cy="42024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EEEA76-C458-4842-B0D6-809BEC1215E2}">
      <dsp:nvSpPr>
        <dsp:cNvPr id="0" name=""/>
        <dsp:cNvSpPr/>
      </dsp:nvSpPr>
      <dsp:spPr>
        <a:xfrm>
          <a:off x="0" y="862"/>
          <a:ext cx="7992888" cy="3455521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b="1" kern="1200" dirty="0" smtClean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  <a:p>
          <a:pPr lvl="0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b="1" kern="1200" dirty="0" smtClean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  <a:p>
          <a:pPr lvl="0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b="1" kern="1200" dirty="0" smtClean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  <a:p>
          <a:pPr lvl="0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b="1" kern="1200" dirty="0" smtClean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  <a:p>
          <a:pPr lvl="0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Афоризми Григорія Сковороди - це невмируща мудрість, яка є вічною й актуальною для українців. Читаючи ці крилаті вислови, розумієш усю філософську глибину його особистості</a:t>
          </a:r>
        </a:p>
        <a:p>
          <a:pPr lvl="0" algn="just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/>
          </a:r>
          <a:br>
            <a:rPr lang="ru-RU" sz="3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</a:br>
          <a:r>
            <a:rPr lang="ru-RU" sz="3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/>
          </a:r>
          <a:br>
            <a:rPr lang="ru-RU" sz="3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</a:br>
          <a:r>
            <a:rPr lang="ru-RU" sz="2600" b="1" kern="1200" dirty="0" smtClean="0">
              <a:solidFill>
                <a:srgbClr val="002060"/>
              </a:solidFill>
            </a:rPr>
            <a:t/>
          </a:r>
          <a:br>
            <a:rPr lang="ru-RU" sz="2600" b="1" kern="1200" dirty="0" smtClean="0">
              <a:solidFill>
                <a:srgbClr val="002060"/>
              </a:solidFill>
            </a:rPr>
          </a:br>
          <a:r>
            <a:rPr lang="ru-RU" sz="2600" b="1" kern="1200" dirty="0" smtClean="0">
              <a:solidFill>
                <a:srgbClr val="002060"/>
              </a:solidFill>
            </a:rPr>
            <a:t/>
          </a:r>
          <a:br>
            <a:rPr lang="ru-RU" sz="2600" b="1" kern="1200" dirty="0" smtClean="0">
              <a:solidFill>
                <a:srgbClr val="002060"/>
              </a:solidFill>
            </a:rPr>
          </a:br>
          <a:r>
            <a:rPr lang="ru-RU" sz="2600" b="1" kern="1200" dirty="0" smtClean="0">
              <a:solidFill>
                <a:srgbClr val="002060"/>
              </a:solidFill>
            </a:rPr>
            <a:t> </a:t>
          </a:r>
          <a:br>
            <a:rPr lang="ru-RU" sz="2600" b="1" kern="1200" dirty="0" smtClean="0">
              <a:solidFill>
                <a:srgbClr val="002060"/>
              </a:solidFill>
            </a:rPr>
          </a:br>
          <a:endParaRPr lang="ru-RU" sz="2600" kern="1200" dirty="0">
            <a:solidFill>
              <a:srgbClr val="002060"/>
            </a:solidFill>
          </a:endParaRPr>
        </a:p>
      </dsp:txBody>
      <dsp:txXfrm>
        <a:off x="168685" y="169547"/>
        <a:ext cx="7655518" cy="31181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4009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0320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1510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57112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6332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70688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7494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80779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9239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97107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488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B67BE-DDC1-4E9B-BAF0-A66E3DB6C9A8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09847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642918"/>
            <a:ext cx="7772400" cy="3857652"/>
          </a:xfrm>
        </p:spPr>
        <p:txBody>
          <a:bodyPr>
            <a:normAutofit fontScale="90000"/>
          </a:bodyPr>
          <a:lstStyle/>
          <a:p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4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НЕВМИРУЩА МУДРІСТЬ В АФОРИЗМАХ ГРИГОРІЯ СКОВОРОДИ</a:t>
            </a:r>
            <a:r>
              <a:rPr lang="ru-RU" sz="4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9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2076099371"/>
              </p:ext>
            </p:extLst>
          </p:nvPr>
        </p:nvGraphicFramePr>
        <p:xfrm>
          <a:off x="714348" y="714356"/>
          <a:ext cx="7786742" cy="46588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27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27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27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27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27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27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27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27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27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27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27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27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http://mus.art.co.ua/wp-content/uploads/2018/01/skovoroda-grygoriy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1009650"/>
            <a:ext cx="571500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3539503307"/>
              </p:ext>
            </p:extLst>
          </p:nvPr>
        </p:nvGraphicFramePr>
        <p:xfrm>
          <a:off x="755576" y="1124744"/>
          <a:ext cx="7992888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00438"/>
            <a:ext cx="8143932" cy="3643362"/>
          </a:xfrm>
        </p:spPr>
        <p:txBody>
          <a:bodyPr>
            <a:normAutofit fontScale="90000"/>
          </a:bodyPr>
          <a:lstStyle/>
          <a:p>
            <a:pPr fontAlgn="base"/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928662" y="1714488"/>
            <a:ext cx="7929618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285720" y="357166"/>
            <a:ext cx="8286808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200" b="1" i="0" u="none" strike="noStrike" cap="none" normalizeH="0" baseline="0" dirty="0" smtClean="0">
              <a:ln>
                <a:noFill/>
              </a:ln>
              <a:solidFill>
                <a:srgbClr val="4A4A4A"/>
              </a:solidFill>
              <a:effectLst/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200" b="1" dirty="0" smtClean="0">
              <a:solidFill>
                <a:srgbClr val="4A4A4A"/>
              </a:solidFill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Григорій Сковорода про смисл життя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071538" y="1714488"/>
          <a:ext cx="7000924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00924"/>
              </a:tblGrid>
              <a:tr h="37084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Людина – це маленький світ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Як хто посіє в юності, так і пожне в старості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Бери вершину і матимеш середину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Тоді лише пізнається цінність часу, коли він втрачений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Пізнай самого себе і ти пізнаєш світ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324528" cy="714380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fontAlgn="base"/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42910" y="2285992"/>
            <a:ext cx="7929618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571472" y="142852"/>
            <a:ext cx="814393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200" b="1" i="0" u="none" strike="noStrike" cap="none" normalizeH="0" baseline="0" dirty="0" smtClean="0">
              <a:ln>
                <a:noFill/>
              </a:ln>
              <a:solidFill>
                <a:srgbClr val="4A4A4A"/>
              </a:solidFill>
              <a:effectLst/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200" b="1" dirty="0" smtClean="0">
              <a:solidFill>
                <a:srgbClr val="4A4A4A"/>
              </a:solidFill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Григорій Сковорода про смисл 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щас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тя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000100" y="1357298"/>
          <a:ext cx="7358114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78277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Істинне щастя всередині нас. Безперервно думай, щоб пізнати себе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26478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Шукаємо щастя по країнах і століттях, а воно скрізь і завжди з нами; як риба у воді, так і ми в ньому, і воно біля нас шукає нас самих. Нема його ніде від того, що воно скрізь. Воно схоже до сонячного сяйва – відхили лише вхід у душу свою </a:t>
                      </a:r>
                      <a:endParaRPr kumimoji="0" lang="uk-U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78277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Бути щасливим – це значить пізнати, знайти самого себе</a:t>
                      </a:r>
                      <a:endParaRPr kumimoji="0" lang="uk-U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8277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Не той щасливий, хто бажає кращого, а хто задоволений тим, чим володіє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00438"/>
            <a:ext cx="8143932" cy="3643362"/>
          </a:xfrm>
        </p:spPr>
        <p:txBody>
          <a:bodyPr>
            <a:normAutofit fontScale="90000"/>
          </a:bodyPr>
          <a:lstStyle/>
          <a:p>
            <a:pPr fontAlgn="base"/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42910" y="2285992"/>
            <a:ext cx="7929618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571604" y="357166"/>
            <a:ext cx="642942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200" b="1" i="0" u="none" strike="noStrike" cap="none" normalizeH="0" baseline="0" dirty="0" smtClean="0">
              <a:ln>
                <a:noFill/>
              </a:ln>
              <a:solidFill>
                <a:srgbClr val="4A4A4A"/>
              </a:solidFill>
              <a:effectLst/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200" b="1" dirty="0" smtClean="0">
              <a:solidFill>
                <a:srgbClr val="4A4A4A"/>
              </a:solidFill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Григорій</a:t>
            </a:r>
            <a:r>
              <a:rPr kumimoji="0" lang="uk-UA" sz="28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Сковорода про серце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142976" y="1714488"/>
          <a:ext cx="7215238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5238"/>
              </a:tblGrid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Без ядра горіх ніщо, так само, як і людина без серця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 за обличчя судіть, а за серце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Добра природа і врода – це добре серце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Серце людини – це безмежна безодня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00438"/>
            <a:ext cx="8143932" cy="3643362"/>
          </a:xfrm>
        </p:spPr>
        <p:txBody>
          <a:bodyPr>
            <a:normAutofit fontScale="90000"/>
          </a:bodyPr>
          <a:lstStyle/>
          <a:p>
            <a:pPr fontAlgn="base"/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42910" y="2285992"/>
            <a:ext cx="7929618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214414" y="357166"/>
            <a:ext cx="6929486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200" b="1" i="0" u="none" strike="noStrike" cap="none" normalizeH="0" baseline="0" dirty="0" smtClean="0">
              <a:ln>
                <a:noFill/>
              </a:ln>
              <a:solidFill>
                <a:srgbClr val="4A4A4A"/>
              </a:solidFill>
              <a:effectLst/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200" b="1" dirty="0" smtClean="0">
              <a:solidFill>
                <a:srgbClr val="4A4A4A"/>
              </a:solidFill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Григорій</a:t>
            </a:r>
            <a:r>
              <a:rPr kumimoji="0" lang="uk-UA" sz="28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Сковорода про любов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214414" y="1714488"/>
          <a:ext cx="6929486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29486"/>
              </a:tblGrid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Любов є джерело всякого життя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 минає, але любов після всякого зостається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Любов виникає з любові, коли хочу, щоб мене любили, я сам перший люблю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Всякому серцю своя є любов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00438"/>
            <a:ext cx="8143932" cy="3643362"/>
          </a:xfrm>
        </p:spPr>
        <p:txBody>
          <a:bodyPr>
            <a:normAutofit fontScale="90000"/>
          </a:bodyPr>
          <a:lstStyle/>
          <a:p>
            <a:pPr fontAlgn="base"/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42910" y="2285992"/>
            <a:ext cx="7929618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214414" y="357166"/>
            <a:ext cx="678661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200" b="1" i="0" u="none" strike="noStrike" cap="none" normalizeH="0" baseline="0" dirty="0" smtClean="0">
              <a:ln>
                <a:noFill/>
              </a:ln>
              <a:solidFill>
                <a:srgbClr val="4A4A4A"/>
              </a:solidFill>
              <a:effectLst/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200" b="1" dirty="0" smtClean="0">
              <a:solidFill>
                <a:srgbClr val="4A4A4A"/>
              </a:solidFill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Григорій</a:t>
            </a:r>
            <a:r>
              <a:rPr kumimoji="0" lang="uk-UA" sz="28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Сковорода про добро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214414" y="1714488"/>
          <a:ext cx="6929486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29486"/>
              </a:tblGrid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Святість життя полягає в робленні добра людям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Будь-яке добро сховане у вдячності, як вогонь і світло в камінці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Праця – всякому добру батько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Якщо порода добра, то й плоди добрі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00438"/>
            <a:ext cx="8143932" cy="3643362"/>
          </a:xfrm>
        </p:spPr>
        <p:txBody>
          <a:bodyPr>
            <a:normAutofit fontScale="90000"/>
          </a:bodyPr>
          <a:lstStyle/>
          <a:p>
            <a:pPr fontAlgn="base"/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42910" y="2285992"/>
            <a:ext cx="7929618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214414" y="500042"/>
            <a:ext cx="678661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200" b="1" i="0" u="none" strike="noStrike" cap="none" normalizeH="0" baseline="0" dirty="0" smtClean="0">
              <a:ln>
                <a:noFill/>
              </a:ln>
              <a:solidFill>
                <a:srgbClr val="4A4A4A"/>
              </a:solidFill>
              <a:effectLst/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200" b="1" dirty="0" smtClean="0">
              <a:solidFill>
                <a:srgbClr val="4A4A4A"/>
              </a:solidFill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Григорій</a:t>
            </a:r>
            <a:r>
              <a:rPr kumimoji="0" lang="uk-UA" sz="28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Сковорода про працю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214414" y="1714488"/>
          <a:ext cx="7143800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43800"/>
              </a:tblGrid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Справжнє щастя людини не в багатстві, славі й чинах, а в душевному спокої і «сродній праці»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Як розкошує бджола своєю працею, збираючи мед! За мед її відбирають життя, але вона не перестає трудитися, доки живе. Солодкий їй мед, але ще солодший труд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Праця – всякому добру батько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00438"/>
            <a:ext cx="8143932" cy="3643362"/>
          </a:xfrm>
        </p:spPr>
        <p:txBody>
          <a:bodyPr>
            <a:normAutofit fontScale="90000"/>
          </a:bodyPr>
          <a:lstStyle/>
          <a:p>
            <a:pPr fontAlgn="base"/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42910" y="1500174"/>
            <a:ext cx="7929618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214414" y="285728"/>
            <a:ext cx="6858048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200" b="1" i="0" u="none" strike="noStrike" cap="none" normalizeH="0" baseline="0" dirty="0" smtClean="0">
              <a:ln>
                <a:noFill/>
              </a:ln>
              <a:solidFill>
                <a:srgbClr val="4A4A4A"/>
              </a:solidFill>
              <a:effectLst/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200" b="1" dirty="0" smtClean="0">
              <a:solidFill>
                <a:srgbClr val="4A4A4A"/>
              </a:solidFill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Григорій</a:t>
            </a:r>
            <a:r>
              <a:rPr kumimoji="0" lang="uk-UA" sz="28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Сковорода про дружбу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928662" y="1500174"/>
          <a:ext cx="7429552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29552"/>
              </a:tblGrid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Дружбу не може ні випросити, ні купити, ні силою вирвати. Щасливий, хто хоч саму тільки тінь доброї дружби нажити спромігся. Нема нічого дорожчого, солодшого і кориснішого за неї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Людська душа і друг, безсумнівно, цінніші за все інше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Протягуючи руку друзям, не потрібно зажимати пальці в кулак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Вірний друг пізнається в нещасті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00438"/>
            <a:ext cx="8143932" cy="3643362"/>
          </a:xfrm>
        </p:spPr>
        <p:txBody>
          <a:bodyPr>
            <a:normAutofit fontScale="90000"/>
          </a:bodyPr>
          <a:lstStyle/>
          <a:p>
            <a:pPr fontAlgn="base"/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42910" y="1500174"/>
            <a:ext cx="7929618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928662" y="285728"/>
            <a:ext cx="735811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200" b="1" i="0" u="none" strike="noStrike" cap="none" normalizeH="0" baseline="0" dirty="0" smtClean="0">
              <a:ln>
                <a:noFill/>
              </a:ln>
              <a:solidFill>
                <a:srgbClr val="4A4A4A"/>
              </a:solidFill>
              <a:effectLst/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200" b="1" dirty="0" smtClean="0">
              <a:solidFill>
                <a:srgbClr val="4A4A4A"/>
              </a:solidFill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Григорій</a:t>
            </a:r>
            <a:r>
              <a:rPr kumimoji="0" lang="uk-UA" sz="28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Сковорода про навчання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928662" y="1500174"/>
          <a:ext cx="7429552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29552"/>
              </a:tblGrid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Хто помірно, але постійно вивчає предмети, корисні як у цьому, так і в майбутньому житті, тому навчання не труд, а втіха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Хто думає про науку, той любить її, а хто її любить, той ніколи не перестає вчитись…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Треба всіляко розвивати у молоді бажання вчитися, ініціативу, самостійність, наполегливість в</a:t>
                      </a:r>
                    </a:p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опануванні знань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 той дурний, хто не знає (ще такий, котрий усе знає, не народився), але той, хто знати не хоче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00438"/>
            <a:ext cx="8143932" cy="3643362"/>
          </a:xfrm>
        </p:spPr>
        <p:txBody>
          <a:bodyPr>
            <a:normAutofit fontScale="90000"/>
          </a:bodyPr>
          <a:lstStyle/>
          <a:p>
            <a:pPr fontAlgn="base"/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42910" y="1500174"/>
            <a:ext cx="7929618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928662" y="285728"/>
            <a:ext cx="750099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200" b="1" i="0" u="none" strike="noStrike" cap="none" normalizeH="0" baseline="0" dirty="0" smtClean="0">
              <a:ln>
                <a:noFill/>
              </a:ln>
              <a:solidFill>
                <a:srgbClr val="4A4A4A"/>
              </a:solidFill>
              <a:effectLst/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200" b="1" dirty="0" smtClean="0">
              <a:solidFill>
                <a:srgbClr val="4A4A4A"/>
              </a:solidFill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Григорій</a:t>
            </a:r>
            <a:r>
              <a:rPr kumimoji="0" lang="uk-UA" sz="28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Сковорода про освіту, пізнання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000100" y="1643050"/>
          <a:ext cx="7429552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29552"/>
              </a:tblGrid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Добрий розум робить легким будь-який спосіб життя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Пізнаєш істину — ввійде тоді у кров твою сонце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Світло відкриває нам те, про що ми у темряві лише здогадувалися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Істина спалює і нищить усі стихії, показуючи, що вони лише її тіло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00438"/>
            <a:ext cx="8143932" cy="3643362"/>
          </a:xfrm>
        </p:spPr>
        <p:txBody>
          <a:bodyPr>
            <a:normAutofit fontScale="90000"/>
          </a:bodyPr>
          <a:lstStyle/>
          <a:p>
            <a:pPr fontAlgn="base"/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42910" y="1500174"/>
            <a:ext cx="7929618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857224" y="214290"/>
            <a:ext cx="742955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200" b="1" i="0" u="none" strike="noStrike" cap="none" normalizeH="0" baseline="0" dirty="0" smtClean="0">
              <a:ln>
                <a:noFill/>
              </a:ln>
              <a:solidFill>
                <a:srgbClr val="4A4A4A"/>
              </a:solidFill>
              <a:effectLst/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200" b="1" dirty="0" smtClean="0">
              <a:solidFill>
                <a:srgbClr val="4A4A4A"/>
              </a:solidFill>
              <a:latin typeface="inherit"/>
              <a:ea typeface="Times New Roman" pitchFamily="18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Григорій Сковорода про освіту, пізнання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857224" y="1500174"/>
          <a:ext cx="7715304" cy="301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5304"/>
              </a:tblGrid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Більше думай і тоді вирішуй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Розум завжди любить до чого братися, і коли він не матиме доброго, тоді звертатиметься до поганого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Одне мені тільки близьке, вигукну я: о школо, о книги!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 видимого пізнавай невидиме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Як ліки не завжди приємні, так і істина буває сувора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00438"/>
            <a:ext cx="8143932" cy="3643362"/>
          </a:xfrm>
        </p:spPr>
        <p:txBody>
          <a:bodyPr>
            <a:normAutofit fontScale="90000"/>
          </a:bodyPr>
          <a:lstStyle/>
          <a:p>
            <a:pPr fontAlgn="base"/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42910" y="1500174"/>
            <a:ext cx="7929618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857224" y="0"/>
            <a:ext cx="7500990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200" b="1" i="0" u="none" strike="noStrike" cap="none" normalizeH="0" baseline="0" dirty="0" smtClean="0">
              <a:ln>
                <a:noFill/>
              </a:ln>
              <a:solidFill>
                <a:srgbClr val="4A4A4A"/>
              </a:solidFill>
              <a:effectLst/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200" b="1" dirty="0" smtClean="0">
              <a:solidFill>
                <a:srgbClr val="4A4A4A"/>
              </a:solidFill>
              <a:latin typeface="inherit"/>
              <a:ea typeface="Times New Roman" pitchFamily="18" charset="0"/>
              <a:cs typeface="Arial" pitchFamily="34" charset="0"/>
            </a:endParaRPr>
          </a:p>
          <a:p>
            <a:endParaRPr lang="ru-RU" sz="2800" dirty="0" smtClean="0"/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Григорій</a:t>
            </a:r>
            <a:r>
              <a:rPr kumimoji="0" lang="uk-UA" sz="28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Сковорода про час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142976" y="1714488"/>
          <a:ext cx="7429552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29552"/>
              </a:tblGrid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 усіх утрат утрата часу найтяжча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Тоді лише пізнається цінність часу, коли він утрачений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Наступний, весело освітлений день – плід учорашнього, так само, як добра старість</a:t>
                      </a:r>
                      <a:r>
                        <a:rPr lang="uk-UA" sz="2400" b="1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– нагорода гарної юності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Вода без риби, повітря без пташок, час без людей бути не можуть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00438"/>
            <a:ext cx="8143932" cy="3643362"/>
          </a:xfrm>
        </p:spPr>
        <p:txBody>
          <a:bodyPr>
            <a:normAutofit fontScale="90000"/>
          </a:bodyPr>
          <a:lstStyle/>
          <a:p>
            <a:pPr fontAlgn="base"/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42910" y="1500174"/>
            <a:ext cx="7929618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071538" y="0"/>
            <a:ext cx="7429552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200" b="1" i="0" u="none" strike="noStrike" cap="none" normalizeH="0" baseline="0" dirty="0" smtClean="0">
              <a:ln>
                <a:noFill/>
              </a:ln>
              <a:solidFill>
                <a:srgbClr val="4A4A4A"/>
              </a:solidFill>
              <a:effectLst/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200" b="1" dirty="0" smtClean="0">
              <a:solidFill>
                <a:srgbClr val="4A4A4A"/>
              </a:solidFill>
              <a:latin typeface="inherit"/>
              <a:ea typeface="Times New Roman" pitchFamily="18" charset="0"/>
              <a:cs typeface="Arial" pitchFamily="34" charset="0"/>
            </a:endParaRPr>
          </a:p>
          <a:p>
            <a:endParaRPr lang="ru-RU" sz="2800" dirty="0" smtClean="0"/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Григорій</a:t>
            </a:r>
            <a:r>
              <a:rPr kumimoji="0" lang="uk-UA" sz="28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Сковорода про красу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071538" y="1714488"/>
          <a:ext cx="7429552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29552"/>
              </a:tblGrid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 любить серце, не бачачи краси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Природа прекрасного така, що чим більш на шляху до нього трапляється перешкод, тим більше воно вабить, на зразок того найшляхетнішого і найтвердішого металу, який чим більше треться, тим прекрасніше виблискує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00438"/>
            <a:ext cx="8143932" cy="3643362"/>
          </a:xfrm>
        </p:spPr>
        <p:txBody>
          <a:bodyPr>
            <a:normAutofit fontScale="90000"/>
          </a:bodyPr>
          <a:lstStyle/>
          <a:p>
            <a:pPr fontAlgn="base"/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42910" y="1500174"/>
            <a:ext cx="7929618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endParaRPr lang="uk-UA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500034" y="0"/>
            <a:ext cx="8429684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200" b="1" i="0" u="none" strike="noStrike" cap="none" normalizeH="0" baseline="0" dirty="0" smtClean="0">
              <a:ln>
                <a:noFill/>
              </a:ln>
              <a:solidFill>
                <a:srgbClr val="4A4A4A"/>
              </a:solidFill>
              <a:effectLst/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200" b="1" dirty="0" smtClean="0">
              <a:solidFill>
                <a:srgbClr val="4A4A4A"/>
              </a:solidFill>
              <a:latin typeface="inherit"/>
              <a:ea typeface="Times New Roman" pitchFamily="18" charset="0"/>
              <a:cs typeface="Arial" pitchFamily="34" charset="0"/>
            </a:endParaRPr>
          </a:p>
          <a:p>
            <a:endParaRPr lang="ru-RU" sz="2800" dirty="0" smtClean="0"/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Григорій</a:t>
            </a:r>
            <a:r>
              <a:rPr kumimoji="0" lang="uk-UA" sz="28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Сковорода про здоровий спосіб життя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071538" y="1714488"/>
          <a:ext cx="7429552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29552"/>
              </a:tblGrid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Надмір породжує пересит, пересит – нудьгу, нудьга ж – душевну тугу, а хто хворіє на се, того не назвеш здоровим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vl="0" algn="just" fontAlgn="base"/>
                      <a:r>
                        <a:rPr lang="uk-UA" sz="24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Хіба розумно чинить той, хто, починаючи довгий шлях, в ході не дотримує міри?</a:t>
                      </a:r>
                      <a:endParaRPr lang="ru-RU" sz="24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650530"/>
            <a:ext cx="8143932" cy="3858589"/>
          </a:xfrm>
        </p:spPr>
        <p:txBody>
          <a:bodyPr>
            <a:normAutofit fontScale="90000"/>
          </a:bodyPr>
          <a:lstStyle/>
          <a:p>
            <a:pPr fontAlgn="base"/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4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500034" y="353943"/>
            <a:ext cx="842968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200" b="1" i="0" u="none" strike="noStrike" cap="none" normalizeH="0" baseline="0" dirty="0" smtClean="0">
              <a:ln>
                <a:noFill/>
              </a:ln>
              <a:solidFill>
                <a:srgbClr val="4A4A4A"/>
              </a:solidFill>
              <a:effectLst/>
              <a:latin typeface="inheri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200" b="1" dirty="0" smtClean="0">
              <a:solidFill>
                <a:srgbClr val="4A4A4A"/>
              </a:solidFill>
              <a:latin typeface="inherit"/>
              <a:ea typeface="Times New Roman" pitchFamily="18" charset="0"/>
              <a:cs typeface="Arial" pitchFamily="34" charset="0"/>
            </a:endParaRPr>
          </a:p>
          <a:p>
            <a:endParaRPr lang="ru-RU" sz="2800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340768"/>
            <a:ext cx="72008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Великий мандрівник України продовжує нескінченні мандри до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нас,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читачів нових епох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Ц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ьому вічному шляху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Григорія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Сковороди немає кінця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Кожне його слово звернене до серця та душі людини. Його 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невмирущі мудрі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ідеї, влучні афоризми і повчання потрібні сьогодні, будуть потрібні завтра </a:t>
            </a:r>
            <a:r>
              <a:rPr lang="uk-UA" sz="28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uk-UA" sz="28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завжди.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034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422</TotalTime>
  <Words>774</Words>
  <Application>Microsoft Office PowerPoint</Application>
  <PresentationFormat>Экран (4:3)</PresentationFormat>
  <Paragraphs>186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 НЕВМИРУЩА МУДРІСТЬ В АФОРИЗМАХ ГРИГОРІЯ СКОВОРОДИ </vt:lpstr>
      <vt:lpstr>Слайд 2</vt:lpstr>
      <vt:lpstr>            </vt:lpstr>
      <vt:lpstr>Слайд 4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Lena</dc:creator>
  <cp:lastModifiedBy>Пользователь Windows</cp:lastModifiedBy>
  <cp:revision>174</cp:revision>
  <dcterms:created xsi:type="dcterms:W3CDTF">2014-10-15T18:06:27Z</dcterms:created>
  <dcterms:modified xsi:type="dcterms:W3CDTF">2022-11-30T07:42:30Z</dcterms:modified>
</cp:coreProperties>
</file>