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86" r:id="rId18"/>
    <p:sldId id="272" r:id="rId19"/>
    <p:sldId id="273" r:id="rId20"/>
    <p:sldId id="275" r:id="rId21"/>
    <p:sldId id="276" r:id="rId22"/>
    <p:sldId id="281" r:id="rId23"/>
    <p:sldId id="282" r:id="rId24"/>
    <p:sldId id="283" r:id="rId25"/>
    <p:sldId id="284" r:id="rId26"/>
    <p:sldId id="279" r:id="rId27"/>
    <p:sldId id="280" r:id="rId28"/>
    <p:sldId id="285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D696-8ACC-416B-B263-845B92EA83B7}" type="datetimeFigureOut">
              <a:rPr lang="ru-RU" smtClean="0"/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6641-BEAF-4CFC-A303-440B14518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4682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D696-8ACC-416B-B263-845B92EA83B7}" type="datetimeFigureOut">
              <a:rPr lang="ru-RU" smtClean="0"/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6641-BEAF-4CFC-A303-440B14518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4533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D696-8ACC-416B-B263-845B92EA83B7}" type="datetimeFigureOut">
              <a:rPr lang="ru-RU" smtClean="0"/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6641-BEAF-4CFC-A303-440B14518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9195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D696-8ACC-416B-B263-845B92EA83B7}" type="datetimeFigureOut">
              <a:rPr lang="ru-RU" smtClean="0"/>
              <a:t>01.02.2023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6641-BEAF-4CFC-A303-440B14518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59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D696-8ACC-416B-B263-845B92EA83B7}" type="datetimeFigureOut">
              <a:rPr lang="ru-RU" smtClean="0"/>
              <a:t>01.02.2023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6641-BEAF-4CFC-A303-440B14518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651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D696-8ACC-416B-B263-845B92EA83B7}" type="datetimeFigureOut">
              <a:rPr lang="ru-RU" smtClean="0"/>
              <a:t>01.02.2023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6641-BEAF-4CFC-A303-440B14518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7393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D696-8ACC-416B-B263-845B92EA83B7}" type="datetimeFigureOut">
              <a:rPr lang="ru-RU" smtClean="0"/>
              <a:t>01.02.2023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6641-BEAF-4CFC-A303-440B14518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959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D696-8ACC-416B-B263-845B92EA83B7}" type="datetimeFigureOut">
              <a:rPr lang="ru-RU" smtClean="0"/>
              <a:t>01.02.2023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6641-BEAF-4CFC-A303-440B14518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2956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D696-8ACC-416B-B263-845B92EA83B7}" type="datetimeFigureOut">
              <a:rPr lang="ru-RU" smtClean="0"/>
              <a:t>01.02.2023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6641-BEAF-4CFC-A303-440B14518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515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D696-8ACC-416B-B263-845B92EA83B7}" type="datetimeFigureOut">
              <a:rPr lang="ru-RU" smtClean="0"/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6641-BEAF-4CFC-A303-440B14518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696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8D696-8ACC-416B-B263-845B92EA83B7}" type="datetimeFigureOut">
              <a:rPr lang="ru-RU" smtClean="0"/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E6641-BEAF-4CFC-A303-440B14518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434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8D696-8ACC-416B-B263-845B92EA83B7}" type="datetimeFigureOut">
              <a:rPr lang="ru-RU" smtClean="0"/>
              <a:t>01.02.2023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E6641-BEAF-4CFC-A303-440B145186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4830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heroes.profi-forex.org/ua/kosach-kvitka-larisa-petrivna-lesja-ukrayink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heroes.profi-forex.org/ua/kocjubinskij-mihail-mihajlovich" TargetMode="External"/><Relationship Id="rId2" Type="http://schemas.openxmlformats.org/officeDocument/2006/relationships/hyperlink" Target="http://heroes.profi-forex.org/ua/franko-ivan-jakovlevich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heroes.profi-forex.org/ua/grushevskij-mihail-sergeevich" TargetMode="External"/><Relationship Id="rId5" Type="http://schemas.openxmlformats.org/officeDocument/2006/relationships/hyperlink" Target="http://heroes.profi-forex.org/ua/lisenko-mikola-vitalijovich" TargetMode="External"/><Relationship Id="rId4" Type="http://schemas.openxmlformats.org/officeDocument/2006/relationships/hyperlink" Target="http://heroes.profi-forex.org/ua/nechuj-levickij-ivan-semenovich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heroes.profi-forex.org/uploads/_pages/394/kobilanska1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0119" y="406133"/>
            <a:ext cx="7997588" cy="6035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314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5087368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О. Кобилянська й українська та західноєвропейська література. Ідеї ніцшеанства у </a:t>
            </a:r>
            <a:r>
              <a:rPr lang="uk-UA" b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творчості </a:t>
            </a:r>
            <a:r>
              <a:rPr lang="uk-UA" b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письменниці</a:t>
            </a:r>
            <a:r>
              <a:rPr lang="ru-RU" sz="4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8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465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base"/>
            <a:r>
              <a:rPr lang="ru-RU" b="1" i="0" cap="all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/>
            </a:r>
            <a:br>
              <a:rPr lang="ru-RU" b="1" i="0" cap="all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</a:br>
            <a:r>
              <a:rPr lang="ru-RU" b="1" i="0" cap="all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ОЛЬГА КОБИЛЯНСЬКА - УКРАЇНСЬКА ПЕРЛИНА СВІТОВОЇ ЛІТЕРАТУРИ</a:t>
            </a:r>
            <a:br>
              <a:rPr lang="ru-RU" b="1" i="0" cap="all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4755" y="1825625"/>
            <a:ext cx="11392524" cy="4351338"/>
          </a:xfrm>
        </p:spPr>
        <p:txBody>
          <a:bodyPr>
            <a:normAutofit fontScale="85000" lnSpcReduction="20000"/>
          </a:bodyPr>
          <a:lstStyle/>
          <a:p>
            <a:pPr algn="just" fontAlgn="base"/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Ольга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Юліанівна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народилася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27 листопада 1863 року, померла 21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березня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1942 року.</a:t>
            </a:r>
            <a:endParaRPr lang="ru-RU" b="0" i="0" dirty="0" smtClean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Полька по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крові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батька 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німкеня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матері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народилася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глухому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містечку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Ґура-Гумора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Австро-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Угорської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імперії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Південна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Буковина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Румунія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), вона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вивчила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стала одним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найоригінальніших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талановитих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твори "Земля", "В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неділю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рано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зілля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копала", "Людина",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Царівна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"Некультурна" та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увійшли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золотого фонду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світової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40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(1903) через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ускладнення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викликані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застудою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паралізувало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і вона написала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не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встаючи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лікарняного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ліжка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Вона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першою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створила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інший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образ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відійшовши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"стандарту"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забитої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пригнобленої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чоловіком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селянки, показавши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освічених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багатогранних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 характером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прагнуть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рівноправності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чоловіками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сім'ї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Про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вона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сперечалася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своєю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найкращою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подругою </a:t>
            </a:r>
            <a:r>
              <a:rPr lang="ru-RU" b="0" i="0" u="none" strike="noStrike" dirty="0" err="1" smtClean="0">
                <a:solidFill>
                  <a:srgbClr val="95060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Лесею</a:t>
            </a:r>
            <a:r>
              <a:rPr lang="ru-RU" b="0" i="0" u="none" strike="noStrike" dirty="0" smtClean="0">
                <a:solidFill>
                  <a:srgbClr val="95060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</a:t>
            </a:r>
            <a:r>
              <a:rPr lang="ru-RU" b="0" i="0" u="none" strike="noStrike" dirty="0" err="1" smtClean="0">
                <a:solidFill>
                  <a:srgbClr val="95060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Українкою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ними не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ніяких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таємниць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літературному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особистому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767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5093" y="559558"/>
            <a:ext cx="10698707" cy="6298442"/>
          </a:xfrm>
        </p:spPr>
        <p:txBody>
          <a:bodyPr>
            <a:normAutofit fontScale="92500" lnSpcReduction="20000"/>
          </a:bodyPr>
          <a:lstStyle/>
          <a:p>
            <a:pPr algn="just" fontAlgn="base"/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Ольга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стала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класиком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поважали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ким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захоплювалися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(часто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критикували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фемінізм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ідеалізацію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і "культ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краси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індивідуалізму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")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0" i="0" u="none" strike="noStrike" dirty="0" err="1" smtClean="0">
                <a:solidFill>
                  <a:srgbClr val="95060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Іван</a:t>
            </a:r>
            <a:r>
              <a:rPr lang="ru-RU" b="0" i="0" u="none" strike="noStrike" dirty="0" smtClean="0">
                <a:solidFill>
                  <a:srgbClr val="95060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 Франко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b="0" i="0" u="none" strike="noStrike" dirty="0" smtClean="0">
                <a:solidFill>
                  <a:srgbClr val="95060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Михайло </a:t>
            </a:r>
            <a:r>
              <a:rPr lang="ru-RU" b="0" i="0" u="none" strike="noStrike" dirty="0" err="1" smtClean="0">
                <a:solidFill>
                  <a:srgbClr val="95060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Коцюбинський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b="0" i="0" u="none" strike="noStrike" dirty="0" err="1" smtClean="0">
                <a:solidFill>
                  <a:srgbClr val="95060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Іван</a:t>
            </a:r>
            <a:r>
              <a:rPr lang="ru-RU" b="0" i="0" u="none" strike="noStrike" dirty="0" smtClean="0">
                <a:solidFill>
                  <a:srgbClr val="95060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 </a:t>
            </a:r>
            <a:r>
              <a:rPr lang="ru-RU" b="0" i="0" u="none" strike="noStrike" dirty="0" err="1" smtClean="0">
                <a:solidFill>
                  <a:srgbClr val="95060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Нечуй-Левицький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Василь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Стефаник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композитор </a:t>
            </a:r>
            <a:r>
              <a:rPr lang="ru-RU" b="0" i="0" u="none" strike="noStrike" dirty="0" err="1" smtClean="0">
                <a:solidFill>
                  <a:srgbClr val="95060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Микола</a:t>
            </a:r>
            <a:r>
              <a:rPr lang="ru-RU" b="0" i="0" u="none" strike="noStrike" dirty="0" smtClean="0">
                <a:solidFill>
                  <a:srgbClr val="95060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 Лисенко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історик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0" i="0" u="none" strike="noStrike" dirty="0" smtClean="0">
                <a:solidFill>
                  <a:srgbClr val="95060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Михайло </a:t>
            </a:r>
            <a:r>
              <a:rPr lang="ru-RU" b="0" i="0" u="none" strike="noStrike" dirty="0" err="1" smtClean="0">
                <a:solidFill>
                  <a:srgbClr val="950606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Грушевський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Чернівцях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жила з 1891 до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смерті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гурток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шанувальників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сама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відстоювала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боярській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Румунії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і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радянській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і за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німецької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окупації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того, активно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виступила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ЗМІ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агресії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Німеччини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опублікувавши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ряд статей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яскравого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експресивного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характеру. 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квартирі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гестапо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проведений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обшук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більшість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рукописів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вилучили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з них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зникло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не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знайдено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Уряд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Румунії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підтримував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нацистів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віддав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Ольгу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військовому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суду. Та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окупанти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так і не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змогли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провести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померла до початку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більш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складними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стосунки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1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Радянським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Союзом.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У 1927 р. Кремль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допоміг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прославленій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хворій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жила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боярській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Румунії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прийнявши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Спілки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СРСР 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призначивши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персональну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пенсію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і почав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видавати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твори.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Одночасно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цим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відомі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слова Ольги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Якось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проживемо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більшовики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прийшли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  <a:endParaRPr lang="ru-RU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453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base"/>
            <a:r>
              <a:rPr lang="ru-RU" b="1" i="0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Досягнення</a:t>
            </a:r>
            <a:r>
              <a:rPr lang="ru-RU" b="1" i="0" dirty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Ольги </a:t>
            </a:r>
            <a:r>
              <a:rPr lang="ru-RU" b="1" i="0" dirty="0" err="1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endParaRPr lang="ru-RU" b="1" i="0" dirty="0">
              <a:solidFill>
                <a:srgbClr val="FF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7741388" y="2081059"/>
            <a:ext cx="2113719" cy="60777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2017077" tIns="133308" rIns="0" bIns="133308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lang="ru-RU" alt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rgbClr val="95060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  </a:t>
            </a:r>
            <a:endParaRPr kumimoji="0" lang="ru-RU" altLang="ru-RU" sz="20900" b="0" i="0" u="none" strike="noStrike" cap="none" normalizeH="0" baseline="0" dirty="0" smtClean="0">
              <a:ln>
                <a:noFill/>
              </a:ln>
              <a:solidFill>
                <a:srgbClr val="950606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8" name="Picture 4" descr="http://heroes.profi-forex.org/uploads/_pages/394/mini/kobilanska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63" y="1477108"/>
            <a:ext cx="11296357" cy="5380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091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504967"/>
            <a:ext cx="10439400" cy="5671996"/>
          </a:xfrm>
        </p:spPr>
        <p:txBody>
          <a:bodyPr>
            <a:normAutofit/>
          </a:bodyPr>
          <a:lstStyle/>
          <a:p>
            <a:pPr marL="0" indent="0" algn="just" fontAlgn="base">
              <a:buNone/>
            </a:pP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Вона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людиною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європейським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курсі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політичних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того часу, мала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вишуканий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смак 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всьому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моди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побутових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дрібниць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 fontAlgn="base">
              <a:buNone/>
            </a:pP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питань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всього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творчості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емансипація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рівноправність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чоловіками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Вона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першою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торкнулася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теми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жінки-інтелігентки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прагне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але 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вирватися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"болота"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міщанства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 fontAlgn="base">
              <a:buNone/>
            </a:pP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Але сама по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собі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Ольга не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"холодною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емансипованою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феміністкою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Навпаки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привабливою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жіночною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жагучою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брюнеткою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оксамитовими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очима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зберегла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смерті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струнку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фігуру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123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199" y="341195"/>
            <a:ext cx="10680511" cy="6182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2023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7797" y="436728"/>
            <a:ext cx="10726003" cy="5740235"/>
          </a:xfrm>
        </p:spPr>
        <p:txBody>
          <a:bodyPr>
            <a:normAutofit fontScale="92500"/>
          </a:bodyPr>
          <a:lstStyle/>
          <a:p>
            <a:pPr marL="0" indent="0" algn="just" fontAlgn="base">
              <a:buNone/>
            </a:pP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Довгий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вважали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відверто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пише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інтересах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радянської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влади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".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Аргументували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всесоюзних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газетах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надруковано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близько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півсотні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статей,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підписаних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ім'ям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Проте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нещодавно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встановлено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належали перу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класика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 fontAlgn="base">
              <a:buNone/>
            </a:pP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того,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жодного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рукопису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текстів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знайдено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статтях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чимало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помилок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могла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допустити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Власне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сам стиль не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Варто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згадати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слова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сказані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нею одному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журналістів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приєднання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Буковини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Радянської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Якось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проживемо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більшовики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прийшли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</a:p>
          <a:p>
            <a:pPr marL="0" indent="0" algn="just" fontAlgn="base">
              <a:buNone/>
            </a:pP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Ольга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автор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шедеврів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всесвітньої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захоплювалася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простим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народом,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мудрістю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сміливістю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нескореним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духом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навіть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найгірших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обставинах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творах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класика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риси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українців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стають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лейтмотивами, у тому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числі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зображенні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121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199" y="163773"/>
            <a:ext cx="10515601" cy="6591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3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6728" y="450376"/>
            <a:ext cx="10917072" cy="572658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Літературознавці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відзначають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Ольга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стала першим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письменником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показав образ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абсолютно по-новому: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традиційно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забита,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пригноблена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селянка, 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інтелігентка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прагне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до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виступає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рівноправність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жінками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чоловіками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Як тут не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згадати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Ольга сама брала участь 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феміністичному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русі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одним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ініціаторів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Товариства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руських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Буковині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</a:p>
          <a:p>
            <a:pPr marL="0" indent="0" algn="just">
              <a:buNone/>
            </a:pP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творчості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"жива", не стереотипна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особистість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володіє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універсальним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духовним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світом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витоки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походять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народу. Вона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смілива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але разом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ніжна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вона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суперечлива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схильна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компромісів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вона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любляча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страждаюча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але готова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пожертвувати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всім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справжні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1228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615" y="614149"/>
            <a:ext cx="10835185" cy="5562814"/>
          </a:xfrm>
        </p:spPr>
        <p:txBody>
          <a:bodyPr>
            <a:normAutofit/>
          </a:bodyPr>
          <a:lstStyle/>
          <a:p>
            <a:pPr marL="0" indent="0" algn="just" fontAlgn="base">
              <a:buNone/>
            </a:pP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Часом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перевершує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людськими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якостями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персонажів-чоловіків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колег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хоча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схильна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ідеалізації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Навпаки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роботах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неймовірною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глибиною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психологізму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досліджується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свідоме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і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несвідоме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в мотивах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вчинків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простежується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становлення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власного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світовідчуття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цим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сприйняттям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навколишнього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тих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вони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опиняються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 fontAlgn="base">
              <a:buNone/>
            </a:pP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яскраво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жіночі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виписані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творах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Гортенза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"Вона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вийшла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заміж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"Людина",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Царівна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“Аристократка", "</a:t>
            </a:r>
            <a:r>
              <a:rPr lang="en-US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Impromptu </a:t>
            </a:r>
            <a:r>
              <a:rPr lang="en-US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phantasie</a:t>
            </a:r>
            <a:r>
              <a:rPr lang="en-US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en-US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Valse</a:t>
            </a:r>
            <a:r>
              <a:rPr lang="en-US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melancolique</a:t>
            </a:r>
            <a:r>
              <a:rPr lang="en-US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Ніоба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"Через кладку", "За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ситуаціями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та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1644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683440">
            <a:off x="2608289" y="334370"/>
            <a:ext cx="6011056" cy="6201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738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2137" y="341194"/>
            <a:ext cx="10971663" cy="5835769"/>
          </a:xfrm>
        </p:spPr>
        <p:txBody>
          <a:bodyPr>
            <a:normAutofit fontScale="92500" lnSpcReduction="10000"/>
          </a:bodyPr>
          <a:lstStyle/>
          <a:p>
            <a:pPr marL="0" indent="0" algn="just" fontAlgn="base">
              <a:buNone/>
            </a:pP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Зображуючи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духовний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героїнь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простежує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становлення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через призму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доль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більшості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пошук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щастя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Однак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поступово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особистісне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тісно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сплітається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соціальними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проблемами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все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частіше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частіше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проявляють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себе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позиції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суспільної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коли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змушені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вибирати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шлях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боротьби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обставинами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долаючи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загартовуючи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піднімаючись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нових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висот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 fontAlgn="base">
              <a:buNone/>
            </a:pP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новаторством для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адже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показала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Особистість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не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менш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гідну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пошани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захоплення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назвати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прототипом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емансипованої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європейської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наших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днів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("Людина",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Царівна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").</a:t>
            </a:r>
          </a:p>
          <a:p>
            <a:pPr marL="0" indent="0" algn="just" fontAlgn="base">
              <a:buNone/>
            </a:pP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Крім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того, Ольга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стала новатором у жанрово-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стилістичному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об'єднала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романтизм,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реалізм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символізм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єдине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ціле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назвати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індивідуальним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творчим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методом ("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Акорди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Хрест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Місяць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"Сниться", "Пресвятая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Богородиця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помилуй нас",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вірші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прозі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048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7420" y="723331"/>
            <a:ext cx="691941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Однією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перших в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всесвітньої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першою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створила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повноцінний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жанр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поезії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прозі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показавши,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захоплююче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ліричним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бути не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поетичне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заримоване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слово. У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творах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відображений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чаруючий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чарівний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невимовної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краси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природою,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багатством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духовного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українців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опоетизований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повсякденний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побут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Великим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досягненням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стала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Ольги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"Земля",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перекладена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безліч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Цим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твором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поклала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початок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символізму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течії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модернізму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10734" y="259307"/>
            <a:ext cx="4626591" cy="6318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17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39736" y="409433"/>
            <a:ext cx="7629099" cy="576753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Леся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вважала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гідний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того,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увійти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скарбниці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світової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погляди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поділяли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великих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письменників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 тому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Михайло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Коцюбинський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Іван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Франко.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Вражений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глибини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душі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"Землею", М.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Коцюбинський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написав листа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авторові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"Пишу до Вас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свіжим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вражінням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од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Вашої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"Земля". Я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звичайно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читаю, але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признаюся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давно читав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щось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гарне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захоплююче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 "Земля". Я просто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зачарований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Вашою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повістю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все: і природа, і люди, і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психологія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все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робить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таке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сильне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вражіння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все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виявляє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таку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свіжість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силу таланту,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од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серця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дякуючи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Вам за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пережиті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емоції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радів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нашу </a:t>
            </a:r>
            <a:r>
              <a:rPr lang="ru-RU" b="1" i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літературу</a:t>
            </a:r>
            <a:r>
              <a:rPr lang="ru-RU" b="1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."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(З листа М.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Коцюбинського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Кобилянській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168" y="409433"/>
            <a:ext cx="3147659" cy="5472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5488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0376" y="0"/>
            <a:ext cx="11191164" cy="6857999"/>
          </a:xfrm>
        </p:spPr>
        <p:txBody>
          <a:bodyPr>
            <a:normAutofit fontScale="92500" lnSpcReduction="10000"/>
          </a:bodyPr>
          <a:lstStyle/>
          <a:p>
            <a:pPr algn="just" fontAlgn="base"/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Іван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Франко говорив,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"Земля",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крім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мовної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вартості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матиме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тривале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й як документ способу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нашого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народу...".</a:t>
            </a:r>
          </a:p>
          <a:p>
            <a:pPr algn="just" fontAlgn="base"/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говорила про "Землю",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вигадані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вони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взяті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згадувала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страждала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вражена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тими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фактами,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описувала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але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ридаючи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продовжувала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писати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</a:p>
          <a:p>
            <a:pPr algn="just" fontAlgn="base"/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Один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кращих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неділю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рано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зілля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копала",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поєднує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романтичне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реалістичне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творчості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-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перекладений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успіхом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йде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сценах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театрів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вперше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підняла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 становище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виступаючи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рівноправність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жінок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чоловіками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Гортенза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"Вона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вийшла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заміж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"Людина",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Царівна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та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ввела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новий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тип персонажа -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жінку-інтелігентку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("Аристократка", "</a:t>
            </a:r>
            <a:r>
              <a:rPr lang="en-US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Impromptu </a:t>
            </a:r>
            <a:r>
              <a:rPr lang="en-US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phantasie</a:t>
            </a:r>
            <a:r>
              <a:rPr lang="en-US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en-US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Valse</a:t>
            </a:r>
            <a:r>
              <a:rPr lang="en-US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melancolique</a:t>
            </a:r>
            <a:r>
              <a:rPr lang="en-US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Ніоба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"Через кладку", "За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ситуаціями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та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</a:p>
          <a:p>
            <a:pPr algn="just" fontAlgn="base"/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вперше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завдяки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творчості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з'явився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образ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нової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народу" -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опинилася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без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засобів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вимушеної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милостиню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Жебрачка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").</a:t>
            </a:r>
          </a:p>
          <a:p>
            <a:pPr algn="just" fontAlgn="base"/>
            <a:endParaRPr lang="ru-RU" b="0" i="0" dirty="0" smtClean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6285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784" y="0"/>
            <a:ext cx="2857500" cy="30980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436" y="3719857"/>
            <a:ext cx="2902140" cy="31381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17449" y="-1"/>
            <a:ext cx="3333749" cy="30980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7134" y="0"/>
            <a:ext cx="3011465" cy="30980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7134" y="3719858"/>
            <a:ext cx="3011465" cy="327546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17449" y="3719858"/>
            <a:ext cx="3333750" cy="3138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4009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2998" y="151640"/>
            <a:ext cx="6067567" cy="1325563"/>
          </a:xfrm>
        </p:spPr>
        <p:txBody>
          <a:bodyPr/>
          <a:lstStyle/>
          <a:p>
            <a:pPr fontAlgn="base"/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Цікаві</a:t>
            </a:r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факти</a:t>
            </a:r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О. </a:t>
            </a:r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endParaRPr lang="ru-RU" b="1" i="0" dirty="0">
              <a:solidFill>
                <a:srgbClr val="C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79980" y="0"/>
            <a:ext cx="4429125" cy="47221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9307" y="1746914"/>
            <a:ext cx="701495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Юліан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народився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Галичині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належав до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шляхетського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роду,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мав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герб і походив з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Наддніпрянщини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Марія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Вернер, за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національністю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німкеня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родичем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відомий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німецький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поет-романтик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Захарій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Вернер. З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любові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вивчила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прийняла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греко-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католицьку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віру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виховуючи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всіх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повазі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любові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всього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Брат Ольги Степан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живописцем (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намалював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тому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числі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портрети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сестри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один брат -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Юліан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відомий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філолог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автор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підручників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0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1255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4716" y="122830"/>
            <a:ext cx="11627893" cy="649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0195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6519" y="518615"/>
            <a:ext cx="4135271" cy="4913194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55342" y="409433"/>
            <a:ext cx="6237028" cy="576753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Дружила з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Лесею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Українкою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Подруги не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обговорювали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ідеї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й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ділилися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одна з одною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подробицями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підтримуючи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одна одну.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самих великих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творінь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повість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"Земля", Ольга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писала в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автобіографічному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нарисі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реальні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взяті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Вона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зізналася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над "Землею"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страждала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фізично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тих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фактів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працювала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враженням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ридала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продовжувала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писати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Вона так і не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вийшла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заміж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нерозділеним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залишилося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все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став Осип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Маковей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редактор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газети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Буковина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відкрив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талант,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виправляв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редагував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24-річній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Ользі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виробити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оригінальний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стиль.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закохана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Осип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Маковей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запропонував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руку і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серце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зовсім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інший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дамі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2565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00458" y="256131"/>
            <a:ext cx="4554981" cy="598089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50626" y="256131"/>
            <a:ext cx="6048193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Ольга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вивчила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знала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польську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німецьку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Одним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стимулів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писати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рідною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мовою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закоханість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Ольги в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Євгена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Озаркевича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брата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подруги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Наталії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Кобринської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Ольга активно брала участь у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феміністському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русі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Один з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кращих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творів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Царівна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-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писався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допрацьовувався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протягом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п'яти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(1888-1893).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Первинний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текст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написаний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німецькою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мовою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Остаточний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варіант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українською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Надрукована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повість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газеті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Буковина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у 1895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в тому ж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вийшла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Чернівцях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окремим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виданням</a:t>
            </a:r>
            <a:r>
              <a:rPr lang="ru-RU" sz="24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8712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2955" y="177420"/>
            <a:ext cx="11080845" cy="6680580"/>
          </a:xfrm>
        </p:spPr>
        <p:txBody>
          <a:bodyPr>
            <a:noAutofit/>
          </a:bodyPr>
          <a:lstStyle/>
          <a:p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О. </a:t>
            </a:r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вслід</a:t>
            </a:r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Ніцше</a:t>
            </a:r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</a:t>
            </a:r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тезу </a:t>
            </a:r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Дарвіна</a:t>
            </a:r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боротьбу</a:t>
            </a:r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існування</a:t>
            </a:r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умову</a:t>
            </a:r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вищого</a:t>
            </a:r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організмів</a:t>
            </a:r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0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 algn="just">
              <a:buNone/>
            </a:pP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Дарвіна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йде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й те,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надає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великого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спадковості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часто нею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намагається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пояснити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складні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лабіринти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людської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душі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творах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виразно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проявляється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аристократичність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небуденність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героїв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"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вони, як не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родові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аристократи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"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шляхетського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походження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гербові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то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принайменше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вибранці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Gluckskind</a:t>
            </a:r>
            <a:r>
              <a:rPr lang="en-US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-y", -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зазначає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дослідник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творчості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О.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Л.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Луців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своєму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"Так казав Заратустра"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Ніцше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терміни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 "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вищі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люди", "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надлюдина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поранковий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полуднє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Так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Ніцше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порівнює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порами дня: "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міст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не мета,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вона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щасливо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тішиться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своїм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полуднем і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вечором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як шляхом до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нових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світанків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";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бажанням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"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мій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ранок,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займається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мій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день: вставай, вставай, великий полудню!" -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закінчуються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промови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Заратустри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порівняння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Царівна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</a:p>
          <a:p>
            <a:pPr marL="0" indent="0" algn="just">
              <a:buNone/>
            </a:pP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Ось як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відчувала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героїня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Наталка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Верковичівна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своє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полуднє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". "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Полуднє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-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задзвеніло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щось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ній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-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полуднє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... Так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полуднє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зближалося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відчувала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вона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всіма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нервами, в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ній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співало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щось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тисячами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голосів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оточення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заповідало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Вона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чулася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такою сильною і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здатною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здавалося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для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існувало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нічого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чого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не могла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побороти</a:t>
            </a:r>
            <a:r>
              <a:rPr lang="ru-RU" sz="2400" b="0" i="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!".</a:t>
            </a:r>
          </a:p>
        </p:txBody>
      </p:sp>
    </p:spTree>
    <p:extLst>
      <p:ext uri="{BB962C8B-B14F-4D97-AF65-F5344CB8AC3E}">
        <p14:creationId xmlns:p14="http://schemas.microsoft.com/office/powerpoint/2010/main" val="9357142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2263" y="627797"/>
            <a:ext cx="10821537" cy="5549166"/>
          </a:xfrm>
        </p:spPr>
        <p:txBody>
          <a:bodyPr>
            <a:noAutofit/>
          </a:bodyPr>
          <a:lstStyle/>
          <a:p>
            <a:pPr marL="0" lvl="0" indent="0" algn="just">
              <a:buNone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Царівна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героїня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Наталка,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дискутуючи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Орядином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дійшла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висновку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люди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тягнутися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ідеалу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ставати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вищими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людьми"; "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зрікається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боротьби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зрікається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великого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</a:p>
          <a:p>
            <a:pPr marL="0" lvl="0" indent="0" algn="just">
              <a:buNone/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Наталки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Верковичівни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("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Царівна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")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психологічно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обґрунтовано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створила образ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яка,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зазнаючи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болючих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розчарувань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страждаючи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несприятливих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обставин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занепадає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духом, а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вірить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високе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своє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призначення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прагне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якнайширшого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вияву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власних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багатих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духовних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сил,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висловлює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сміливі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як на той час - думки про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призначення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обов'язок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жінки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lvl="0" indent="0" algn="just">
              <a:buNone/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Вдаючись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щоденникових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записів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своєрідної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розмови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героїні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собою, -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розкриває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думок і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почуттів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Царівни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", яка не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змиритися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філістерськими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поглядами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жінку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прагне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вирватися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неволі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сірої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буденщини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втілює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ідеал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гордої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непокірної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жінки-інтелігентки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відвагу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відстоювати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погляди,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стверджуючи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думку: "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Свобідний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розумом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мій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ідеал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".</a:t>
            </a:r>
          </a:p>
        </p:txBody>
      </p:sp>
    </p:spTree>
    <p:extLst>
      <p:ext uri="{BB962C8B-B14F-4D97-AF65-F5344CB8AC3E}">
        <p14:creationId xmlns:p14="http://schemas.microsoft.com/office/powerpoint/2010/main" val="4302265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636" y="163774"/>
            <a:ext cx="11362544" cy="6250674"/>
          </a:xfrm>
          <a:prstGeom prst="rect">
            <a:avLst/>
          </a:prstGeom>
          <a:solidFill>
            <a:srgbClr val="7030A0"/>
          </a:solidFill>
        </p:spPr>
      </p:pic>
    </p:spTree>
    <p:extLst>
      <p:ext uri="{BB962C8B-B14F-4D97-AF65-F5344CB8AC3E}">
        <p14:creationId xmlns:p14="http://schemas.microsoft.com/office/powerpoint/2010/main" val="31015437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7672" y="545910"/>
            <a:ext cx="10876128" cy="5631053"/>
          </a:xfrm>
        </p:spPr>
        <p:txBody>
          <a:bodyPr>
            <a:normAutofit lnSpcReduction="10000"/>
          </a:bodyPr>
          <a:lstStyle/>
          <a:p>
            <a:pPr lvl="0" algn="just" fontAlgn="base"/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Чернівцях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відкрито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літературно-меморіальний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музей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Чернівецький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музично-драматичний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театр носить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ім'я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Ольги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fontAlgn="base"/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Чернівцях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встановлено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пам'ятник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великій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українській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fontAlgn="base"/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Унгурь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Окницького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району (Молдова)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відкрито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музей і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пам'ятник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українській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Ользі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Кобилянській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місцевому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ліцею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присвоєно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ім'я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fontAlgn="base"/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Димки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Чернівецької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працює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музей Ольги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fontAlgn="base"/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1963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випущена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поштова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марка СРСР,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присвячена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Кобилянській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fontAlgn="base"/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2013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була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випущена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поштова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марка,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присвячена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Ользі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Кобилянській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побачила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пам'ятна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монета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номіналом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2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гривні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fontAlgn="base"/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існує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літературно-мистецька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премія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імені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Ольги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Кобилянської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 fontAlgn="base"/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творами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письменниці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знято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фільми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"Земля", "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Вовчиця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Меланхолійний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вальс", "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Царівна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та </a:t>
            </a:r>
            <a:r>
              <a:rPr lang="ru-RU" sz="26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</a:t>
            </a:r>
            <a:r>
              <a:rPr lang="ru-RU" sz="26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endParaRPr lang="ru-RU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56085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0534" y="365125"/>
            <a:ext cx="4312338" cy="4351338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365125"/>
            <a:ext cx="3340704" cy="43513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2702" y="409480"/>
            <a:ext cx="4259298" cy="42922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7678" y="4217158"/>
            <a:ext cx="3629025" cy="264084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45134" y="4217158"/>
            <a:ext cx="3114675" cy="2640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6280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Ольга </a:t>
            </a:r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1" i="0" dirty="0" err="1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соціальних</a:t>
            </a:r>
            <a:r>
              <a:rPr lang="ru-RU" b="1" i="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мережах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fontAlgn="base"/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соціальній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мережі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Facebook 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спільнота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"Одноклассниках" по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запиту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"Ольга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знайдена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"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Вконтакте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за запитом "Ольга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знайдено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спільноти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en-US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Youtube</a:t>
            </a:r>
            <a:r>
              <a:rPr lang="en-US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 запитом "Ольга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" - 1400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відповідей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 fontAlgn="base"/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Документальний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фільм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“Ольга </a:t>
            </a:r>
            <a:r>
              <a:rPr lang="ru-RU" b="0" i="0" dirty="0" err="1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Кобилянська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9019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6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 </a:t>
            </a:r>
            <a:endParaRPr lang="ru-RU" sz="6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Підготуватися до контрольної роботи за творчістю В. Стефаника, О. Кобилянської 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9870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2006</Words>
  <Application>Microsoft Office PowerPoint</Application>
  <PresentationFormat>Широкоэкранный</PresentationFormat>
  <Paragraphs>70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        О. Кобилянська й українська та західноєвропейська література. Ідеї ніцшеанства у творчості письменниці </vt:lpstr>
      <vt:lpstr> ОЛЬГА КОБИЛЯНСЬКА - УКРАЇНСЬКА ПЕРЛИНА СВІТОВОЇ ЛІТЕРАТУРИ </vt:lpstr>
      <vt:lpstr>Презентация PowerPoint</vt:lpstr>
      <vt:lpstr>Досягнення Ольги Кобилянської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Цікаві факти з життя О. Кобилянської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Ольга Кобилянська в соціальних мережах</vt:lpstr>
      <vt:lpstr>Домашнє завдання </vt:lpstr>
    </vt:vector>
  </TitlesOfParts>
  <Company>org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Перше лютого  Класна робота </dc:title>
  <dc:creator>org</dc:creator>
  <cp:lastModifiedBy>org</cp:lastModifiedBy>
  <cp:revision>12</cp:revision>
  <dcterms:created xsi:type="dcterms:W3CDTF">2023-01-31T17:22:29Z</dcterms:created>
  <dcterms:modified xsi:type="dcterms:W3CDTF">2023-02-01T19:32:40Z</dcterms:modified>
</cp:coreProperties>
</file>