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8" r:id="rId12"/>
    <p:sldId id="266" r:id="rId13"/>
    <p:sldId id="277" r:id="rId14"/>
    <p:sldId id="267" r:id="rId15"/>
    <p:sldId id="268" r:id="rId16"/>
    <p:sldId id="279" r:id="rId17"/>
    <p:sldId id="269" r:id="rId18"/>
    <p:sldId id="280" r:id="rId19"/>
    <p:sldId id="270" r:id="rId20"/>
    <p:sldId id="271" r:id="rId21"/>
    <p:sldId id="272" r:id="rId22"/>
    <p:sldId id="273" r:id="rId23"/>
    <p:sldId id="274" r:id="rId24"/>
    <p:sldId id="281" r:id="rId25"/>
    <p:sldId id="275" r:id="rId26"/>
    <p:sldId id="276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0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D6388-A05E-4F92-BAFB-3545BDF2B4F1}" type="datetimeFigureOut">
              <a:rPr lang="ru-RU" smtClean="0"/>
              <a:t>28.01.2023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7FEC2-32B6-403A-A33D-1D6AEC4F6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2312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D6388-A05E-4F92-BAFB-3545BDF2B4F1}" type="datetimeFigureOut">
              <a:rPr lang="ru-RU" smtClean="0"/>
              <a:t>28.01.2023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7FEC2-32B6-403A-A33D-1D6AEC4F6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653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D6388-A05E-4F92-BAFB-3545BDF2B4F1}" type="datetimeFigureOut">
              <a:rPr lang="ru-RU" smtClean="0"/>
              <a:t>28.01.2023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7FEC2-32B6-403A-A33D-1D6AEC4F6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392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D6388-A05E-4F92-BAFB-3545BDF2B4F1}" type="datetimeFigureOut">
              <a:rPr lang="ru-RU" smtClean="0"/>
              <a:t>28.01.2023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7FEC2-32B6-403A-A33D-1D6AEC4F6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3474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D6388-A05E-4F92-BAFB-3545BDF2B4F1}" type="datetimeFigureOut">
              <a:rPr lang="ru-RU" smtClean="0"/>
              <a:t>28.01.2023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7FEC2-32B6-403A-A33D-1D6AEC4F6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1774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D6388-A05E-4F92-BAFB-3545BDF2B4F1}" type="datetimeFigureOut">
              <a:rPr lang="ru-RU" smtClean="0"/>
              <a:t>28.01.2023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7FEC2-32B6-403A-A33D-1D6AEC4F6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0040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D6388-A05E-4F92-BAFB-3545BDF2B4F1}" type="datetimeFigureOut">
              <a:rPr lang="ru-RU" smtClean="0"/>
              <a:t>28.01.2023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7FEC2-32B6-403A-A33D-1D6AEC4F6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308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D6388-A05E-4F92-BAFB-3545BDF2B4F1}" type="datetimeFigureOut">
              <a:rPr lang="ru-RU" smtClean="0"/>
              <a:t>28.01.2023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7FEC2-32B6-403A-A33D-1D6AEC4F6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7272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D6388-A05E-4F92-BAFB-3545BDF2B4F1}" type="datetimeFigureOut">
              <a:rPr lang="ru-RU" smtClean="0"/>
              <a:t>28.01.2023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7FEC2-32B6-403A-A33D-1D6AEC4F6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831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D6388-A05E-4F92-BAFB-3545BDF2B4F1}" type="datetimeFigureOut">
              <a:rPr lang="ru-RU" smtClean="0"/>
              <a:t>28.01.2023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7FEC2-32B6-403A-A33D-1D6AEC4F6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9560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D6388-A05E-4F92-BAFB-3545BDF2B4F1}" type="datetimeFigureOut">
              <a:rPr lang="ru-RU" smtClean="0"/>
              <a:t>28.01.2023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7FEC2-32B6-403A-A33D-1D6AEC4F6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1466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1D6388-A05E-4F92-BAFB-3545BDF2B4F1}" type="datetimeFigureOut">
              <a:rPr lang="ru-RU" smtClean="0"/>
              <a:t>28.01.2023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7FEC2-32B6-403A-A33D-1D6AEC4F63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7538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en.optad360.com/?utm_source=branding&amp;utm_medium=display&amp;utm_campaign=ukrlit.net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582" y="272955"/>
            <a:ext cx="10031105" cy="6318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266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764275"/>
            <a:ext cx="10515600" cy="54126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«Людина» </a:t>
            </a:r>
            <a:r>
              <a:rPr lang="uk-UA" sz="4400" b="1" dirty="0" smtClean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uk-UA" sz="4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перший твір в українській літературі з розкриття ідей емансипації. </a:t>
            </a:r>
            <a:r>
              <a:rPr lang="uk-UA" sz="3600" b="1" i="1" dirty="0" smtClean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Тема долі освіченої дівчини, яка не може змиритися з бездуховністю міщанського середовища. Особливості </a:t>
            </a:r>
            <a:r>
              <a:rPr lang="uk-UA" sz="3600" b="1" i="1" dirty="0" err="1" smtClean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характеротворення</a:t>
            </a:r>
            <a:r>
              <a:rPr lang="uk-UA" sz="3600" i="1" dirty="0" smtClean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i="1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5241" y="4502150"/>
            <a:ext cx="4495800" cy="2188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0163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Мета</a:t>
            </a:r>
            <a:r>
              <a:rPr lang="ru-RU" sz="4800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ru-RU" sz="36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опрацювати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зміст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повісті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О. </a:t>
            </a:r>
            <a:r>
              <a:rPr lang="ru-RU" sz="36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Кобилянської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36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допомогти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здобувачам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освіти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36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з'ясуванні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проблеми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вільного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життєвого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вибору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рівноправності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жінки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6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повісті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36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виховувати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важливості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свідомого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вибору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життєвого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шляху.</a:t>
            </a:r>
          </a:p>
          <a:p>
            <a:pPr algn="just"/>
            <a:endParaRPr lang="ru-RU" sz="3600" b="0" i="1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3600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3600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Теорія</a:t>
            </a:r>
            <a:r>
              <a:rPr lang="ru-RU" sz="3600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6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повість</a:t>
            </a:r>
            <a:r>
              <a:rPr lang="ru-RU" sz="36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неоромантизм.</a:t>
            </a:r>
            <a:endParaRPr lang="ru-RU" sz="36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480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Слово </a:t>
            </a:r>
            <a:r>
              <a:rPr lang="ru-RU" b="1" i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вчителя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280" y="1825625"/>
            <a:ext cx="11018520" cy="4351338"/>
          </a:xfrm>
        </p:spPr>
        <p:txBody>
          <a:bodyPr>
            <a:noAutofit/>
          </a:bodyPr>
          <a:lstStyle/>
          <a:p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Повість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О.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Кобилянської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«Людина» — перший в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українській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літературі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твір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порушено проблему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емансипації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жінки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Устами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своєї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героїні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Олени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Ляуфлер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письменниця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заявляє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протест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традиційного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трактування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ролі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жінки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суспільстві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обмеження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інтересів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трикутником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церква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кухня»,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знеособлення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взагалі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висловлює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сміливі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погляди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нової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жінки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вільного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життєвого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вибору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рівноправності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жінки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суспільстві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Про те, до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висновків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своїм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твором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письменниця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підводить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кожного з нас, ми і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поговоримо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861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0" i="1" dirty="0" smtClean="0">
                <a:solidFill>
                  <a:srgbClr val="000000"/>
                </a:solidFill>
                <a:effectLst/>
                <a:latin typeface="Roboto"/>
              </a:rPr>
              <a:t> </a:t>
            </a:r>
            <a:r>
              <a:rPr lang="ru-RU" sz="4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Перевірка</a:t>
            </a:r>
            <a:r>
              <a:rPr lang="ru-RU" sz="4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домашнього</a:t>
            </a:r>
            <a:r>
              <a:rPr lang="ru-RU" sz="4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40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Тестування</a:t>
            </a:r>
            <a:r>
              <a:rPr lang="ru-RU" sz="4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4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твором</a:t>
            </a:r>
            <a:r>
              <a:rPr lang="ru-RU" sz="4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О. </a:t>
            </a:r>
            <a:r>
              <a:rPr lang="ru-RU" sz="4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Кобилянської</a:t>
            </a:r>
            <a:r>
              <a:rPr lang="ru-RU" sz="4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4000" b="1" i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Меланхолійний</a:t>
            </a:r>
            <a:r>
              <a:rPr lang="ru-RU" sz="4000" b="1" i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вальс»</a:t>
            </a:r>
            <a:r>
              <a:rPr lang="ru-RU" sz="40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Головна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героїня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мріяла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стати: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вчителькою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лікарем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музикантом</a:t>
            </a:r>
            <a:r>
              <a:rPr lang="ru-RU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акторкою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Марта та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Ганнуся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вирішили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взяти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компаньйонку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потребували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нових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знайомств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власник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квартири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примусив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сутужно</a:t>
            </a:r>
            <a:r>
              <a:rPr lang="ru-RU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грошима</a:t>
            </a:r>
            <a:r>
              <a:rPr lang="ru-RU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вдвох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боялися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9600" y="1690688"/>
            <a:ext cx="3261359" cy="2683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0573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6036" y="491319"/>
            <a:ext cx="10657764" cy="5685644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Познайомившись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Софією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Дорошенко,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дівчата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b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зачаровані</a:t>
            </a:r>
            <a:r>
              <a:rPr lang="ru-RU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нею;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поставилися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байдуже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неприємно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вражені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вирішили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відмовити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квартирі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 В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описі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Софії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Дорошенко: «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мила в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обходженні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легка,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ледве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замітна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собою, але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мовчалива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поважна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», —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вжито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художній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засіб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метафору;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порівняння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епітет</a:t>
            </a:r>
            <a:r>
              <a:rPr lang="ru-RU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гіперболу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5570" y="3947160"/>
            <a:ext cx="4080510" cy="2636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46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4275" y="464024"/>
            <a:ext cx="10589525" cy="571293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5. Причиною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появи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Софіїних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очах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ненависті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злоби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стала:</a:t>
            </a:r>
          </a:p>
          <a:p>
            <a:pPr marL="0" indent="0" algn="just">
              <a:buNone/>
            </a:pPr>
            <a:r>
              <a:rPr lang="ru-RU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b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поява</a:t>
            </a:r>
            <a:r>
              <a:rPr lang="ru-RU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нових</a:t>
            </a:r>
            <a:r>
              <a:rPr lang="ru-RU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сусідів</a:t>
            </a:r>
            <a:r>
              <a:rPr lang="ru-RU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 algn="just">
              <a:buNone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зрада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подруги;</a:t>
            </a:r>
          </a:p>
          <a:p>
            <a:pPr marL="0" indent="0" algn="just">
              <a:buNone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втрата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коштовностей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 algn="just">
              <a:buNone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втрата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6. Авторство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мелодії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Valse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melancolique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виконує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Софія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приписує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buNone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Марті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 algn="just">
              <a:buNone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Ганні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 algn="just">
              <a:buNone/>
            </a:pPr>
            <a:r>
              <a:rPr lang="ru-RU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Софії</a:t>
            </a:r>
            <a:r>
              <a:rPr lang="ru-RU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 algn="just">
              <a:buNone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 Штраусу.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2392" y="3937634"/>
            <a:ext cx="3809048" cy="2767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4404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6854" y="436728"/>
            <a:ext cx="10766946" cy="574023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7. У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листі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Софії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дядько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повідомляв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buNone/>
            </a:pP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захворів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 algn="just">
              <a:buNone/>
            </a:pPr>
            <a:r>
              <a:rPr lang="ru-RU" sz="3200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 не </a:t>
            </a:r>
            <a:r>
              <a:rPr lang="ru-RU" sz="3200" b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зможе</a:t>
            </a:r>
            <a:r>
              <a:rPr lang="ru-RU" sz="3200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фінансувати</a:t>
            </a:r>
            <a:r>
              <a:rPr lang="ru-RU" sz="3200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3200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3200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200" b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консерваторії</a:t>
            </a:r>
            <a:r>
              <a:rPr lang="ru-RU" sz="3200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 algn="just">
              <a:buNone/>
            </a:pP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купив для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неї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будинок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 algn="just">
              <a:buNone/>
            </a:pP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залишив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наречений.</a:t>
            </a:r>
          </a:p>
          <a:p>
            <a:pPr marL="0" indent="0" algn="just">
              <a:buNone/>
            </a:pP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8. У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Софіїного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фортепіано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несподівано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buNone/>
            </a:pP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«резонатор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тріс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pPr marL="0" indent="0" algn="just">
              <a:buNone/>
            </a:pP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 запали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декілька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клавіш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 algn="just">
              <a:buNone/>
            </a:pPr>
            <a:r>
              <a:rPr lang="ru-RU" sz="3200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200" b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обірвалася</a:t>
            </a:r>
            <a:r>
              <a:rPr lang="ru-RU" sz="3200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струна;</a:t>
            </a:r>
          </a:p>
          <a:p>
            <a:pPr marL="0" indent="0" algn="just">
              <a:buNone/>
            </a:pP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зламалася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ніжка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8552" y="4098608"/>
            <a:ext cx="3885248" cy="263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2728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8490" y="313899"/>
            <a:ext cx="10985310" cy="5863064"/>
          </a:xfrm>
        </p:spPr>
        <p:txBody>
          <a:bodyPr>
            <a:normAutofit/>
          </a:bodyPr>
          <a:lstStyle/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9. Причиною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смерті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Софії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лікар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визнав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запалення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легенів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туберкульоз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кісток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струс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мозку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 </a:t>
            </a:r>
            <a:r>
              <a:rPr lang="ru-RU" b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серцевий</a:t>
            </a:r>
            <a:r>
              <a:rPr lang="ru-RU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удар.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смерті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Софії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фортепіано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продали;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залишили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квартирі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власника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забрав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дядько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як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пам’ять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племінницю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b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 забрала Марта.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1490" y="1005840"/>
            <a:ext cx="3562350" cy="3368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7002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6161" y="313899"/>
            <a:ext cx="8252120" cy="5863064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Ганнуся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повернулася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Італії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відомою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художницею;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багатою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жінкою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з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дворічним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сином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скучала за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батьківщиною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12. Для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характерний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синтез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живопису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музики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слова;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музики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архітектури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живопису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живопису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скульптури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живопису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скульптури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архітектури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AutoShape 2" descr="https://optad360.mgr.consensu.org/icons/branding-ads.svg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87325" y="-5715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3480" y="3519062"/>
            <a:ext cx="3398520" cy="3201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79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6240" y="228600"/>
            <a:ext cx="11369040" cy="647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7816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Слово </a:t>
            </a:r>
            <a:r>
              <a:rPr lang="ru-RU" b="1" i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вчителя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перше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повість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надрукована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1893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році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журналі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«Зоря», але не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втратила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своєї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Адже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в наш час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надзвичайно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часто перед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жінкою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постає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нелегке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«А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же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вибір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зробити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сім’я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кар’єра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любов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розрахунок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самореалізація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власного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творчого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потенціалу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пошук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шляхів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забезпечення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виживання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сім’ї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?»</a:t>
            </a:r>
          </a:p>
          <a:p>
            <a:pPr algn="just"/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Бесіда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учнями</a:t>
            </a:r>
            <a:endParaRPr lang="ru-RU" b="0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✵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вам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відомо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 участь О.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Кобилянської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феміністичному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русі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✵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емансипація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 (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Емансипація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лат.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терміна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звільнення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сина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батьківської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влади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 ) —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звільнення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залежності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скасування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якихось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обмежень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емансипації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 в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різний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історичний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час мало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різне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У ХІХ- ХХ ст.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воно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означало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боротьбу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рівні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чоловіками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права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44183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4320" y="365124"/>
            <a:ext cx="11597640" cy="634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2354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280" y="838200"/>
            <a:ext cx="7680960" cy="5338763"/>
          </a:xfrm>
        </p:spPr>
        <p:txBody>
          <a:bodyPr>
            <a:normAutofit/>
          </a:bodyPr>
          <a:lstStyle/>
          <a:p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✵ Кому О.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присвятила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свій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твір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Чому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 (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Н.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Кобринській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українській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письменниці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яка у 1884 р. у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Станіславі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нині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Івано-Франківськ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заснувала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Товариство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руських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». Як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громадська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діячка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Н.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Кобринська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1891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році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Стрию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скликала перше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жіноче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віче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на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виступила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промовою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дитячі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садочки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їхню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доцільність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державі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організувала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видання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альманахів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«Наша доля» та «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Жіноча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бібліотека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», в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друкувалися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твори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галицьких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буковинських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письменниць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тему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емансипації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8654" y="1051560"/>
            <a:ext cx="3339466" cy="4907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2947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1319" y="627797"/>
            <a:ext cx="6808641" cy="5549166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✵ У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іще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творах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Кобилянської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йдеться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нових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жінок-інтелектуалок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 (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Меланхолійний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вальс», «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Царівна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 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/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Свій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твір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письменниця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назвала «Людина». (Перша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назва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«Вона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вийшла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заміж</a:t>
            </a:r>
            <a:r>
              <a:rPr lang="ru-RU" b="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 )</a:t>
            </a:r>
            <a:endParaRPr lang="ru-RU" b="0" i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назва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на вашу думку,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більш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вдала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Створіть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асоціативний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кущ «Людина».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Людина —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біологічна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істота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 родина;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оточення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носій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ідей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 мета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шлюб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моральні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рід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занять; член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под.</a:t>
            </a:r>
          </a:p>
          <a:p>
            <a:pPr marL="0" indent="0" algn="just">
              <a:buNone/>
            </a:pP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розуміє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поняттям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героїня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just"/>
            <a:endParaRPr lang="ru-RU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3880" y="320040"/>
            <a:ext cx="3779520" cy="5242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5281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9120" y="365124"/>
            <a:ext cx="11231880" cy="612711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440" y="5669280"/>
            <a:ext cx="2910840" cy="118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3253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Довідка 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2263" y="1473958"/>
            <a:ext cx="10821537" cy="4703005"/>
          </a:xfrm>
        </p:spPr>
        <p:txBody>
          <a:bodyPr/>
          <a:lstStyle/>
          <a:p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Людина —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загальне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використовується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соціології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для характеристики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органічної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надорганічної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форми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еволюції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(за Спенсером), яка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являє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собою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діалектичну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єдність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біологічних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соціальних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властивостей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причому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соціальні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визначальними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5040" y="3962400"/>
            <a:ext cx="4556760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0027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Тлумачення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заголовку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повісті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Ольга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Кобилянська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подає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одному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зі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своїх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записів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Йдеться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 про стать, а про право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жінки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самій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заробляти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собі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прожиття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про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індивідуальну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свободу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жінки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про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повагу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неї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Повість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«Людина» —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сміливий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протест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розумної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мислячої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людини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проти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пригнобленого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становища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жінки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родині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й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суспільстві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4885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0" i="1" dirty="0" smtClean="0">
                <a:solidFill>
                  <a:srgbClr val="000000"/>
                </a:solidFill>
                <a:effectLst/>
                <a:latin typeface="Roboto"/>
              </a:rPr>
              <a:t> </a:t>
            </a:r>
            <a:r>
              <a:rPr lang="ru-RU" sz="4800" b="1" i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Мозковий</a:t>
            </a:r>
            <a:r>
              <a:rPr lang="ru-RU" sz="4800" b="1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штурм</a:t>
            </a:r>
            <a:endParaRPr lang="ru-RU" sz="4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оточення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жила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Олена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людиною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Знайдіть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цитати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підтверджують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вашу думку.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Відповідаючи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схарактеризуйте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погляди на роль і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місце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Олени, Стефана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Лієвича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батьків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Олени та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їхніх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знайомих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Фельса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якої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думки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дотримуєтеся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(Один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персонажів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говорить,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«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якби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вона (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Олена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хлопцем,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б з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вийшли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люди. А так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…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почне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надвишкою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розуму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при горшках і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мисці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?» «Абсолютизм у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родині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се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річ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наймудріша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»; «Моя воля — се воля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всіх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мусить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доводиться до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останніх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косеквенцій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особливо у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то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молодий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кінь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Почує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сильну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залізну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руку, так і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подасться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вліво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вправо. Я не кажу поводи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стягати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але й не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надто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попускати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». (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Старий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майор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рекомендує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батькові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приборкати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Олену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як коня.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761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160" y="883920"/>
            <a:ext cx="10835640" cy="5293043"/>
          </a:xfrm>
        </p:spPr>
        <p:txBody>
          <a:bodyPr>
            <a:normAutofit/>
          </a:bodyPr>
          <a:lstStyle/>
          <a:p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перед нами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постають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реалістичні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родини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австрійського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чиновника,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цісарсько-королівського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лісового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радника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Ляуфлера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батька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чотирьох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доньок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одного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сина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Ляуфлери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їхні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друзі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лікар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майор,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податковий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урядовець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приятельки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пані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радникової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дотримуються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патріархальних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поглядів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специфічно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трактують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гендерні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Традиційно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дочок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готували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пасивної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ролі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покірних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дружин. Для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ж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найвищою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честю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вважалося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вірне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служіння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монархії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Тому на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сина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Германа-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Євгена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-Сидора,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навчався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вищій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школі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батьки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покладали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великі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надії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сподіваючись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нього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вийде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значний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Батько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дбав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матеріальне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забезпечення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родини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опікувалася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вихованням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дівчат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навчали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французької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мови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танців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давали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їм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основи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музичної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малювання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0228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822960" y="243840"/>
            <a:ext cx="10530840" cy="5933123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Ірина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 особливо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Олена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читали, говорили про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рівноправність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жінки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чоловіком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про право на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працю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утримування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себе 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житті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без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очікування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заміжжя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викликали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обурення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вважала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поведінка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дочок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відштовхне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них 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вигідні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партії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 Одна з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приятельок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пані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радникової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якось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зауважила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Хто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ж буде дома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їсти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варити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наколи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жінка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стане до уряду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ходити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Хто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буде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порядкувати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моя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дитина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виступила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такими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нісенітницями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вже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скоро привела б до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!»</a:t>
            </a:r>
          </a:p>
          <a:p>
            <a:pPr marL="0" indent="0">
              <a:buNone/>
            </a:pP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Олена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вступає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конфлікт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оточенням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яке не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бажає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зрозуміти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Лише Стефан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Лієвич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освіту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 кордоном,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підтримував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дівчину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за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вона і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покохала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щиро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віддано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Дівчина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уявляє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себе 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ролі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дружини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повністю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залежить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життєвих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обставин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Вона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впевнена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найголовнішою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умовою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шлюбу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кохання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вірить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почуватиметься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щасливою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вийде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заміж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підтримує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ідею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рівноправності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статей. Для Олени Стефан став живим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втіленням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мрії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коханого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Вона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вражена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прогресивністю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поглядів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самостійністю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думки,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захоплювати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розкутість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суджень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через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змалювання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взаємин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цих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молодих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людей О.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проводить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неоромантичну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ідею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кохання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як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світоглядної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спільності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3044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2480" y="441960"/>
            <a:ext cx="11140440" cy="5735003"/>
          </a:xfrm>
        </p:spPr>
        <p:txBody>
          <a:bodyPr>
            <a:noAutofit/>
          </a:bodyPr>
          <a:lstStyle/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Але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змінилися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життєві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обставини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Тепер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вони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вирішували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долю Олени.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Улюблений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син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пана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Ляуфлера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виявився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картярем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покінчив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самогубством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самого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радника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звільнили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посади, родина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опинилася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скрутному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матеріальному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становищі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Зарадити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всьому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могла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Олена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погодившись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одруження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пересічним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але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багатим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німцем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Фельсом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цьому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трагедія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особистості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Адже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дівчина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покохати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показного «молодого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фештера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красивими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кіньми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занадто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простий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своїми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убогими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інтересами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запитами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яким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же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зображує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майбутнього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Олени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приховує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думати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 любить,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читає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інколи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так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прийнято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чоловіків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кола.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Фельс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абсолютно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переконаний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читання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зайве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заняття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яке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відволікає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хатніх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справ.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навіть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здогадується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якою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насправді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наречена.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Побачивши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Олену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сльозах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напередодні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вінчання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реагує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простакувато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«Ха-ха-ха!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плачеш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Олено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 Ну,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звичайно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усі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дівчата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перед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шлюбом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!..»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47336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0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Дати</a:t>
            </a:r>
            <a:r>
              <a:rPr lang="ru-RU" b="0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коротку</a:t>
            </a:r>
            <a:r>
              <a:rPr lang="ru-RU" b="0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характеристику </a:t>
            </a:r>
            <a:r>
              <a:rPr lang="ru-RU" b="0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оточення</a:t>
            </a:r>
            <a:r>
              <a:rPr lang="ru-RU" b="0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b="0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b="0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живе</a:t>
            </a:r>
            <a:r>
              <a:rPr lang="ru-RU" b="0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Олена</a:t>
            </a:r>
            <a:r>
              <a:rPr lang="ru-RU" b="0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06188" y="1880216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Батько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голова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сім’ї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яку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намагається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будувати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 принципом «Моя воля —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воля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всіх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Доньку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посміла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суперечити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вимогам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«гадюкою».</a:t>
            </a:r>
          </a:p>
          <a:p>
            <a:pPr marL="0" indent="0">
              <a:buNone/>
            </a:pPr>
            <a:r>
              <a:rPr lang="ru-RU" sz="24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жінка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обмежена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зарозуміла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пишається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сином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Навіть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намагається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зрозуміти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доньок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подобається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їхня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любов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читання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Хоча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Олена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відповідальна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тримається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господарство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Герман-</a:t>
            </a:r>
            <a:r>
              <a:rPr lang="ru-RU" sz="24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Євген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Сидір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…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Маргарет 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…</a:t>
            </a:r>
          </a:p>
          <a:p>
            <a:pPr marL="0" indent="0">
              <a:buNone/>
            </a:pPr>
            <a:r>
              <a:rPr lang="ru-RU" sz="24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Ірина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…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2560" y="3873817"/>
            <a:ext cx="2804159" cy="2847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50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8490" y="313900"/>
            <a:ext cx="10985310" cy="5863064"/>
          </a:xfrm>
        </p:spPr>
        <p:txBody>
          <a:bodyPr>
            <a:normAutofit fontScale="55000" lnSpcReduction="20000"/>
          </a:bodyPr>
          <a:lstStyle/>
          <a:p>
            <a:pPr algn="just">
              <a:lnSpc>
                <a:spcPct val="120000"/>
              </a:lnSpc>
              <a:spcAft>
                <a:spcPts val="0"/>
              </a:spcAft>
            </a:pPr>
            <a:r>
              <a:rPr lang="uk-UA" sz="51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67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</a:t>
            </a:r>
            <a:r>
              <a:rPr lang="ru-RU" sz="73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зображення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життя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освіченої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бідної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жінки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глухому </a:t>
            </a:r>
            <a:r>
              <a:rPr 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провінційному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містечку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Мрії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Олени </a:t>
            </a:r>
            <a:r>
              <a:rPr 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постійно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розбиваються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об </a:t>
            </a:r>
            <a:r>
              <a:rPr 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мур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обивательських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уявлень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усі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доводять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жінка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має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бути </a:t>
            </a:r>
            <a:r>
              <a:rPr 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тільки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придатком і прикрасою </a:t>
            </a:r>
            <a:r>
              <a:rPr 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чоловіка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Aft>
                <a:spcPts val="0"/>
              </a:spcAft>
            </a:pPr>
            <a:r>
              <a:rPr lang="uk-UA" sz="67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67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Ідея</a:t>
            </a:r>
            <a:r>
              <a:rPr lang="ru-RU" sz="67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необхідності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боротьби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жіноцтва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свої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права на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освіту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працю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рівноправність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знайшла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відображення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творі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Але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ця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ідея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значно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глибша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проблема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емансипації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жінки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розглядається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аспекті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становища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людини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суспільстві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взагалі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 </a:t>
            </a:r>
            <a:endParaRPr lang="ru-RU" sz="2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uk-UA" sz="5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Які </a:t>
            </a:r>
            <a:r>
              <a:rPr lang="uk-UA" sz="5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проблеми</a:t>
            </a:r>
            <a:r>
              <a:rPr lang="uk-UA" sz="5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порушує письменниця у повісті «Людина»?</a:t>
            </a:r>
            <a:endParaRPr lang="ru-RU" sz="44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uk-UA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місце жінки у тогочасному соціумі;</a:t>
            </a:r>
            <a:endParaRPr lang="ru-RU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uk-UA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батьки і діти;</a:t>
            </a:r>
            <a:endParaRPr lang="ru-RU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uk-UA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проблема емансипації жінки;</a:t>
            </a:r>
            <a:endParaRPr lang="ru-RU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uk-UA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життя і смерть;</a:t>
            </a:r>
            <a:endParaRPr lang="ru-RU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uk-UA" sz="4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кохання та ненависть.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3437581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696036" y="914400"/>
            <a:ext cx="844796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ПІДСУМОК УРОКУ. РЕФЛЕКСІЯ</a:t>
            </a: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✵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Твір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примусив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мене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замислитися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над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питанням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✵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отримані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уроці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можу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використати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✵ а мою думку,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являє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собою…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9180" y="2142172"/>
            <a:ext cx="2362200" cy="193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4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Повторити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уроку.</a:t>
            </a:r>
          </a:p>
          <a:p>
            <a:pPr algn="just"/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Підготувати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цитати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характеристику образу Олени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Ляуфлер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Міні-твір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тему «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Бачити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розуміти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цінувати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людину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усіх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хто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поряд</a:t>
            </a:r>
            <a:r>
              <a:rPr lang="ru-RU" sz="3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2520" y="4001294"/>
            <a:ext cx="4800600" cy="2635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90141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1789</Words>
  <Application>Microsoft Office PowerPoint</Application>
  <PresentationFormat>Широкоэкранный</PresentationFormat>
  <Paragraphs>121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3" baseType="lpstr">
      <vt:lpstr>Arial</vt:lpstr>
      <vt:lpstr>Calibri</vt:lpstr>
      <vt:lpstr>Calibri Light</vt:lpstr>
      <vt:lpstr>Roboto</vt:lpstr>
      <vt:lpstr>Times New Roman</vt:lpstr>
      <vt:lpstr>Wingdings</vt:lpstr>
      <vt:lpstr>Тема Office</vt:lpstr>
      <vt:lpstr>Презентация PowerPoint</vt:lpstr>
      <vt:lpstr> </vt:lpstr>
      <vt:lpstr>Мета:</vt:lpstr>
      <vt:lpstr>Слово вчителя</vt:lpstr>
      <vt:lpstr> Перевірка домашнього завдання Тестування за твором О. Кобилянської «Меланхолійний вальс»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Слово вчителя</vt:lpstr>
      <vt:lpstr>Презентация PowerPoint</vt:lpstr>
      <vt:lpstr>Презентация PowerPoint</vt:lpstr>
      <vt:lpstr>Презентация PowerPoint</vt:lpstr>
      <vt:lpstr>Презентация PowerPoint</vt:lpstr>
      <vt:lpstr>Довідка </vt:lpstr>
      <vt:lpstr>Презентация PowerPoint</vt:lpstr>
      <vt:lpstr> Мозковий штурм</vt:lpstr>
      <vt:lpstr>Презентация PowerPoint</vt:lpstr>
      <vt:lpstr>Презентация PowerPoint</vt:lpstr>
      <vt:lpstr>Презентация PowerPoint</vt:lpstr>
      <vt:lpstr>Дати коротку характеристику оточення, у якому живе Олена.</vt:lpstr>
      <vt:lpstr>Презентация PowerPoint</vt:lpstr>
      <vt:lpstr>Презентация PowerPoint</vt:lpstr>
      <vt:lpstr>ДОМАШНЄ ЗАВДАННЯ</vt:lpstr>
    </vt:vector>
  </TitlesOfParts>
  <Company>org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org</dc:creator>
  <cp:lastModifiedBy>org</cp:lastModifiedBy>
  <cp:revision>10</cp:revision>
  <dcterms:created xsi:type="dcterms:W3CDTF">2023-01-26T17:13:33Z</dcterms:created>
  <dcterms:modified xsi:type="dcterms:W3CDTF">2023-01-28T19:28:51Z</dcterms:modified>
</cp:coreProperties>
</file>