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334" r:id="rId3"/>
    <p:sldId id="298" r:id="rId4"/>
    <p:sldId id="281" r:id="rId5"/>
    <p:sldId id="333" r:id="rId6"/>
    <p:sldId id="300" r:id="rId7"/>
    <p:sldId id="301" r:id="rId8"/>
    <p:sldId id="302" r:id="rId9"/>
    <p:sldId id="303" r:id="rId10"/>
    <p:sldId id="304" r:id="rId11"/>
    <p:sldId id="305" r:id="rId12"/>
    <p:sldId id="316" r:id="rId13"/>
    <p:sldId id="331" r:id="rId14"/>
    <p:sldId id="332" r:id="rId15"/>
    <p:sldId id="328" r:id="rId16"/>
    <p:sldId id="329"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Раздел по умолчанию" id="{F11BB12B-8258-4178-8875-4E989C52EAA6}">
          <p14:sldIdLst>
            <p14:sldId id="266"/>
            <p14:sldId id="334"/>
            <p14:sldId id="298"/>
            <p14:sldId id="281"/>
            <p14:sldId id="333"/>
            <p14:sldId id="300"/>
            <p14:sldId id="301"/>
            <p14:sldId id="302"/>
            <p14:sldId id="303"/>
            <p14:sldId id="304"/>
            <p14:sldId id="305"/>
            <p14:sldId id="316"/>
            <p14:sldId id="331"/>
            <p14:sldId id="332"/>
            <p14:sldId id="328"/>
            <p14:sldId id="329"/>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7729"/>
    <a:srgbClr val="FFDB6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82034" autoAdjust="0"/>
  </p:normalViewPr>
  <p:slideViewPr>
    <p:cSldViewPr>
      <p:cViewPr varScale="1">
        <p:scale>
          <a:sx n="73" d="100"/>
          <a:sy n="73" d="100"/>
        </p:scale>
        <p:origin x="-1296" y="-10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99B67BE-DDC1-4E9B-BAF0-A66E3DB6C9A8}" type="datetimeFigureOut">
              <a:rPr lang="ru-RU" smtClean="0"/>
              <a:pPr/>
              <a:t>30.11.2022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5ACED7E-D632-4EB0-928E-FCA354811AD3}" type="slidenum">
              <a:rPr lang="ru-RU" smtClean="0"/>
              <a:pPr/>
              <a:t>‹#›</a:t>
            </a:fld>
            <a:endParaRPr lang="ru-RU"/>
          </a:p>
        </p:txBody>
      </p:sp>
    </p:spTree>
    <p:extLst>
      <p:ext uri="{BB962C8B-B14F-4D97-AF65-F5344CB8AC3E}">
        <p14:creationId xmlns:p14="http://schemas.microsoft.com/office/powerpoint/2010/main" xmlns="" val="2744009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99B67BE-DDC1-4E9B-BAF0-A66E3DB6C9A8}" type="datetimeFigureOut">
              <a:rPr lang="ru-RU" smtClean="0"/>
              <a:pPr/>
              <a:t>30.11.2022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5ACED7E-D632-4EB0-928E-FCA354811AD3}" type="slidenum">
              <a:rPr lang="ru-RU" smtClean="0"/>
              <a:pPr/>
              <a:t>‹#›</a:t>
            </a:fld>
            <a:endParaRPr lang="ru-RU"/>
          </a:p>
        </p:txBody>
      </p:sp>
    </p:spTree>
    <p:extLst>
      <p:ext uri="{BB962C8B-B14F-4D97-AF65-F5344CB8AC3E}">
        <p14:creationId xmlns:p14="http://schemas.microsoft.com/office/powerpoint/2010/main" xmlns="" val="23203201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99B67BE-DDC1-4E9B-BAF0-A66E3DB6C9A8}" type="datetimeFigureOut">
              <a:rPr lang="ru-RU" smtClean="0"/>
              <a:pPr/>
              <a:t>30.11.2022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5ACED7E-D632-4EB0-928E-FCA354811AD3}" type="slidenum">
              <a:rPr lang="ru-RU" smtClean="0"/>
              <a:pPr/>
              <a:t>‹#›</a:t>
            </a:fld>
            <a:endParaRPr lang="ru-RU"/>
          </a:p>
        </p:txBody>
      </p:sp>
    </p:spTree>
    <p:extLst>
      <p:ext uri="{BB962C8B-B14F-4D97-AF65-F5344CB8AC3E}">
        <p14:creationId xmlns:p14="http://schemas.microsoft.com/office/powerpoint/2010/main" xmlns="" val="25815101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99B67BE-DDC1-4E9B-BAF0-A66E3DB6C9A8}" type="datetimeFigureOut">
              <a:rPr lang="ru-RU" smtClean="0"/>
              <a:pPr/>
              <a:t>30.11.2022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5ACED7E-D632-4EB0-928E-FCA354811AD3}" type="slidenum">
              <a:rPr lang="ru-RU" smtClean="0"/>
              <a:pPr/>
              <a:t>‹#›</a:t>
            </a:fld>
            <a:endParaRPr lang="ru-RU"/>
          </a:p>
        </p:txBody>
      </p:sp>
    </p:spTree>
    <p:extLst>
      <p:ext uri="{BB962C8B-B14F-4D97-AF65-F5344CB8AC3E}">
        <p14:creationId xmlns:p14="http://schemas.microsoft.com/office/powerpoint/2010/main" xmlns="" val="3357112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99B67BE-DDC1-4E9B-BAF0-A66E3DB6C9A8}" type="datetimeFigureOut">
              <a:rPr lang="ru-RU" smtClean="0"/>
              <a:pPr/>
              <a:t>30.11.2022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5ACED7E-D632-4EB0-928E-FCA354811AD3}" type="slidenum">
              <a:rPr lang="ru-RU" smtClean="0"/>
              <a:pPr/>
              <a:t>‹#›</a:t>
            </a:fld>
            <a:endParaRPr lang="ru-RU"/>
          </a:p>
        </p:txBody>
      </p:sp>
    </p:spTree>
    <p:extLst>
      <p:ext uri="{BB962C8B-B14F-4D97-AF65-F5344CB8AC3E}">
        <p14:creationId xmlns:p14="http://schemas.microsoft.com/office/powerpoint/2010/main" xmlns="" val="2246332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99B67BE-DDC1-4E9B-BAF0-A66E3DB6C9A8}" type="datetimeFigureOut">
              <a:rPr lang="ru-RU" smtClean="0"/>
              <a:pPr/>
              <a:t>30.11.2022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5ACED7E-D632-4EB0-928E-FCA354811AD3}" type="slidenum">
              <a:rPr lang="ru-RU" smtClean="0"/>
              <a:pPr/>
              <a:t>‹#›</a:t>
            </a:fld>
            <a:endParaRPr lang="ru-RU"/>
          </a:p>
        </p:txBody>
      </p:sp>
    </p:spTree>
    <p:extLst>
      <p:ext uri="{BB962C8B-B14F-4D97-AF65-F5344CB8AC3E}">
        <p14:creationId xmlns:p14="http://schemas.microsoft.com/office/powerpoint/2010/main" xmlns="" val="4706884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99B67BE-DDC1-4E9B-BAF0-A66E3DB6C9A8}" type="datetimeFigureOut">
              <a:rPr lang="ru-RU" smtClean="0"/>
              <a:pPr/>
              <a:t>30.11.2022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5ACED7E-D632-4EB0-928E-FCA354811AD3}" type="slidenum">
              <a:rPr lang="ru-RU" smtClean="0"/>
              <a:pPr/>
              <a:t>‹#›</a:t>
            </a:fld>
            <a:endParaRPr lang="ru-RU"/>
          </a:p>
        </p:txBody>
      </p:sp>
    </p:spTree>
    <p:extLst>
      <p:ext uri="{BB962C8B-B14F-4D97-AF65-F5344CB8AC3E}">
        <p14:creationId xmlns:p14="http://schemas.microsoft.com/office/powerpoint/2010/main" xmlns="" val="42674944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99B67BE-DDC1-4E9B-BAF0-A66E3DB6C9A8}" type="datetimeFigureOut">
              <a:rPr lang="ru-RU" smtClean="0"/>
              <a:pPr/>
              <a:t>30.11.2022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5ACED7E-D632-4EB0-928E-FCA354811AD3}" type="slidenum">
              <a:rPr lang="ru-RU" smtClean="0"/>
              <a:pPr/>
              <a:t>‹#›</a:t>
            </a:fld>
            <a:endParaRPr lang="ru-RU"/>
          </a:p>
        </p:txBody>
      </p:sp>
    </p:spTree>
    <p:extLst>
      <p:ext uri="{BB962C8B-B14F-4D97-AF65-F5344CB8AC3E}">
        <p14:creationId xmlns:p14="http://schemas.microsoft.com/office/powerpoint/2010/main" xmlns="" val="1380779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99B67BE-DDC1-4E9B-BAF0-A66E3DB6C9A8}" type="datetimeFigureOut">
              <a:rPr lang="ru-RU" smtClean="0"/>
              <a:pPr/>
              <a:t>30.11.2022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5ACED7E-D632-4EB0-928E-FCA354811AD3}" type="slidenum">
              <a:rPr lang="ru-RU" smtClean="0"/>
              <a:pPr/>
              <a:t>‹#›</a:t>
            </a:fld>
            <a:endParaRPr lang="ru-RU"/>
          </a:p>
        </p:txBody>
      </p:sp>
    </p:spTree>
    <p:extLst>
      <p:ext uri="{BB962C8B-B14F-4D97-AF65-F5344CB8AC3E}">
        <p14:creationId xmlns:p14="http://schemas.microsoft.com/office/powerpoint/2010/main" xmlns="" val="2792390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99B67BE-DDC1-4E9B-BAF0-A66E3DB6C9A8}" type="datetimeFigureOut">
              <a:rPr lang="ru-RU" smtClean="0"/>
              <a:pPr/>
              <a:t>30.11.2022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5ACED7E-D632-4EB0-928E-FCA354811AD3}" type="slidenum">
              <a:rPr lang="ru-RU" smtClean="0"/>
              <a:pPr/>
              <a:t>‹#›</a:t>
            </a:fld>
            <a:endParaRPr lang="ru-RU"/>
          </a:p>
        </p:txBody>
      </p:sp>
    </p:spTree>
    <p:extLst>
      <p:ext uri="{BB962C8B-B14F-4D97-AF65-F5344CB8AC3E}">
        <p14:creationId xmlns:p14="http://schemas.microsoft.com/office/powerpoint/2010/main" xmlns="" val="9971074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99B67BE-DDC1-4E9B-BAF0-A66E3DB6C9A8}" type="datetimeFigureOut">
              <a:rPr lang="ru-RU" smtClean="0"/>
              <a:pPr/>
              <a:t>30.11.2022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5ACED7E-D632-4EB0-928E-FCA354811AD3}" type="slidenum">
              <a:rPr lang="ru-RU" smtClean="0"/>
              <a:pPr/>
              <a:t>‹#›</a:t>
            </a:fld>
            <a:endParaRPr lang="ru-RU"/>
          </a:p>
        </p:txBody>
      </p:sp>
    </p:spTree>
    <p:extLst>
      <p:ext uri="{BB962C8B-B14F-4D97-AF65-F5344CB8AC3E}">
        <p14:creationId xmlns:p14="http://schemas.microsoft.com/office/powerpoint/2010/main" xmlns="" val="1934887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BEAC7"/>
            </a:gs>
            <a:gs pos="17999">
              <a:srgbClr val="FEE7F2"/>
            </a:gs>
            <a:gs pos="36000">
              <a:srgbClr val="FAC77D"/>
            </a:gs>
            <a:gs pos="61000">
              <a:srgbClr val="FBA97D"/>
            </a:gs>
            <a:gs pos="82001">
              <a:srgbClr val="FBD49C"/>
            </a:gs>
            <a:gs pos="100000">
              <a:srgbClr val="FEE7F2"/>
            </a:gs>
          </a:gsLst>
          <a:lin ang="27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9B67BE-DDC1-4E9B-BAF0-A66E3DB6C9A8}" type="datetimeFigureOut">
              <a:rPr lang="ru-RU" smtClean="0"/>
              <a:pPr/>
              <a:t>30.11.2022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ACED7E-D632-4EB0-928E-FCA354811AD3}" type="slidenum">
              <a:rPr lang="ru-RU" smtClean="0"/>
              <a:pPr/>
              <a:t>‹#›</a:t>
            </a:fld>
            <a:endParaRPr lang="ru-RU"/>
          </a:p>
        </p:txBody>
      </p:sp>
    </p:spTree>
    <p:extLst>
      <p:ext uri="{BB962C8B-B14F-4D97-AF65-F5344CB8AC3E}">
        <p14:creationId xmlns:p14="http://schemas.microsoft.com/office/powerpoint/2010/main" xmlns="" val="3960984779"/>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67544" y="642918"/>
            <a:ext cx="8090642" cy="4442266"/>
          </a:xfrm>
          <a:solidFill>
            <a:schemeClr val="accent6">
              <a:lumMod val="40000"/>
              <a:lumOff val="60000"/>
            </a:schemeClr>
          </a:solidFill>
        </p:spPr>
        <p:txBody>
          <a:bodyPr>
            <a:normAutofit fontScale="90000"/>
          </a:bodyPr>
          <a:lstStyle/>
          <a:p>
            <a:r>
              <a:rPr lang="uk-UA" sz="4900" b="1" dirty="0" smtClean="0">
                <a:solidFill>
                  <a:srgbClr val="0070C0"/>
                </a:solidFill>
                <a:latin typeface="Times New Roman" pitchFamily="18" charset="0"/>
                <a:cs typeface="Times New Roman" pitchFamily="18" charset="0"/>
              </a:rPr>
              <a:t>ПОПУЛЯРНІСТЬ</a:t>
            </a:r>
            <a:br>
              <a:rPr lang="uk-UA" sz="4900" b="1" dirty="0" smtClean="0">
                <a:solidFill>
                  <a:srgbClr val="0070C0"/>
                </a:solidFill>
                <a:latin typeface="Times New Roman" pitchFamily="18" charset="0"/>
                <a:cs typeface="Times New Roman" pitchFamily="18" charset="0"/>
              </a:rPr>
            </a:br>
            <a:r>
              <a:rPr lang="uk-UA" sz="5400" b="1" dirty="0" smtClean="0">
                <a:solidFill>
                  <a:srgbClr val="0070C0"/>
                </a:solidFill>
                <a:latin typeface="Times New Roman" pitchFamily="18" charset="0"/>
                <a:cs typeface="Times New Roman" pitchFamily="18" charset="0"/>
              </a:rPr>
              <a:t>ТВОРЧОЇ БІБЛІОГРАФІЇ</a:t>
            </a:r>
            <a:r>
              <a:rPr lang="uk-UA" sz="5400" b="1" dirty="0">
                <a:solidFill>
                  <a:srgbClr val="0070C0"/>
                </a:solidFill>
                <a:latin typeface="Times New Roman" pitchFamily="18" charset="0"/>
                <a:cs typeface="Times New Roman" pitchFamily="18" charset="0"/>
              </a:rPr>
              <a:t/>
            </a:r>
            <a:br>
              <a:rPr lang="uk-UA" sz="5400" b="1" dirty="0">
                <a:solidFill>
                  <a:srgbClr val="0070C0"/>
                </a:solidFill>
                <a:latin typeface="Times New Roman" pitchFamily="18" charset="0"/>
                <a:cs typeface="Times New Roman" pitchFamily="18" charset="0"/>
              </a:rPr>
            </a:br>
            <a:r>
              <a:rPr lang="uk-UA" sz="5400" b="1" dirty="0" smtClean="0">
                <a:solidFill>
                  <a:srgbClr val="0070C0"/>
                </a:solidFill>
                <a:latin typeface="Times New Roman" pitchFamily="18" charset="0"/>
                <a:cs typeface="Times New Roman" pitchFamily="18" charset="0"/>
              </a:rPr>
              <a:t>ГРИГОРІЯ СКОВОРОДИ – МАНДРІВНОГО ВЧИТЕЛЯ ЖИТТЯ</a:t>
            </a:r>
            <a:endParaRPr lang="ru-RU" sz="4900" b="1" dirty="0">
              <a:solidFill>
                <a:srgbClr val="0070C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1937927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99592" y="642918"/>
            <a:ext cx="7488832" cy="5018330"/>
          </a:xfrm>
          <a:solidFill>
            <a:schemeClr val="accent6">
              <a:lumMod val="40000"/>
              <a:lumOff val="60000"/>
            </a:schemeClr>
          </a:solidFill>
        </p:spPr>
        <p:txBody>
          <a:bodyPr>
            <a:normAutofit/>
          </a:bodyPr>
          <a:lstStyle/>
          <a:p>
            <a:endParaRPr lang="ru-RU" sz="9600" b="1" dirty="0">
              <a:solidFill>
                <a:srgbClr val="0070C0"/>
              </a:solidFill>
              <a:latin typeface="Times New Roman" pitchFamily="18" charset="0"/>
              <a:cs typeface="Times New Roman" pitchFamily="18" charset="0"/>
            </a:endParaRPr>
          </a:p>
        </p:txBody>
      </p:sp>
      <p:pic>
        <p:nvPicPr>
          <p:cNvPr id="3" name="Рисунок 2" descr="http://mus.art.co.ua/wp-content/uploads/2018/01/strannik-skovoroda.jpg"/>
          <p:cNvPicPr/>
          <p:nvPr/>
        </p:nvPicPr>
        <p:blipFill>
          <a:blip r:embed="rId2"/>
          <a:srcRect/>
          <a:stretch>
            <a:fillRect/>
          </a:stretch>
        </p:blipFill>
        <p:spPr bwMode="auto">
          <a:xfrm>
            <a:off x="899592" y="617974"/>
            <a:ext cx="7560840" cy="5184576"/>
          </a:xfrm>
          <a:prstGeom prst="rect">
            <a:avLst/>
          </a:prstGeom>
          <a:noFill/>
          <a:ln w="9525">
            <a:noFill/>
            <a:miter lim="800000"/>
            <a:headEnd/>
            <a:tailEnd/>
          </a:ln>
        </p:spPr>
      </p:pic>
    </p:spTree>
    <p:extLst>
      <p:ext uri="{BB962C8B-B14F-4D97-AF65-F5344CB8AC3E}">
        <p14:creationId xmlns:p14="http://schemas.microsoft.com/office/powerpoint/2010/main" xmlns="" val="11329230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20000"/>
                <a:lumOff val="80000"/>
              </a:schemeClr>
            </a:gs>
            <a:gs pos="17999">
              <a:srgbClr val="FEE7F2"/>
            </a:gs>
            <a:gs pos="36000">
              <a:srgbClr val="FAC77D"/>
            </a:gs>
            <a:gs pos="61000">
              <a:srgbClr val="FBA97D"/>
            </a:gs>
            <a:gs pos="82001">
              <a:srgbClr val="FBD49C"/>
            </a:gs>
            <a:gs pos="100000">
              <a:srgbClr val="FEE7F2"/>
            </a:gs>
          </a:gsLst>
          <a:lin ang="27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1520" y="1268760"/>
            <a:ext cx="8683178" cy="5256583"/>
          </a:xfrm>
          <a:solidFill>
            <a:schemeClr val="accent6">
              <a:lumMod val="20000"/>
              <a:lumOff val="80000"/>
            </a:schemeClr>
          </a:solidFill>
        </p:spPr>
        <p:txBody>
          <a:bodyPr>
            <a:noAutofit/>
          </a:bodyPr>
          <a:lstStyle/>
          <a:p>
            <a:pPr algn="just"/>
            <a:r>
              <a:rPr lang="ru-RU" sz="2400" b="1" i="1" dirty="0" smtClean="0">
                <a:solidFill>
                  <a:srgbClr val="002060"/>
                </a:solidFill>
                <a:latin typeface="Times New Roman" pitchFamily="18" charset="0"/>
                <a:cs typeface="Times New Roman" pitchFamily="18" charset="0"/>
              </a:rPr>
              <a:t>“</a:t>
            </a:r>
            <a:r>
              <a:rPr lang="uk-UA" sz="2400" b="1" i="1" dirty="0">
                <a:solidFill>
                  <a:srgbClr val="002060"/>
                </a:solidFill>
                <a:latin typeface="Times New Roman" pitchFamily="18" charset="0"/>
                <a:cs typeface="Times New Roman" pitchFamily="18" charset="0"/>
              </a:rPr>
              <a:t>Мало можна вказати на таких народних осіб, яким був Сковорода і яких би так пам’ятав і поважав народ. На усьому просторі від Острозька (Воронізької губернії) до Києва, у багатьох будинках висять його портрети; всякий грамотний українець знає про нього; ім’я його відоме дуже багатьом </a:t>
            </a:r>
            <a:r>
              <a:rPr lang="uk-UA" sz="2400" b="1" i="1" dirty="0" smtClean="0">
                <a:solidFill>
                  <a:srgbClr val="002060"/>
                </a:solidFill>
                <a:latin typeface="Times New Roman" pitchFamily="18" charset="0"/>
                <a:cs typeface="Times New Roman" pitchFamily="18" charset="0"/>
              </a:rPr>
              <a:t>із </a:t>
            </a:r>
            <a:r>
              <a:rPr lang="uk-UA" sz="2400" b="1" i="1" dirty="0">
                <a:solidFill>
                  <a:srgbClr val="002060"/>
                </a:solidFill>
                <a:latin typeface="Times New Roman" pitchFamily="18" charset="0"/>
                <a:cs typeface="Times New Roman" pitchFamily="18" charset="0"/>
              </a:rPr>
              <a:t>неписьменного народу; його мандрівницьке життя </a:t>
            </a:r>
            <a:r>
              <a:rPr lang="uk-UA" sz="2400" b="1" dirty="0" smtClean="0">
                <a:solidFill>
                  <a:srgbClr val="002060"/>
                </a:solidFill>
                <a:latin typeface="Times New Roman" pitchFamily="18" charset="0"/>
                <a:cs typeface="Times New Roman" pitchFamily="18" charset="0"/>
              </a:rPr>
              <a:t>–</a:t>
            </a:r>
            <a:r>
              <a:rPr lang="uk-UA" sz="2400" b="1" i="1" dirty="0" smtClean="0">
                <a:solidFill>
                  <a:srgbClr val="002060"/>
                </a:solidFill>
                <a:latin typeface="Times New Roman" pitchFamily="18" charset="0"/>
                <a:cs typeface="Times New Roman" pitchFamily="18" charset="0"/>
              </a:rPr>
              <a:t> </a:t>
            </a:r>
            <a:r>
              <a:rPr lang="uk-UA" sz="2400" b="1" i="1" dirty="0">
                <a:solidFill>
                  <a:srgbClr val="002060"/>
                </a:solidFill>
                <a:latin typeface="Times New Roman" pitchFamily="18" charset="0"/>
                <a:cs typeface="Times New Roman" pitchFamily="18" charset="0"/>
              </a:rPr>
              <a:t>предмет народних оповідань; у деяких місцевостях нащадки від батьків і дідів знають про місця, які він відвідував, де любив перебувати, і вказують на них </a:t>
            </a:r>
            <a:r>
              <a:rPr lang="uk-UA" sz="2400" b="1" i="1" dirty="0" smtClean="0">
                <a:solidFill>
                  <a:srgbClr val="002060"/>
                </a:solidFill>
                <a:latin typeface="Times New Roman" pitchFamily="18" charset="0"/>
                <a:cs typeface="Times New Roman" pitchFamily="18" charset="0"/>
              </a:rPr>
              <a:t>із </a:t>
            </a:r>
            <a:r>
              <a:rPr lang="uk-UA" sz="2400" b="1" i="1" dirty="0">
                <a:solidFill>
                  <a:srgbClr val="002060"/>
                </a:solidFill>
                <a:latin typeface="Times New Roman" pitchFamily="18" charset="0"/>
                <a:cs typeface="Times New Roman" pitchFamily="18" charset="0"/>
              </a:rPr>
              <a:t>повагою; добра прихильність Сковороди до деяких з його сучасників складає сімейну гордість онуків; мандрівні співаки засвоїли його пісні </a:t>
            </a:r>
            <a:r>
              <a:rPr lang="uk-UA" sz="2400" b="1" dirty="0" smtClean="0">
                <a:solidFill>
                  <a:srgbClr val="002060"/>
                </a:solidFill>
                <a:latin typeface="Times New Roman" pitchFamily="18" charset="0"/>
                <a:cs typeface="Times New Roman" pitchFamily="18" charset="0"/>
              </a:rPr>
              <a:t>–</a:t>
            </a:r>
            <a:r>
              <a:rPr lang="uk-UA" sz="2400" b="1" i="1" dirty="0" smtClean="0">
                <a:solidFill>
                  <a:srgbClr val="002060"/>
                </a:solidFill>
                <a:latin typeface="Times New Roman" pitchFamily="18" charset="0"/>
                <a:cs typeface="Times New Roman" pitchFamily="18" charset="0"/>
              </a:rPr>
              <a:t> </a:t>
            </a:r>
            <a:r>
              <a:rPr lang="uk-UA" sz="2400" b="1" i="1" dirty="0">
                <a:solidFill>
                  <a:srgbClr val="002060"/>
                </a:solidFill>
                <a:latin typeface="Times New Roman" pitchFamily="18" charset="0"/>
                <a:cs typeface="Times New Roman" pitchFamily="18" charset="0"/>
              </a:rPr>
              <a:t>на храмовім святі, на торговищі нерідко можна зустріти натовп народу, що оточує цих рапсодів і зі сльозами розчулення слухає: «Всякому городу нрав і права”… </a:t>
            </a:r>
            <a:endParaRPr lang="ru-RU" sz="2400" b="1" dirty="0">
              <a:solidFill>
                <a:srgbClr val="002060"/>
              </a:solidFill>
              <a:latin typeface="Times New Roman" pitchFamily="18" charset="0"/>
              <a:cs typeface="Times New Roman" pitchFamily="18" charset="0"/>
            </a:endParaRPr>
          </a:p>
        </p:txBody>
      </p:sp>
      <p:sp>
        <p:nvSpPr>
          <p:cNvPr id="3" name="Прямоугольник 2"/>
          <p:cNvSpPr/>
          <p:nvPr/>
        </p:nvSpPr>
        <p:spPr>
          <a:xfrm>
            <a:off x="395536" y="188640"/>
            <a:ext cx="8539162" cy="2585323"/>
          </a:xfrm>
          <a:prstGeom prst="rect">
            <a:avLst/>
          </a:prstGeom>
        </p:spPr>
        <p:txBody>
          <a:bodyPr wrap="square">
            <a:spAutoFit/>
          </a:bodyPr>
          <a:lstStyle/>
          <a:p>
            <a:pPr algn="ctr"/>
            <a:r>
              <a:rPr lang="uk-UA" sz="3600" b="1" dirty="0">
                <a:solidFill>
                  <a:srgbClr val="C0504D">
                    <a:lumMod val="75000"/>
                  </a:srgbClr>
                </a:solidFill>
                <a:latin typeface="Times New Roman" pitchFamily="18" charset="0"/>
                <a:ea typeface="+mj-ea"/>
                <a:cs typeface="Times New Roman" pitchFamily="18" charset="0"/>
              </a:rPr>
              <a:t>Микола Костомаров про популярність </a:t>
            </a:r>
            <a:r>
              <a:rPr lang="uk-UA" sz="3600" b="1" dirty="0" smtClean="0">
                <a:solidFill>
                  <a:srgbClr val="C0504D">
                    <a:lumMod val="75000"/>
                  </a:srgbClr>
                </a:solidFill>
                <a:latin typeface="Times New Roman" pitchFamily="18" charset="0"/>
                <a:ea typeface="+mj-ea"/>
                <a:cs typeface="Times New Roman" pitchFamily="18" charset="0"/>
              </a:rPr>
              <a:t>Григорія Сковороди</a:t>
            </a:r>
          </a:p>
          <a:p>
            <a:pPr algn="ctr"/>
            <a:endParaRPr lang="uk-UA" sz="3600" b="1" dirty="0" smtClean="0">
              <a:solidFill>
                <a:srgbClr val="C0504D">
                  <a:lumMod val="75000"/>
                </a:srgbClr>
              </a:solidFill>
              <a:latin typeface="Times New Roman" pitchFamily="18" charset="0"/>
              <a:ea typeface="+mj-ea"/>
              <a:cs typeface="Times New Roman" pitchFamily="18" charset="0"/>
            </a:endParaRPr>
          </a:p>
          <a:p>
            <a:pPr algn="ctr"/>
            <a:r>
              <a:rPr lang="uk-UA" sz="3600" b="1" dirty="0">
                <a:solidFill>
                  <a:srgbClr val="C0504D">
                    <a:lumMod val="75000"/>
                  </a:srgbClr>
                </a:solidFill>
                <a:latin typeface="Times New Roman" pitchFamily="18" charset="0"/>
                <a:ea typeface="+mj-ea"/>
                <a:cs typeface="Times New Roman" pitchFamily="18" charset="0"/>
              </a:rPr>
              <a:t/>
            </a:r>
            <a:br>
              <a:rPr lang="uk-UA" sz="3600" b="1" dirty="0">
                <a:solidFill>
                  <a:srgbClr val="C0504D">
                    <a:lumMod val="75000"/>
                  </a:srgbClr>
                </a:solidFill>
                <a:latin typeface="Times New Roman" pitchFamily="18" charset="0"/>
                <a:ea typeface="+mj-ea"/>
                <a:cs typeface="Times New Roman" pitchFamily="18" charset="0"/>
              </a:rPr>
            </a:br>
            <a:endParaRPr lang="ru-RU" dirty="0"/>
          </a:p>
        </p:txBody>
      </p:sp>
    </p:spTree>
    <p:extLst>
      <p:ext uri="{BB962C8B-B14F-4D97-AF65-F5344CB8AC3E}">
        <p14:creationId xmlns:p14="http://schemas.microsoft.com/office/powerpoint/2010/main" xmlns="" val="41937927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29816" y="620688"/>
            <a:ext cx="7772400" cy="1071570"/>
          </a:xfrm>
        </p:spPr>
        <p:txBody>
          <a:bodyPr>
            <a:normAutofit fontScale="90000"/>
          </a:bodyPr>
          <a:lstStyle/>
          <a:p>
            <a:r>
              <a:rPr lang="uk-UA" sz="4000" b="1" dirty="0">
                <a:solidFill>
                  <a:schemeClr val="accent2">
                    <a:lumMod val="75000"/>
                  </a:schemeClr>
                </a:solidFill>
                <a:latin typeface="Times New Roman" pitchFamily="18" charset="0"/>
                <a:cs typeface="Times New Roman" pitchFamily="18" charset="0"/>
              </a:rPr>
              <a:t>ТВОРЧА </a:t>
            </a:r>
            <a:r>
              <a:rPr lang="uk-UA" sz="4000" b="1" dirty="0" smtClean="0">
                <a:solidFill>
                  <a:schemeClr val="accent2">
                    <a:lumMod val="75000"/>
                  </a:schemeClr>
                </a:solidFill>
                <a:latin typeface="Times New Roman" pitchFamily="18" charset="0"/>
                <a:cs typeface="Times New Roman" pitchFamily="18" charset="0"/>
              </a:rPr>
              <a:t>БІБЛІОГРАФІЯ</a:t>
            </a:r>
            <a:br>
              <a:rPr lang="uk-UA" sz="4000" b="1" dirty="0" smtClean="0">
                <a:solidFill>
                  <a:schemeClr val="accent2">
                    <a:lumMod val="75000"/>
                  </a:schemeClr>
                </a:solidFill>
                <a:latin typeface="Times New Roman" pitchFamily="18" charset="0"/>
                <a:cs typeface="Times New Roman" pitchFamily="18" charset="0"/>
              </a:rPr>
            </a:br>
            <a:r>
              <a:rPr lang="uk-UA" sz="4000" b="1" dirty="0" smtClean="0">
                <a:solidFill>
                  <a:schemeClr val="accent2">
                    <a:lumMod val="75000"/>
                  </a:schemeClr>
                </a:solidFill>
                <a:latin typeface="Times New Roman" pitchFamily="18" charset="0"/>
                <a:cs typeface="Times New Roman" pitchFamily="18" charset="0"/>
              </a:rPr>
              <a:t>МИТЦЯ</a:t>
            </a:r>
            <a:endParaRPr lang="ru-RU" sz="4000" b="1" dirty="0">
              <a:solidFill>
                <a:schemeClr val="accent2">
                  <a:lumMod val="75000"/>
                </a:schemeClr>
              </a:solidFill>
              <a:latin typeface="Times New Roman" pitchFamily="18" charset="0"/>
              <a:cs typeface="Times New Roman" pitchFamily="18" charset="0"/>
            </a:endParaRPr>
          </a:p>
        </p:txBody>
      </p:sp>
      <p:sp>
        <p:nvSpPr>
          <p:cNvPr id="24577" name="Rectangle 1"/>
          <p:cNvSpPr>
            <a:spLocks noChangeArrowheads="1"/>
          </p:cNvSpPr>
          <p:nvPr/>
        </p:nvSpPr>
        <p:spPr bwMode="auto">
          <a:xfrm>
            <a:off x="467544" y="2597389"/>
            <a:ext cx="8496944"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uk-UA" sz="4000" dirty="0"/>
              <a:t> </a:t>
            </a:r>
            <a:br>
              <a:rPr lang="uk-UA" sz="4000" dirty="0"/>
            </a:br>
            <a:endParaRPr lang="uk-UA" sz="4000" dirty="0" smtClean="0"/>
          </a:p>
          <a:p>
            <a:endParaRPr lang="uk-UA" sz="4000" b="1" dirty="0"/>
          </a:p>
          <a:p>
            <a:endParaRPr lang="uk-UA" sz="4000" b="1" dirty="0" smtClean="0"/>
          </a:p>
        </p:txBody>
      </p:sp>
      <p:graphicFrame>
        <p:nvGraphicFramePr>
          <p:cNvPr id="3" name="Таблица 2"/>
          <p:cNvGraphicFramePr>
            <a:graphicFrameLocks noGrp="1"/>
          </p:cNvGraphicFramePr>
          <p:nvPr>
            <p:extLst>
              <p:ext uri="{D42A27DB-BD31-4B8C-83A1-F6EECF244321}">
                <p14:modId xmlns:p14="http://schemas.microsoft.com/office/powerpoint/2010/main" xmlns="" val="3418615420"/>
              </p:ext>
            </p:extLst>
          </p:nvPr>
        </p:nvGraphicFramePr>
        <p:xfrm>
          <a:off x="947936" y="2132856"/>
          <a:ext cx="7536160" cy="1828800"/>
        </p:xfrm>
        <a:graphic>
          <a:graphicData uri="http://schemas.openxmlformats.org/drawingml/2006/table">
            <a:tbl>
              <a:tblPr firstRow="1" bandRow="1">
                <a:tableStyleId>{5C22544A-7EE6-4342-B048-85BDC9FD1C3A}</a:tableStyleId>
              </a:tblPr>
              <a:tblGrid>
                <a:gridCol w="7536160"/>
              </a:tblGrid>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uk-UA" sz="2400" b="1" dirty="0" smtClean="0">
                          <a:solidFill>
                            <a:srgbClr val="002060"/>
                          </a:solidFill>
                          <a:latin typeface="Times New Roman" pitchFamily="18" charset="0"/>
                          <a:cs typeface="Times New Roman" pitchFamily="18" charset="0"/>
                        </a:rPr>
                        <a:t>Збірники пісень та байок</a:t>
                      </a:r>
                      <a:endParaRPr lang="ru-RU" sz="2400" b="1" dirty="0" smtClean="0">
                        <a:solidFill>
                          <a:srgbClr val="002060"/>
                        </a:solidFill>
                        <a:latin typeface="Times New Roman" pitchFamily="18" charset="0"/>
                        <a:cs typeface="Times New Roman" pitchFamily="18" charset="0"/>
                      </a:endParaRPr>
                    </a:p>
                  </a:txBody>
                  <a:tcPr>
                    <a:solidFill>
                      <a:schemeClr val="accent1">
                        <a:lumMod val="20000"/>
                        <a:lumOff val="80000"/>
                      </a:schemeClr>
                    </a:solidFill>
                  </a:tcPr>
                </a:tc>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uk-UA" sz="2400" b="1" dirty="0" smtClean="0">
                          <a:solidFill>
                            <a:srgbClr val="002060"/>
                          </a:solidFill>
                          <a:latin typeface="Times New Roman" pitchFamily="18" charset="0"/>
                          <a:cs typeface="Times New Roman" pitchFamily="18" charset="0"/>
                        </a:rPr>
                        <a:t>Пісні та фабули</a:t>
                      </a:r>
                      <a:endParaRPr lang="ru-RU" sz="2400" b="1" dirty="0" smtClean="0">
                        <a:solidFill>
                          <a:srgbClr val="002060"/>
                        </a:solidFill>
                        <a:latin typeface="Times New Roman" pitchFamily="18" charset="0"/>
                        <a:cs typeface="Times New Roman" pitchFamily="18" charset="0"/>
                      </a:endParaRPr>
                    </a:p>
                  </a:txBody>
                  <a:tcPr>
                    <a:solidFill>
                      <a:schemeClr val="accent4">
                        <a:lumMod val="20000"/>
                        <a:lumOff val="80000"/>
                      </a:schemeClr>
                    </a:solidFill>
                  </a:tcPr>
                </a:tc>
              </a:tr>
              <a:tr h="370840">
                <a:tc>
                  <a:txBody>
                    <a:bodyPr/>
                    <a:lstStyle/>
                    <a:p>
                      <a:pPr algn="just"/>
                      <a:r>
                        <a:rPr lang="uk-UA" sz="2400" b="1" dirty="0" smtClean="0">
                          <a:solidFill>
                            <a:srgbClr val="002060"/>
                          </a:solidFill>
                          <a:latin typeface="Times New Roman" pitchFamily="18" charset="0"/>
                          <a:cs typeface="Times New Roman" pitchFamily="18" charset="0"/>
                        </a:rPr>
                        <a:t>Трактати</a:t>
                      </a:r>
                      <a:endParaRPr lang="ru-RU" sz="2400" b="1" dirty="0">
                        <a:solidFill>
                          <a:srgbClr val="002060"/>
                        </a:solidFill>
                        <a:latin typeface="Times New Roman" pitchFamily="18" charset="0"/>
                        <a:cs typeface="Times New Roman" pitchFamily="18" charset="0"/>
                      </a:endParaRPr>
                    </a:p>
                  </a:txBody>
                  <a:tcPr>
                    <a:solidFill>
                      <a:schemeClr val="accent1">
                        <a:lumMod val="20000"/>
                        <a:lumOff val="80000"/>
                      </a:schemeClr>
                    </a:solidFill>
                  </a:tcPr>
                </a:tc>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uk-UA" sz="2400" b="1" dirty="0" smtClean="0">
                          <a:solidFill>
                            <a:srgbClr val="002060"/>
                          </a:solidFill>
                          <a:latin typeface="Times New Roman" pitchFamily="18" charset="0"/>
                          <a:cs typeface="Times New Roman" pitchFamily="18" charset="0"/>
                        </a:rPr>
                        <a:t>Діалоги</a:t>
                      </a:r>
                      <a:endParaRPr lang="ru-RU" sz="2400" b="1" dirty="0" smtClean="0">
                        <a:solidFill>
                          <a:srgbClr val="002060"/>
                        </a:solidFill>
                        <a:latin typeface="Times New Roman" pitchFamily="18" charset="0"/>
                        <a:cs typeface="Times New Roman" pitchFamily="18" charset="0"/>
                      </a:endParaRPr>
                    </a:p>
                  </a:txBody>
                  <a:tcPr>
                    <a:solidFill>
                      <a:schemeClr val="accent4">
                        <a:lumMod val="20000"/>
                        <a:lumOff val="80000"/>
                      </a:schemeClr>
                    </a:solidFill>
                  </a:tcPr>
                </a:tc>
              </a:tr>
            </a:tbl>
          </a:graphicData>
        </a:graphic>
      </p:graphicFrame>
    </p:spTree>
    <p:extLst>
      <p:ext uri="{BB962C8B-B14F-4D97-AF65-F5344CB8AC3E}">
        <p14:creationId xmlns:p14="http://schemas.microsoft.com/office/powerpoint/2010/main" xmlns="" val="41937927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92957" y="332656"/>
            <a:ext cx="7772400" cy="1071570"/>
          </a:xfrm>
        </p:spPr>
        <p:txBody>
          <a:bodyPr>
            <a:normAutofit fontScale="90000"/>
          </a:bodyPr>
          <a:lstStyle/>
          <a:p>
            <a:r>
              <a:rPr lang="uk-UA" sz="4000" b="1" dirty="0" smtClean="0">
                <a:solidFill>
                  <a:schemeClr val="accent2">
                    <a:lumMod val="75000"/>
                  </a:schemeClr>
                </a:solidFill>
                <a:latin typeface="Times New Roman" pitchFamily="18" charset="0"/>
                <a:cs typeface="Times New Roman" pitchFamily="18" charset="0"/>
              </a:rPr>
              <a:t>ЗБІРНИКИ БАЙОК ТА ПІСЕНЬ</a:t>
            </a:r>
            <a:endParaRPr lang="ru-RU" sz="4000" b="1" dirty="0">
              <a:solidFill>
                <a:schemeClr val="accent2">
                  <a:lumMod val="75000"/>
                </a:schemeClr>
              </a:solidFill>
              <a:latin typeface="Times New Roman" pitchFamily="18" charset="0"/>
              <a:cs typeface="Times New Roman" pitchFamily="18" charset="0"/>
            </a:endParaRPr>
          </a:p>
        </p:txBody>
      </p:sp>
      <p:sp>
        <p:nvSpPr>
          <p:cNvPr id="24577" name="Rectangle 1"/>
          <p:cNvSpPr>
            <a:spLocks noChangeArrowheads="1"/>
          </p:cNvSpPr>
          <p:nvPr/>
        </p:nvSpPr>
        <p:spPr bwMode="auto">
          <a:xfrm>
            <a:off x="467544" y="2597389"/>
            <a:ext cx="8496944"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uk-UA" sz="4000" dirty="0"/>
              <a:t> </a:t>
            </a:r>
            <a:br>
              <a:rPr lang="uk-UA" sz="4000" dirty="0"/>
            </a:br>
            <a:endParaRPr lang="uk-UA" sz="4000" dirty="0" smtClean="0"/>
          </a:p>
          <a:p>
            <a:endParaRPr lang="uk-UA" sz="4000" b="1" dirty="0"/>
          </a:p>
          <a:p>
            <a:endParaRPr lang="uk-UA" sz="4000" b="1" dirty="0" smtClean="0"/>
          </a:p>
        </p:txBody>
      </p:sp>
      <p:graphicFrame>
        <p:nvGraphicFramePr>
          <p:cNvPr id="3" name="Таблица 2"/>
          <p:cNvGraphicFramePr>
            <a:graphicFrameLocks noGrp="1"/>
          </p:cNvGraphicFramePr>
          <p:nvPr>
            <p:extLst>
              <p:ext uri="{D42A27DB-BD31-4B8C-83A1-F6EECF244321}">
                <p14:modId xmlns:p14="http://schemas.microsoft.com/office/powerpoint/2010/main" xmlns="" val="2357511762"/>
              </p:ext>
            </p:extLst>
          </p:nvPr>
        </p:nvGraphicFramePr>
        <p:xfrm>
          <a:off x="911077" y="1844824"/>
          <a:ext cx="7536160" cy="2834640"/>
        </p:xfrm>
        <a:graphic>
          <a:graphicData uri="http://schemas.openxmlformats.org/drawingml/2006/table">
            <a:tbl>
              <a:tblPr firstRow="1" bandRow="1">
                <a:tableStyleId>{5C22544A-7EE6-4342-B048-85BDC9FD1C3A}</a:tableStyleId>
              </a:tblPr>
              <a:tblGrid>
                <a:gridCol w="7536160"/>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uk-UA" sz="2400" b="1" dirty="0" smtClean="0">
                          <a:solidFill>
                            <a:srgbClr val="002060"/>
                          </a:solidFill>
                          <a:latin typeface="Times New Roman" pitchFamily="18" charset="0"/>
                          <a:cs typeface="Times New Roman" pitchFamily="18" charset="0"/>
                        </a:rPr>
                        <a:t>Байки Харківські (Басни Харьковския) </a:t>
                      </a:r>
                      <a:r>
                        <a:rPr lang="uk-UA" sz="2400" b="1" dirty="0" smtClean="0">
                          <a:solidFill>
                            <a:srgbClr val="002060"/>
                          </a:solidFill>
                          <a:latin typeface="Times New Roman" pitchFamily="18" charset="0"/>
                          <a:cs typeface="Times New Roman" pitchFamily="18" charset="0"/>
                        </a:rPr>
                        <a:t>– </a:t>
                      </a:r>
                      <a:r>
                        <a:rPr lang="uk-UA" sz="2400" b="1" dirty="0" smtClean="0">
                          <a:solidFill>
                            <a:srgbClr val="002060"/>
                          </a:solidFill>
                          <a:latin typeface="Times New Roman" pitchFamily="18" charset="0"/>
                          <a:cs typeface="Times New Roman" pitchFamily="18" charset="0"/>
                        </a:rPr>
                        <a:t>збірка з 30 байок, уперше виданих посмертно у 1837 році</a:t>
                      </a:r>
                      <a:endParaRPr lang="ru-RU" sz="2400" b="1" dirty="0" smtClean="0">
                        <a:solidFill>
                          <a:srgbClr val="002060"/>
                        </a:solidFill>
                        <a:latin typeface="Times New Roman" pitchFamily="18" charset="0"/>
                        <a:cs typeface="Times New Roman" pitchFamily="18" charset="0"/>
                      </a:endParaRPr>
                    </a:p>
                  </a:txBody>
                  <a:tcPr>
                    <a:solidFill>
                      <a:schemeClr val="accent1">
                        <a:lumMod val="20000"/>
                        <a:lumOff val="80000"/>
                      </a:schemeClr>
                    </a:solidFill>
                  </a:tcPr>
                </a:tc>
              </a:tr>
              <a:tr h="370840">
                <a:tc>
                  <a:txBody>
                    <a:bodyPr/>
                    <a:lstStyle/>
                    <a:p>
                      <a:pPr algn="just"/>
                      <a:r>
                        <a:rPr lang="uk-UA" sz="2400" b="1" dirty="0" smtClean="0">
                          <a:solidFill>
                            <a:srgbClr val="002060"/>
                          </a:solidFill>
                          <a:latin typeface="Times New Roman" pitchFamily="18" charset="0"/>
                          <a:cs typeface="Times New Roman" pitchFamily="18" charset="0"/>
                        </a:rPr>
                        <a:t>Сад божественних пісень, що проросли із зерен Святого </a:t>
                      </a:r>
                      <a:endParaRPr lang="ru-RU" sz="2400" b="1" dirty="0">
                        <a:solidFill>
                          <a:srgbClr val="002060"/>
                        </a:solidFill>
                        <a:latin typeface="Times New Roman" pitchFamily="18" charset="0"/>
                        <a:cs typeface="Times New Roman" pitchFamily="18" charset="0"/>
                      </a:endParaRPr>
                    </a:p>
                  </a:txBody>
                  <a:tcPr>
                    <a:solidFill>
                      <a:schemeClr val="accent1">
                        <a:lumMod val="20000"/>
                        <a:lumOff val="80000"/>
                      </a:schemeClr>
                    </a:solidFill>
                  </a:tcPr>
                </a:tc>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uk-UA" sz="2400" b="1" dirty="0" smtClean="0">
                          <a:solidFill>
                            <a:srgbClr val="002060"/>
                          </a:solidFill>
                          <a:latin typeface="Times New Roman" pitchFamily="18" charset="0"/>
                          <a:cs typeface="Times New Roman" pitchFamily="18" charset="0"/>
                        </a:rPr>
                        <a:t>Письма (Садъ божественныхъ пѣсней, прозябший изъ зернъ священнаго писания) </a:t>
                      </a:r>
                      <a:r>
                        <a:rPr lang="uk-UA" sz="2400" b="1" dirty="0" smtClean="0">
                          <a:solidFill>
                            <a:srgbClr val="002060"/>
                          </a:solidFill>
                          <a:latin typeface="Times New Roman" pitchFamily="18" charset="0"/>
                          <a:cs typeface="Times New Roman" pitchFamily="18" charset="0"/>
                        </a:rPr>
                        <a:t>– </a:t>
                      </a:r>
                      <a:r>
                        <a:rPr lang="uk-UA" sz="2400" b="1" dirty="0" smtClean="0">
                          <a:solidFill>
                            <a:srgbClr val="002060"/>
                          </a:solidFill>
                          <a:latin typeface="Times New Roman" pitchFamily="18" charset="0"/>
                          <a:cs typeface="Times New Roman" pitchFamily="18" charset="0"/>
                        </a:rPr>
                        <a:t>збірка з 30 пісень, уперше виданих посмертно у 1861 році</a:t>
                      </a:r>
                      <a:endParaRPr lang="ru-RU" sz="2400" b="1" dirty="0" smtClean="0">
                        <a:solidFill>
                          <a:srgbClr val="002060"/>
                        </a:solidFill>
                        <a:latin typeface="Times New Roman" pitchFamily="18" charset="0"/>
                        <a:cs typeface="Times New Roman" pitchFamily="18" charset="0"/>
                      </a:endParaRPr>
                    </a:p>
                  </a:txBody>
                  <a:tcPr>
                    <a:solidFill>
                      <a:schemeClr val="accent1">
                        <a:lumMod val="20000"/>
                        <a:lumOff val="80000"/>
                      </a:schemeClr>
                    </a:solidFill>
                  </a:tcPr>
                </a:tc>
              </a:tr>
            </a:tbl>
          </a:graphicData>
        </a:graphic>
      </p:graphicFrame>
    </p:spTree>
    <p:extLst>
      <p:ext uri="{BB962C8B-B14F-4D97-AF65-F5344CB8AC3E}">
        <p14:creationId xmlns:p14="http://schemas.microsoft.com/office/powerpoint/2010/main" xmlns="" val="36447219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92957" y="332656"/>
            <a:ext cx="7772400" cy="1071570"/>
          </a:xfrm>
        </p:spPr>
        <p:txBody>
          <a:bodyPr>
            <a:normAutofit/>
          </a:bodyPr>
          <a:lstStyle/>
          <a:p>
            <a:r>
              <a:rPr lang="uk-UA" sz="4000" b="1" dirty="0" smtClean="0">
                <a:solidFill>
                  <a:schemeClr val="accent2">
                    <a:lumMod val="75000"/>
                  </a:schemeClr>
                </a:solidFill>
                <a:latin typeface="Times New Roman" pitchFamily="18" charset="0"/>
                <a:cs typeface="Times New Roman" pitchFamily="18" charset="0"/>
              </a:rPr>
              <a:t>ПІСНІ ТА ФАБУЛИ</a:t>
            </a:r>
            <a:endParaRPr lang="ru-RU" sz="4000" b="1" dirty="0">
              <a:solidFill>
                <a:schemeClr val="accent2">
                  <a:lumMod val="75000"/>
                </a:schemeClr>
              </a:solidFill>
              <a:latin typeface="Times New Roman" pitchFamily="18" charset="0"/>
              <a:cs typeface="Times New Roman" pitchFamily="18" charset="0"/>
            </a:endParaRPr>
          </a:p>
        </p:txBody>
      </p:sp>
      <p:sp>
        <p:nvSpPr>
          <p:cNvPr id="24577" name="Rectangle 1"/>
          <p:cNvSpPr>
            <a:spLocks noChangeArrowheads="1"/>
          </p:cNvSpPr>
          <p:nvPr/>
        </p:nvSpPr>
        <p:spPr bwMode="auto">
          <a:xfrm>
            <a:off x="467544" y="2597389"/>
            <a:ext cx="8496944"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uk-UA" sz="4000" dirty="0"/>
              <a:t> </a:t>
            </a:r>
            <a:br>
              <a:rPr lang="uk-UA" sz="4000" dirty="0"/>
            </a:br>
            <a:endParaRPr lang="uk-UA" sz="4000" dirty="0" smtClean="0"/>
          </a:p>
          <a:p>
            <a:endParaRPr lang="uk-UA" sz="4000" b="1" dirty="0"/>
          </a:p>
          <a:p>
            <a:endParaRPr lang="uk-UA" sz="4000" b="1" dirty="0" smtClean="0"/>
          </a:p>
        </p:txBody>
      </p:sp>
      <p:graphicFrame>
        <p:nvGraphicFramePr>
          <p:cNvPr id="4" name="Таблица 3"/>
          <p:cNvGraphicFramePr>
            <a:graphicFrameLocks noGrp="1"/>
          </p:cNvGraphicFramePr>
          <p:nvPr>
            <p:extLst>
              <p:ext uri="{D42A27DB-BD31-4B8C-83A1-F6EECF244321}">
                <p14:modId xmlns:p14="http://schemas.microsoft.com/office/powerpoint/2010/main" xmlns="" val="1049177328"/>
              </p:ext>
            </p:extLst>
          </p:nvPr>
        </p:nvGraphicFramePr>
        <p:xfrm>
          <a:off x="683568" y="1556792"/>
          <a:ext cx="8064896" cy="3870960"/>
        </p:xfrm>
        <a:graphic>
          <a:graphicData uri="http://schemas.openxmlformats.org/drawingml/2006/table">
            <a:tbl>
              <a:tblPr firstRow="1" bandRow="1">
                <a:tableStyleId>{5C22544A-7EE6-4342-B048-85BDC9FD1C3A}</a:tableStyleId>
              </a:tblPr>
              <a:tblGrid>
                <a:gridCol w="3665861"/>
                <a:gridCol w="4399035"/>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2000" b="1" kern="1200" dirty="0" smtClean="0">
                          <a:solidFill>
                            <a:srgbClr val="002060"/>
                          </a:solidFill>
                          <a:effectLst/>
                          <a:latin typeface="Times New Roman" pitchFamily="18" charset="0"/>
                          <a:ea typeface="+mn-ea"/>
                          <a:cs typeface="Times New Roman" pitchFamily="18" charset="0"/>
                        </a:rPr>
                        <a:t>De Libertate</a:t>
                      </a:r>
                      <a:endParaRPr lang="ru-RU" sz="2000" b="1" kern="1200" dirty="0" smtClean="0">
                        <a:solidFill>
                          <a:srgbClr val="002060"/>
                        </a:solidFill>
                        <a:effectLst/>
                        <a:latin typeface="Times New Roman" pitchFamily="18" charset="0"/>
                        <a:ea typeface="+mn-ea"/>
                        <a:cs typeface="Times New Roman" pitchFamily="18" charset="0"/>
                      </a:endParaRPr>
                    </a:p>
                  </a:txBody>
                  <a:tcPr>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2000" b="1" kern="1200" dirty="0" smtClean="0">
                          <a:solidFill>
                            <a:srgbClr val="002060"/>
                          </a:solidFill>
                          <a:effectLst/>
                          <a:latin typeface="Times New Roman" pitchFamily="18" charset="0"/>
                          <a:ea typeface="+mn-ea"/>
                          <a:cs typeface="Times New Roman" pitchFamily="18" charset="0"/>
                        </a:rPr>
                        <a:t>Est quaedam maerenti flere voluptas</a:t>
                      </a:r>
                      <a:endParaRPr lang="ru-RU" sz="2000" b="1" kern="1200" dirty="0" smtClean="0">
                        <a:solidFill>
                          <a:srgbClr val="002060"/>
                        </a:solidFill>
                        <a:effectLst/>
                        <a:latin typeface="Times New Roman" pitchFamily="18" charset="0"/>
                        <a:ea typeface="+mn-ea"/>
                        <a:cs typeface="Times New Roman" pitchFamily="18" charset="0"/>
                      </a:endParaRPr>
                    </a:p>
                  </a:txBody>
                  <a:tcPr>
                    <a:solidFill>
                      <a:schemeClr val="accent1">
                        <a:lumMod val="20000"/>
                        <a:lumOff val="80000"/>
                      </a:schemeClr>
                    </a:solidFill>
                  </a:tcPr>
                </a:tc>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2000" b="1" kern="1200" dirty="0" smtClean="0">
                          <a:solidFill>
                            <a:srgbClr val="002060"/>
                          </a:solidFill>
                          <a:effectLst/>
                          <a:latin typeface="Times New Roman" pitchFamily="18" charset="0"/>
                          <a:ea typeface="+mn-ea"/>
                          <a:cs typeface="Times New Roman" pitchFamily="18" charset="0"/>
                        </a:rPr>
                        <a:t>Fabula</a:t>
                      </a:r>
                      <a:endParaRPr lang="ru-RU" sz="2000" b="1" kern="1200" dirty="0" smtClean="0">
                        <a:solidFill>
                          <a:srgbClr val="002060"/>
                        </a:solidFill>
                        <a:effectLst/>
                        <a:latin typeface="Times New Roman" pitchFamily="18" charset="0"/>
                        <a:ea typeface="+mn-ea"/>
                        <a:cs typeface="Times New Roman" pitchFamily="18" charset="0"/>
                      </a:endParaRPr>
                    </a:p>
                  </a:txBody>
                  <a:tcPr>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2000" b="1" kern="1200" dirty="0" smtClean="0">
                          <a:solidFill>
                            <a:srgbClr val="002060"/>
                          </a:solidFill>
                          <a:effectLst/>
                          <a:latin typeface="Times New Roman" pitchFamily="18" charset="0"/>
                          <a:ea typeface="+mn-ea"/>
                          <a:cs typeface="Times New Roman" pitchFamily="18" charset="0"/>
                        </a:rPr>
                        <a:t>Quid est virtus?</a:t>
                      </a:r>
                      <a:endParaRPr lang="ru-RU" sz="2000" b="1" kern="1200" dirty="0" smtClean="0">
                        <a:solidFill>
                          <a:srgbClr val="002060"/>
                        </a:solidFill>
                        <a:effectLst/>
                        <a:latin typeface="Times New Roman" pitchFamily="18" charset="0"/>
                        <a:ea typeface="+mn-ea"/>
                        <a:cs typeface="Times New Roman" pitchFamily="18" charset="0"/>
                      </a:endParaRPr>
                    </a:p>
                  </a:txBody>
                  <a:tcPr>
                    <a:solidFill>
                      <a:schemeClr val="accent1">
                        <a:lumMod val="20000"/>
                        <a:lumOff val="80000"/>
                      </a:schemeClr>
                    </a:solidFill>
                  </a:tcPr>
                </a:tc>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2000" b="1" kern="1200" dirty="0" smtClean="0">
                          <a:solidFill>
                            <a:srgbClr val="002060"/>
                          </a:solidFill>
                          <a:effectLst/>
                          <a:latin typeface="Times New Roman" pitchFamily="18" charset="0"/>
                          <a:ea typeface="+mn-ea"/>
                          <a:cs typeface="Times New Roman" pitchFamily="18" charset="0"/>
                        </a:rPr>
                        <a:t>Fabula de Tantalo</a:t>
                      </a:r>
                      <a:endParaRPr lang="ru-RU" sz="2000" b="1" kern="1200" dirty="0" smtClean="0">
                        <a:solidFill>
                          <a:srgbClr val="002060"/>
                        </a:solidFill>
                        <a:effectLst/>
                        <a:latin typeface="Times New Roman" pitchFamily="18" charset="0"/>
                        <a:ea typeface="+mn-ea"/>
                        <a:cs typeface="Times New Roman" pitchFamily="18" charset="0"/>
                      </a:endParaRPr>
                    </a:p>
                  </a:txBody>
                  <a:tcPr>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2000" b="1" kern="1200" dirty="0" smtClean="0">
                          <a:solidFill>
                            <a:srgbClr val="002060"/>
                          </a:solidFill>
                          <a:effectLst/>
                          <a:latin typeface="Times New Roman" pitchFamily="18" charset="0"/>
                          <a:ea typeface="+mn-ea"/>
                          <a:cs typeface="Times New Roman" pitchFamily="18" charset="0"/>
                        </a:rPr>
                        <a:t>Epigramma</a:t>
                      </a:r>
                      <a:endParaRPr lang="ru-RU" sz="2000" b="1" kern="1200" dirty="0" smtClean="0">
                        <a:solidFill>
                          <a:srgbClr val="002060"/>
                        </a:solidFill>
                        <a:effectLst/>
                        <a:latin typeface="Times New Roman" pitchFamily="18" charset="0"/>
                        <a:ea typeface="+mn-ea"/>
                        <a:cs typeface="Times New Roman" pitchFamily="18" charset="0"/>
                      </a:endParaRPr>
                    </a:p>
                  </a:txBody>
                  <a:tcPr>
                    <a:solidFill>
                      <a:schemeClr val="accent1">
                        <a:lumMod val="20000"/>
                        <a:lumOff val="80000"/>
                      </a:schemeClr>
                    </a:solidFill>
                  </a:tcPr>
                </a:tc>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2000" b="1" kern="1200" dirty="0" smtClean="0">
                          <a:solidFill>
                            <a:srgbClr val="002060"/>
                          </a:solidFill>
                          <a:effectLst/>
                          <a:latin typeface="Times New Roman" pitchFamily="18" charset="0"/>
                          <a:ea typeface="+mn-ea"/>
                          <a:cs typeface="Times New Roman" pitchFamily="18" charset="0"/>
                        </a:rPr>
                        <a:t>Фабула</a:t>
                      </a:r>
                      <a:endParaRPr lang="ru-RU" sz="2000" b="1" kern="1200" dirty="0" smtClean="0">
                        <a:solidFill>
                          <a:srgbClr val="002060"/>
                        </a:solidFill>
                        <a:effectLst/>
                        <a:latin typeface="Times New Roman" pitchFamily="18" charset="0"/>
                        <a:ea typeface="+mn-ea"/>
                        <a:cs typeface="Times New Roman" pitchFamily="18" charset="0"/>
                      </a:endParaRPr>
                    </a:p>
                  </a:txBody>
                  <a:tcPr>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2000" b="1" kern="1200" dirty="0" smtClean="0">
                          <a:solidFill>
                            <a:srgbClr val="002060"/>
                          </a:solidFill>
                          <a:effectLst/>
                          <a:latin typeface="Times New Roman" pitchFamily="18" charset="0"/>
                          <a:ea typeface="+mn-ea"/>
                          <a:cs typeface="Times New Roman" pitchFamily="18" charset="0"/>
                        </a:rPr>
                        <a:t>Similitudines ex Virg (ilio) 2Aeneid(a)e</a:t>
                      </a:r>
                      <a:endParaRPr lang="ru-RU" sz="2000" b="1" kern="1200" dirty="0" smtClean="0">
                        <a:solidFill>
                          <a:srgbClr val="002060"/>
                        </a:solidFill>
                        <a:effectLst/>
                        <a:latin typeface="Times New Roman" pitchFamily="18" charset="0"/>
                        <a:ea typeface="+mn-ea"/>
                        <a:cs typeface="Times New Roman" pitchFamily="18" charset="0"/>
                      </a:endParaRPr>
                    </a:p>
                  </a:txBody>
                  <a:tcPr>
                    <a:solidFill>
                      <a:schemeClr val="accent1">
                        <a:lumMod val="20000"/>
                        <a:lumOff val="80000"/>
                      </a:schemeClr>
                    </a:solidFill>
                  </a:tcPr>
                </a:tc>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2000" b="1" kern="1200" dirty="0" smtClean="0">
                          <a:solidFill>
                            <a:srgbClr val="002060"/>
                          </a:solidFill>
                          <a:effectLst/>
                          <a:latin typeface="Times New Roman" pitchFamily="18" charset="0"/>
                          <a:ea typeface="+mn-ea"/>
                          <a:cs typeface="Times New Roman" pitchFamily="18" charset="0"/>
                        </a:rPr>
                        <a:t>Разговор о премудрости</a:t>
                      </a:r>
                      <a:endParaRPr lang="ru-RU" sz="2000" b="1" kern="1200" dirty="0" smtClean="0">
                        <a:solidFill>
                          <a:srgbClr val="002060"/>
                        </a:solidFill>
                        <a:effectLst/>
                        <a:latin typeface="Times New Roman" pitchFamily="18" charset="0"/>
                        <a:ea typeface="+mn-ea"/>
                        <a:cs typeface="Times New Roman" pitchFamily="18" charset="0"/>
                      </a:endParaRPr>
                    </a:p>
                  </a:txBody>
                  <a:tcPr>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2000" b="1" kern="1200" dirty="0" smtClean="0">
                          <a:solidFill>
                            <a:srgbClr val="002060"/>
                          </a:solidFill>
                          <a:effectLst/>
                          <a:latin typeface="Times New Roman" pitchFamily="18" charset="0"/>
                          <a:ea typeface="+mn-ea"/>
                          <a:cs typeface="Times New Roman" pitchFamily="18" charset="0"/>
                        </a:rPr>
                        <a:t>In natalem Basilii Tomarae</a:t>
                      </a:r>
                      <a:endParaRPr lang="ru-RU" sz="2000" b="1" kern="1200" dirty="0" smtClean="0">
                        <a:solidFill>
                          <a:srgbClr val="002060"/>
                        </a:solidFill>
                        <a:effectLst/>
                        <a:latin typeface="Times New Roman" pitchFamily="18" charset="0"/>
                        <a:ea typeface="+mn-ea"/>
                        <a:cs typeface="Times New Roman" pitchFamily="18" charset="0"/>
                      </a:endParaRPr>
                    </a:p>
                  </a:txBody>
                  <a:tcPr>
                    <a:solidFill>
                      <a:schemeClr val="accent1">
                        <a:lumMod val="20000"/>
                        <a:lumOff val="80000"/>
                      </a:schemeClr>
                    </a:solidFill>
                  </a:tcPr>
                </a:tc>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2000" b="1" kern="1200" dirty="0" smtClean="0">
                          <a:solidFill>
                            <a:srgbClr val="002060"/>
                          </a:solidFill>
                          <a:effectLst/>
                          <a:latin typeface="Times New Roman" pitchFamily="18" charset="0"/>
                          <a:ea typeface="+mn-ea"/>
                          <a:cs typeface="Times New Roman" pitchFamily="18" charset="0"/>
                        </a:rPr>
                        <a:t>Все лице морщиш, печалей всегда ты</a:t>
                      </a:r>
                      <a:endParaRPr lang="ru-RU" sz="2000" b="1" kern="1200" dirty="0" smtClean="0">
                        <a:solidFill>
                          <a:srgbClr val="002060"/>
                        </a:solidFill>
                        <a:effectLst/>
                        <a:latin typeface="Times New Roman" pitchFamily="18" charset="0"/>
                        <a:ea typeface="+mn-ea"/>
                        <a:cs typeface="Times New Roman" pitchFamily="18" charset="0"/>
                      </a:endParaRPr>
                    </a:p>
                  </a:txBody>
                  <a:tcPr>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2000" b="1" kern="1200" dirty="0" smtClean="0">
                          <a:solidFill>
                            <a:srgbClr val="002060"/>
                          </a:solidFill>
                          <a:effectLst/>
                          <a:latin typeface="Times New Roman" pitchFamily="18" charset="0"/>
                          <a:ea typeface="+mn-ea"/>
                          <a:cs typeface="Times New Roman" pitchFamily="18" charset="0"/>
                        </a:rPr>
                        <a:t>In natalem Bilogrodensis episcopi</a:t>
                      </a:r>
                      <a:endParaRPr lang="ru-RU" sz="2000" b="1" kern="1200" dirty="0" smtClean="0">
                        <a:solidFill>
                          <a:srgbClr val="002060"/>
                        </a:solidFill>
                        <a:effectLst/>
                        <a:latin typeface="Times New Roman" pitchFamily="18" charset="0"/>
                        <a:ea typeface="+mn-ea"/>
                        <a:cs typeface="Times New Roman" pitchFamily="18" charset="0"/>
                      </a:endParaRPr>
                    </a:p>
                  </a:txBody>
                  <a:tcPr>
                    <a:solidFill>
                      <a:schemeClr val="accent1">
                        <a:lumMod val="20000"/>
                        <a:lumOff val="80000"/>
                      </a:schemeClr>
                    </a:solidFill>
                  </a:tcPr>
                </a:tc>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2000" b="1" kern="1200" dirty="0" smtClean="0">
                          <a:solidFill>
                            <a:srgbClr val="002060"/>
                          </a:solidFill>
                          <a:effectLst/>
                          <a:latin typeface="Times New Roman" pitchFamily="18" charset="0"/>
                          <a:ea typeface="+mn-ea"/>
                          <a:cs typeface="Times New Roman" pitchFamily="18" charset="0"/>
                        </a:rPr>
                        <a:t>Похвала астрономии</a:t>
                      </a:r>
                      <a:endParaRPr lang="ru-RU" sz="2000" b="1" kern="1200" dirty="0" smtClean="0">
                        <a:solidFill>
                          <a:srgbClr val="002060"/>
                        </a:solidFill>
                        <a:effectLst/>
                        <a:latin typeface="Times New Roman" pitchFamily="18" charset="0"/>
                        <a:ea typeface="+mn-ea"/>
                        <a:cs typeface="Times New Roman" pitchFamily="18" charset="0"/>
                      </a:endParaRPr>
                    </a:p>
                  </a:txBody>
                  <a:tcPr>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2000" b="1" kern="1200" dirty="0" smtClean="0">
                          <a:solidFill>
                            <a:srgbClr val="002060"/>
                          </a:solidFill>
                          <a:effectLst/>
                          <a:latin typeface="Times New Roman" pitchFamily="18" charset="0"/>
                          <a:ea typeface="+mn-ea"/>
                          <a:cs typeface="Times New Roman" pitchFamily="18" charset="0"/>
                        </a:rPr>
                        <a:t>De sacra caena, seu aeternitate</a:t>
                      </a:r>
                      <a:endParaRPr lang="ru-RU" sz="2000" b="1" kern="1200" dirty="0" smtClean="0">
                        <a:solidFill>
                          <a:srgbClr val="002060"/>
                        </a:solidFill>
                        <a:effectLst/>
                        <a:latin typeface="Times New Roman" pitchFamily="18" charset="0"/>
                        <a:ea typeface="+mn-ea"/>
                        <a:cs typeface="Times New Roman" pitchFamily="18" charset="0"/>
                      </a:endParaRPr>
                    </a:p>
                  </a:txBody>
                  <a:tcPr>
                    <a:solidFill>
                      <a:schemeClr val="accent1">
                        <a:lumMod val="20000"/>
                        <a:lumOff val="80000"/>
                      </a:schemeClr>
                    </a:solidFill>
                  </a:tcPr>
                </a:tc>
              </a:tr>
              <a:tr h="34742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2000" b="1" kern="1200" dirty="0" smtClean="0">
                          <a:solidFill>
                            <a:srgbClr val="002060"/>
                          </a:solidFill>
                          <a:effectLst/>
                          <a:latin typeface="Times New Roman" pitchFamily="18" charset="0"/>
                          <a:ea typeface="+mn-ea"/>
                          <a:cs typeface="Times New Roman" pitchFamily="18" charset="0"/>
                        </a:rPr>
                        <a:t>О delicati blanda etc</a:t>
                      </a:r>
                      <a:endParaRPr lang="ru-RU" sz="2000" b="1" kern="1200" dirty="0" smtClean="0">
                        <a:solidFill>
                          <a:srgbClr val="002060"/>
                        </a:solidFill>
                        <a:effectLst/>
                        <a:latin typeface="Times New Roman" pitchFamily="18" charset="0"/>
                        <a:ea typeface="+mn-ea"/>
                        <a:cs typeface="Times New Roman" pitchFamily="18" charset="0"/>
                      </a:endParaRPr>
                    </a:p>
                  </a:txBody>
                  <a:tcPr>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2000" b="1" kern="1200" dirty="0" smtClean="0">
                          <a:solidFill>
                            <a:srgbClr val="002060"/>
                          </a:solidFill>
                          <a:effectLst/>
                          <a:latin typeface="Times New Roman" pitchFamily="18" charset="0"/>
                          <a:ea typeface="+mn-ea"/>
                          <a:cs typeface="Times New Roman" pitchFamily="18" charset="0"/>
                        </a:rPr>
                        <a:t>De umbratica voluptate</a:t>
                      </a:r>
                      <a:endParaRPr lang="ru-RU" sz="2000" b="1" kern="1200" dirty="0" smtClean="0">
                        <a:solidFill>
                          <a:srgbClr val="002060"/>
                        </a:solidFill>
                        <a:effectLst/>
                        <a:latin typeface="Times New Roman" pitchFamily="18" charset="0"/>
                        <a:ea typeface="+mn-ea"/>
                        <a:cs typeface="Times New Roman" pitchFamily="18" charset="0"/>
                      </a:endParaRPr>
                    </a:p>
                  </a:txBody>
                  <a:tcPr>
                    <a:solidFill>
                      <a:schemeClr val="accent1">
                        <a:lumMod val="20000"/>
                        <a:lumOff val="80000"/>
                      </a:schemeClr>
                    </a:solidFill>
                  </a:tcPr>
                </a:tc>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2000" b="1" kern="1200" dirty="0" smtClean="0">
                          <a:solidFill>
                            <a:srgbClr val="002060"/>
                          </a:solidFill>
                          <a:effectLst/>
                          <a:latin typeface="Times New Roman" pitchFamily="18" charset="0"/>
                          <a:ea typeface="+mn-ea"/>
                          <a:cs typeface="Times New Roman" pitchFamily="18" charset="0"/>
                        </a:rPr>
                        <a:t>In natalem Jesu</a:t>
                      </a:r>
                      <a:endParaRPr lang="ru-RU" sz="2000" b="1" kern="1200" dirty="0" smtClean="0">
                        <a:solidFill>
                          <a:srgbClr val="002060"/>
                        </a:solidFill>
                        <a:effectLst/>
                        <a:latin typeface="Times New Roman" pitchFamily="18" charset="0"/>
                        <a:ea typeface="+mn-ea"/>
                        <a:cs typeface="Times New Roman" pitchFamily="18" charset="0"/>
                      </a:endParaRPr>
                    </a:p>
                  </a:txBody>
                  <a:tcPr>
                    <a:solidFill>
                      <a:schemeClr val="accent1">
                        <a:lumMod val="20000"/>
                        <a:lumOff val="80000"/>
                      </a:schemeClr>
                    </a:solidFill>
                  </a:tcPr>
                </a:tc>
                <a:tc>
                  <a:txBody>
                    <a:bodyPr/>
                    <a:lstStyle/>
                    <a:p>
                      <a:endParaRPr lang="ru-RU" sz="2000" b="1" dirty="0">
                        <a:latin typeface="Times New Roman" pitchFamily="18" charset="0"/>
                        <a:cs typeface="Times New Roman" pitchFamily="18" charset="0"/>
                      </a:endParaRPr>
                    </a:p>
                  </a:txBody>
                  <a:tcPr>
                    <a:solidFill>
                      <a:schemeClr val="accent1">
                        <a:lumMod val="20000"/>
                        <a:lumOff val="80000"/>
                      </a:schemeClr>
                    </a:solidFill>
                  </a:tcPr>
                </a:tc>
              </a:tr>
            </a:tbl>
          </a:graphicData>
        </a:graphic>
      </p:graphicFrame>
    </p:spTree>
    <p:extLst>
      <p:ext uri="{BB962C8B-B14F-4D97-AF65-F5344CB8AC3E}">
        <p14:creationId xmlns:p14="http://schemas.microsoft.com/office/powerpoint/2010/main" xmlns="" val="33328116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332656"/>
            <a:ext cx="7953797" cy="648072"/>
          </a:xfrm>
        </p:spPr>
        <p:txBody>
          <a:bodyPr>
            <a:normAutofit fontScale="90000"/>
          </a:bodyPr>
          <a:lstStyle/>
          <a:p>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b="1" dirty="0" smtClean="0">
                <a:solidFill>
                  <a:schemeClr val="accent2">
                    <a:lumMod val="75000"/>
                  </a:schemeClr>
                </a:solidFill>
                <a:latin typeface="Times New Roman" pitchFamily="18" charset="0"/>
                <a:cs typeface="Times New Roman" pitchFamily="18" charset="0"/>
              </a:rPr>
              <a:t>Трактати</a:t>
            </a: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smtClean="0">
                <a:solidFill>
                  <a:schemeClr val="accent2">
                    <a:lumMod val="75000"/>
                  </a:schemeClr>
                </a:solidFill>
                <a:latin typeface="Times New Roman" pitchFamily="18" charset="0"/>
                <a:cs typeface="Times New Roman" pitchFamily="18" charset="0"/>
              </a:rPr>
              <a:t/>
            </a:r>
            <a:br>
              <a:rPr lang="ru-RU" b="1" dirty="0" smtClean="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smtClean="0">
                <a:solidFill>
                  <a:schemeClr val="accent2">
                    <a:lumMod val="75000"/>
                  </a:schemeClr>
                </a:solidFill>
                <a:latin typeface="Times New Roman" pitchFamily="18" charset="0"/>
                <a:cs typeface="Times New Roman" pitchFamily="18" charset="0"/>
              </a:rPr>
              <a:t/>
            </a:r>
            <a:br>
              <a:rPr lang="ru-RU" b="1" dirty="0" smtClean="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smtClean="0">
                <a:solidFill>
                  <a:schemeClr val="accent2">
                    <a:lumMod val="75000"/>
                  </a:schemeClr>
                </a:solidFill>
                <a:latin typeface="Times New Roman" pitchFamily="18" charset="0"/>
                <a:cs typeface="Times New Roman" pitchFamily="18" charset="0"/>
              </a:rPr>
              <a:t/>
            </a:r>
            <a:br>
              <a:rPr lang="ru-RU" b="1" dirty="0" smtClean="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smtClean="0">
                <a:solidFill>
                  <a:schemeClr val="accent2">
                    <a:lumMod val="75000"/>
                  </a:schemeClr>
                </a:solidFill>
                <a:latin typeface="Times New Roman" pitchFamily="18" charset="0"/>
                <a:cs typeface="Times New Roman" pitchFamily="18" charset="0"/>
              </a:rPr>
              <a:t/>
            </a:r>
            <a:br>
              <a:rPr lang="ru-RU" b="1" dirty="0" smtClean="0">
                <a:solidFill>
                  <a:schemeClr val="accent2">
                    <a:lumMod val="75000"/>
                  </a:schemeClr>
                </a:solidFill>
                <a:latin typeface="Times New Roman" pitchFamily="18" charset="0"/>
                <a:cs typeface="Times New Roman" pitchFamily="18" charset="0"/>
              </a:rPr>
            </a:br>
            <a:r>
              <a:rPr lang="ru-RU" sz="2700" b="1" dirty="0">
                <a:solidFill>
                  <a:srgbClr val="002060"/>
                </a:solidFill>
                <a:latin typeface="Times New Roman" pitchFamily="18" charset="0"/>
                <a:cs typeface="Times New Roman" pitchFamily="18" charset="0"/>
              </a:rPr>
              <a:t/>
            </a:r>
            <a:br>
              <a:rPr lang="ru-RU" sz="2700" b="1" dirty="0">
                <a:solidFill>
                  <a:srgbClr val="002060"/>
                </a:solidFill>
                <a:latin typeface="Times New Roman" pitchFamily="18" charset="0"/>
                <a:cs typeface="Times New Roman" pitchFamily="18" charset="0"/>
              </a:rPr>
            </a:br>
            <a:r>
              <a:rPr lang="ru-RU" sz="2700" b="1" dirty="0">
                <a:solidFill>
                  <a:srgbClr val="002060"/>
                </a:solidFill>
                <a:latin typeface="Times New Roman" pitchFamily="18" charset="0"/>
                <a:cs typeface="Times New Roman" pitchFamily="18" charset="0"/>
              </a:rPr>
              <a:t/>
            </a:r>
            <a:br>
              <a:rPr lang="ru-RU" sz="2700" b="1" dirty="0">
                <a:solidFill>
                  <a:srgbClr val="002060"/>
                </a:solidFill>
                <a:latin typeface="Times New Roman" pitchFamily="18" charset="0"/>
                <a:cs typeface="Times New Roman" pitchFamily="18" charset="0"/>
              </a:rPr>
            </a:br>
            <a:endParaRPr lang="ru-RU" sz="2700" b="1" dirty="0">
              <a:solidFill>
                <a:srgbClr val="002060"/>
              </a:solidFill>
              <a:latin typeface="Times New Roman" pitchFamily="18" charset="0"/>
              <a:cs typeface="Times New Roman" pitchFamily="18" charset="0"/>
            </a:endParaRPr>
          </a:p>
        </p:txBody>
      </p:sp>
      <p:sp>
        <p:nvSpPr>
          <p:cNvPr id="24577" name="Rectangle 1"/>
          <p:cNvSpPr>
            <a:spLocks noChangeArrowheads="1"/>
          </p:cNvSpPr>
          <p:nvPr/>
        </p:nvSpPr>
        <p:spPr bwMode="auto">
          <a:xfrm>
            <a:off x="467544" y="2597389"/>
            <a:ext cx="8496944"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uk-UA" sz="4000" dirty="0"/>
              <a:t> </a:t>
            </a:r>
            <a:br>
              <a:rPr lang="uk-UA" sz="4000" dirty="0"/>
            </a:br>
            <a:endParaRPr lang="uk-UA" sz="4000" dirty="0" smtClean="0"/>
          </a:p>
          <a:p>
            <a:endParaRPr lang="uk-UA" sz="4000" b="1" dirty="0"/>
          </a:p>
          <a:p>
            <a:endParaRPr lang="uk-UA" sz="4000" b="1" dirty="0" smtClean="0"/>
          </a:p>
        </p:txBody>
      </p:sp>
      <p:graphicFrame>
        <p:nvGraphicFramePr>
          <p:cNvPr id="3" name="Таблица 2"/>
          <p:cNvGraphicFramePr>
            <a:graphicFrameLocks noGrp="1"/>
          </p:cNvGraphicFramePr>
          <p:nvPr>
            <p:extLst>
              <p:ext uri="{D42A27DB-BD31-4B8C-83A1-F6EECF244321}">
                <p14:modId xmlns:p14="http://schemas.microsoft.com/office/powerpoint/2010/main" xmlns="" val="1761070902"/>
              </p:ext>
            </p:extLst>
          </p:nvPr>
        </p:nvGraphicFramePr>
        <p:xfrm>
          <a:off x="719572" y="1268760"/>
          <a:ext cx="7992888" cy="4879776"/>
        </p:xfrm>
        <a:graphic>
          <a:graphicData uri="http://schemas.openxmlformats.org/drawingml/2006/table">
            <a:tbl>
              <a:tblPr firstRow="1" bandRow="1">
                <a:tableStyleId>{5C22544A-7EE6-4342-B048-85BDC9FD1C3A}</a:tableStyleId>
              </a:tblPr>
              <a:tblGrid>
                <a:gridCol w="7992888"/>
              </a:tblGrid>
              <a:tr h="648072">
                <a:tc>
                  <a:txBody>
                    <a:bodyPr/>
                    <a:lstStyle/>
                    <a:p>
                      <a:r>
                        <a:rPr lang="uk-UA" sz="2000" b="1" dirty="0" smtClean="0">
                          <a:solidFill>
                            <a:srgbClr val="002060"/>
                          </a:solidFill>
                          <a:latin typeface="Times New Roman" pitchFamily="18" charset="0"/>
                          <a:cs typeface="Times New Roman" pitchFamily="18" charset="0"/>
                        </a:rPr>
                        <a:t>Убуждшеся видѣша славу его (</a:t>
                      </a:r>
                      <a:r>
                        <a:rPr lang="uk-UA" sz="2000" b="1" dirty="0" smtClean="0">
                          <a:solidFill>
                            <a:srgbClr val="002060"/>
                          </a:solidFill>
                          <a:latin typeface="Times New Roman" pitchFamily="18" charset="0"/>
                          <a:cs typeface="Times New Roman" pitchFamily="18" charset="0"/>
                        </a:rPr>
                        <a:t>1765 – 1766</a:t>
                      </a:r>
                      <a:r>
                        <a:rPr lang="uk-UA" sz="2000" b="1" dirty="0" smtClean="0">
                          <a:solidFill>
                            <a:srgbClr val="002060"/>
                          </a:solidFill>
                          <a:latin typeface="Times New Roman" pitchFamily="18" charset="0"/>
                          <a:cs typeface="Times New Roman" pitchFamily="18" charset="0"/>
                        </a:rPr>
                        <a:t>) (Прокинувшись, побачили славу Його)</a:t>
                      </a:r>
                      <a:endParaRPr lang="ru-RU" sz="2000" dirty="0">
                        <a:solidFill>
                          <a:srgbClr val="002060"/>
                        </a:solidFill>
                      </a:endParaRPr>
                    </a:p>
                  </a:txBody>
                  <a:tcPr>
                    <a:solidFill>
                      <a:schemeClr val="accent1">
                        <a:lumMod val="20000"/>
                        <a:lumOff val="80000"/>
                      </a:schemeClr>
                    </a:solidFill>
                  </a:tcPr>
                </a:tc>
              </a:tr>
              <a:tr h="523096">
                <a:tc>
                  <a:txBody>
                    <a:bodyPr/>
                    <a:lstStyle/>
                    <a:p>
                      <a:r>
                        <a:rPr lang="uk-UA" sz="2000" b="1" dirty="0" smtClean="0">
                          <a:solidFill>
                            <a:srgbClr val="002060"/>
                          </a:solidFill>
                          <a:latin typeface="Times New Roman" pitchFamily="18" charset="0"/>
                          <a:cs typeface="Times New Roman" pitchFamily="18" charset="0"/>
                        </a:rPr>
                        <a:t>Да лобжет мя от лобзаний уст своих! (</a:t>
                      </a:r>
                      <a:r>
                        <a:rPr lang="uk-UA" sz="2000" b="1" dirty="0" smtClean="0">
                          <a:solidFill>
                            <a:srgbClr val="002060"/>
                          </a:solidFill>
                          <a:latin typeface="Times New Roman" pitchFamily="18" charset="0"/>
                          <a:cs typeface="Times New Roman" pitchFamily="18" charset="0"/>
                        </a:rPr>
                        <a:t>1765 – 1766</a:t>
                      </a:r>
                      <a:r>
                        <a:rPr lang="uk-UA" sz="2000" b="1" dirty="0" smtClean="0">
                          <a:solidFill>
                            <a:srgbClr val="002060"/>
                          </a:solidFill>
                          <a:latin typeface="Times New Roman" pitchFamily="18" charset="0"/>
                          <a:cs typeface="Times New Roman" pitchFamily="18" charset="0"/>
                        </a:rPr>
                        <a:t>) (Хай цілує мене поцілунками уст своїх!)</a:t>
                      </a:r>
                      <a:endParaRPr lang="ru-RU" sz="2000" dirty="0">
                        <a:solidFill>
                          <a:srgbClr val="002060"/>
                        </a:solidFill>
                      </a:endParaRPr>
                    </a:p>
                  </a:txBody>
                  <a:tcPr>
                    <a:solidFill>
                      <a:schemeClr val="accent1">
                        <a:lumMod val="20000"/>
                        <a:lumOff val="80000"/>
                      </a:schemeClr>
                    </a:solidFill>
                  </a:tcPr>
                </a:tc>
              </a:tr>
              <a:tr h="542136">
                <a:tc>
                  <a:txBody>
                    <a:bodyPr/>
                    <a:lstStyle/>
                    <a:p>
                      <a:r>
                        <a:rPr lang="uk-UA" sz="2000" b="1" dirty="0" smtClean="0">
                          <a:solidFill>
                            <a:srgbClr val="002060"/>
                          </a:solidFill>
                          <a:latin typeface="Times New Roman" pitchFamily="18" charset="0"/>
                          <a:cs typeface="Times New Roman" pitchFamily="18" charset="0"/>
                        </a:rPr>
                        <a:t>Начальная дверь ко христианскому добронравию </a:t>
                      </a:r>
                      <a:r>
                        <a:rPr lang="uk-UA" sz="2000" b="1" baseline="0" dirty="0" smtClean="0">
                          <a:solidFill>
                            <a:srgbClr val="002060"/>
                          </a:solidFill>
                          <a:latin typeface="Times New Roman" pitchFamily="18" charset="0"/>
                          <a:cs typeface="Times New Roman" pitchFamily="18" charset="0"/>
                        </a:rPr>
                        <a:t> </a:t>
                      </a:r>
                      <a:r>
                        <a:rPr lang="uk-UA" sz="2000" b="1" dirty="0" smtClean="0">
                          <a:solidFill>
                            <a:srgbClr val="002060"/>
                          </a:solidFill>
                          <a:latin typeface="Times New Roman" pitchFamily="18" charset="0"/>
                          <a:cs typeface="Times New Roman" pitchFamily="18" charset="0"/>
                        </a:rPr>
                        <a:t>(</a:t>
                      </a:r>
                      <a:r>
                        <a:rPr lang="uk-UA" sz="2000" b="1" dirty="0" smtClean="0">
                          <a:solidFill>
                            <a:srgbClr val="002060"/>
                          </a:solidFill>
                          <a:latin typeface="Times New Roman" pitchFamily="18" charset="0"/>
                          <a:cs typeface="Times New Roman" pitchFamily="18" charset="0"/>
                        </a:rPr>
                        <a:t>1766) </a:t>
                      </a:r>
                      <a:endParaRPr lang="uk-UA" sz="2000" b="1" dirty="0" smtClean="0">
                        <a:solidFill>
                          <a:srgbClr val="002060"/>
                        </a:solidFill>
                        <a:latin typeface="Times New Roman" pitchFamily="18" charset="0"/>
                        <a:cs typeface="Times New Roman" pitchFamily="18" charset="0"/>
                      </a:endParaRPr>
                    </a:p>
                    <a:p>
                      <a:r>
                        <a:rPr lang="uk-UA" sz="2000" b="1" dirty="0" smtClean="0">
                          <a:solidFill>
                            <a:srgbClr val="002060"/>
                          </a:solidFill>
                          <a:latin typeface="Times New Roman" pitchFamily="18" charset="0"/>
                          <a:cs typeface="Times New Roman" pitchFamily="18" charset="0"/>
                        </a:rPr>
                        <a:t>(</a:t>
                      </a:r>
                      <a:r>
                        <a:rPr lang="uk-UA" sz="2000" b="1" dirty="0" smtClean="0">
                          <a:solidFill>
                            <a:srgbClr val="002060"/>
                          </a:solidFill>
                          <a:latin typeface="Times New Roman" pitchFamily="18" charset="0"/>
                          <a:cs typeface="Times New Roman" pitchFamily="18" charset="0"/>
                        </a:rPr>
                        <a:t>Вступні двері до християнської добронравності)</a:t>
                      </a:r>
                      <a:endParaRPr lang="ru-RU" sz="2000" dirty="0">
                        <a:solidFill>
                          <a:srgbClr val="002060"/>
                        </a:solidFill>
                      </a:endParaRPr>
                    </a:p>
                  </a:txBody>
                  <a:tcPr>
                    <a:solidFill>
                      <a:schemeClr val="accent1">
                        <a:lumMod val="20000"/>
                        <a:lumOff val="80000"/>
                      </a:schemeClr>
                    </a:solidFill>
                  </a:tcPr>
                </a:tc>
              </a:tr>
              <a:tr h="633184">
                <a:tc>
                  <a:txBody>
                    <a:bodyPr/>
                    <a:lstStyle/>
                    <a:p>
                      <a:r>
                        <a:rPr lang="uk-UA" sz="2000" b="1" dirty="0" smtClean="0">
                          <a:solidFill>
                            <a:srgbClr val="002060"/>
                          </a:solidFill>
                          <a:latin typeface="Times New Roman" pitchFamily="18" charset="0"/>
                          <a:cs typeface="Times New Roman" pitchFamily="18" charset="0"/>
                        </a:rPr>
                        <a:t>Наркисс. Разглагол о том: узнай себе (1767) (Наркис. Розмова про те: пізнай себе)</a:t>
                      </a:r>
                      <a:endParaRPr lang="ru-RU" sz="2000" dirty="0">
                        <a:solidFill>
                          <a:srgbClr val="002060"/>
                        </a:solidFill>
                      </a:endParaRPr>
                    </a:p>
                  </a:txBody>
                  <a:tcPr>
                    <a:solidFill>
                      <a:schemeClr val="accent1">
                        <a:lumMod val="20000"/>
                        <a:lumOff val="80000"/>
                      </a:schemeClr>
                    </a:solidFill>
                  </a:tcPr>
                </a:tc>
              </a:tr>
              <a:tr h="652224">
                <a:tc>
                  <a:txBody>
                    <a:bodyPr/>
                    <a:lstStyle/>
                    <a:p>
                      <a:r>
                        <a:rPr lang="uk-UA" sz="2000" b="1" dirty="0" smtClean="0">
                          <a:solidFill>
                            <a:srgbClr val="002060"/>
                          </a:solidFill>
                          <a:latin typeface="Times New Roman" pitchFamily="18" charset="0"/>
                          <a:cs typeface="Times New Roman" pitchFamily="18" charset="0"/>
                        </a:rPr>
                        <a:t>Симфониа, нареченная Книга Асхань о познании самого себе (1767) (Симфонія, названа Книга Асхань, про пізнання самого себе)</a:t>
                      </a:r>
                      <a:endParaRPr lang="ru-RU" sz="2000" dirty="0">
                        <a:solidFill>
                          <a:srgbClr val="002060"/>
                        </a:solidFill>
                      </a:endParaRPr>
                    </a:p>
                  </a:txBody>
                  <a:tcPr>
                    <a:solidFill>
                      <a:schemeClr val="accent1">
                        <a:lumMod val="20000"/>
                        <a:lumOff val="80000"/>
                      </a:schemeClr>
                    </a:solidFill>
                  </a:tcPr>
                </a:tc>
              </a:tr>
              <a:tr h="294456">
                <a:tc>
                  <a:txBody>
                    <a:bodyPr/>
                    <a:lstStyle/>
                    <a:p>
                      <a:r>
                        <a:rPr lang="uk-UA" sz="2000" b="1" dirty="0" smtClean="0">
                          <a:solidFill>
                            <a:srgbClr val="002060"/>
                          </a:solidFill>
                          <a:latin typeface="Times New Roman" pitchFamily="18" charset="0"/>
                          <a:cs typeface="Times New Roman" pitchFamily="18" charset="0"/>
                        </a:rPr>
                        <a:t>Бесѣда, нареченная двое, о том, что блаженным быть легко</a:t>
                      </a:r>
                      <a:endParaRPr lang="ru-RU" sz="2000" dirty="0">
                        <a:solidFill>
                          <a:srgbClr val="002060"/>
                        </a:solidFill>
                      </a:endParaRPr>
                    </a:p>
                  </a:txBody>
                  <a:tcPr>
                    <a:solidFill>
                      <a:schemeClr val="accent1">
                        <a:lumMod val="20000"/>
                        <a:lumOff val="80000"/>
                      </a:schemeClr>
                    </a:solidFill>
                  </a:tcPr>
                </a:tc>
              </a:tr>
              <a:tr h="330264">
                <a:tc>
                  <a:txBody>
                    <a:bodyPr/>
                    <a:lstStyle/>
                    <a:p>
                      <a:r>
                        <a:rPr lang="uk-UA" sz="2000" b="1" dirty="0" smtClean="0">
                          <a:solidFill>
                            <a:srgbClr val="002060"/>
                          </a:solidFill>
                          <a:latin typeface="Times New Roman" pitchFamily="18" charset="0"/>
                          <a:cs typeface="Times New Roman" pitchFamily="18" charset="0"/>
                        </a:rPr>
                        <a:t>Бесѣда 1-я, нареченная Observatorиum (СІОН)</a:t>
                      </a:r>
                      <a:endParaRPr lang="ru-RU" sz="2000" dirty="0">
                        <a:solidFill>
                          <a:srgbClr val="002060"/>
                        </a:solidFill>
                      </a:endParaRPr>
                    </a:p>
                  </a:txBody>
                  <a:tcPr>
                    <a:solidFill>
                      <a:schemeClr val="accent1">
                        <a:lumMod val="20000"/>
                        <a:lumOff val="80000"/>
                      </a:schemeClr>
                    </a:solidFill>
                  </a:tcPr>
                </a:tc>
              </a:tr>
              <a:tr h="582096">
                <a:tc>
                  <a:txBody>
                    <a:bodyPr/>
                    <a:lstStyle/>
                    <a:p>
                      <a:r>
                        <a:rPr lang="uk-UA" sz="2000" b="1" dirty="0" smtClean="0">
                          <a:solidFill>
                            <a:srgbClr val="002060"/>
                          </a:solidFill>
                          <a:latin typeface="Times New Roman" pitchFamily="18" charset="0"/>
                          <a:cs typeface="Times New Roman" pitchFamily="18" charset="0"/>
                        </a:rPr>
                        <a:t>Бесѣда 2-я, нареченная Observatorиum Specula (еврейски </a:t>
                      </a:r>
                      <a:r>
                        <a:rPr lang="uk-UA" sz="2000" b="1" dirty="0" smtClean="0">
                          <a:solidFill>
                            <a:srgbClr val="002060"/>
                          </a:solidFill>
                          <a:latin typeface="Times New Roman" pitchFamily="18" charset="0"/>
                          <a:cs typeface="Times New Roman" pitchFamily="18" charset="0"/>
                        </a:rPr>
                        <a:t>– </a:t>
                      </a:r>
                      <a:r>
                        <a:rPr lang="uk-UA" sz="2000" b="1" dirty="0" smtClean="0">
                          <a:solidFill>
                            <a:srgbClr val="002060"/>
                          </a:solidFill>
                          <a:latin typeface="Times New Roman" pitchFamily="18" charset="0"/>
                          <a:cs typeface="Times New Roman" pitchFamily="18" charset="0"/>
                        </a:rPr>
                        <a:t>Сіон)</a:t>
                      </a:r>
                      <a:endParaRPr lang="ru-RU" sz="2000" dirty="0">
                        <a:solidFill>
                          <a:srgbClr val="002060"/>
                        </a:solidFill>
                      </a:endParaRPr>
                    </a:p>
                  </a:txBody>
                  <a:tcPr>
                    <a:solidFill>
                      <a:schemeClr val="accent1">
                        <a:lumMod val="20000"/>
                        <a:lumOff val="80000"/>
                      </a:schemeClr>
                    </a:solidFill>
                  </a:tcPr>
                </a:tc>
              </a:tr>
            </a:tbl>
          </a:graphicData>
        </a:graphic>
      </p:graphicFrame>
    </p:spTree>
    <p:extLst>
      <p:ext uri="{BB962C8B-B14F-4D97-AF65-F5344CB8AC3E}">
        <p14:creationId xmlns:p14="http://schemas.microsoft.com/office/powerpoint/2010/main" xmlns="" val="4833933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332656"/>
            <a:ext cx="7953797" cy="648072"/>
          </a:xfrm>
        </p:spPr>
        <p:txBody>
          <a:bodyPr>
            <a:normAutofit fontScale="90000"/>
          </a:bodyPr>
          <a:lstStyle/>
          <a:p>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b="1" dirty="0" smtClean="0">
                <a:solidFill>
                  <a:schemeClr val="accent2">
                    <a:lumMod val="75000"/>
                  </a:schemeClr>
                </a:solidFill>
                <a:latin typeface="Times New Roman" pitchFamily="18" charset="0"/>
                <a:cs typeface="Times New Roman" pitchFamily="18" charset="0"/>
              </a:rPr>
              <a:t>Діалоги</a:t>
            </a: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smtClean="0">
                <a:solidFill>
                  <a:schemeClr val="accent2">
                    <a:lumMod val="75000"/>
                  </a:schemeClr>
                </a:solidFill>
                <a:latin typeface="Times New Roman" pitchFamily="18" charset="0"/>
                <a:cs typeface="Times New Roman" pitchFamily="18" charset="0"/>
              </a:rPr>
              <a:t/>
            </a:r>
            <a:br>
              <a:rPr lang="ru-RU" b="1" dirty="0" smtClean="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smtClean="0">
                <a:solidFill>
                  <a:schemeClr val="accent2">
                    <a:lumMod val="75000"/>
                  </a:schemeClr>
                </a:solidFill>
                <a:latin typeface="Times New Roman" pitchFamily="18" charset="0"/>
                <a:cs typeface="Times New Roman" pitchFamily="18" charset="0"/>
              </a:rPr>
              <a:t/>
            </a:r>
            <a:br>
              <a:rPr lang="ru-RU" b="1" dirty="0" smtClean="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smtClean="0">
                <a:solidFill>
                  <a:schemeClr val="accent2">
                    <a:lumMod val="75000"/>
                  </a:schemeClr>
                </a:solidFill>
                <a:latin typeface="Times New Roman" pitchFamily="18" charset="0"/>
                <a:cs typeface="Times New Roman" pitchFamily="18" charset="0"/>
              </a:rPr>
              <a:t/>
            </a:r>
            <a:br>
              <a:rPr lang="ru-RU" b="1" dirty="0" smtClean="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smtClean="0">
                <a:solidFill>
                  <a:schemeClr val="accent2">
                    <a:lumMod val="75000"/>
                  </a:schemeClr>
                </a:solidFill>
                <a:latin typeface="Times New Roman" pitchFamily="18" charset="0"/>
                <a:cs typeface="Times New Roman" pitchFamily="18" charset="0"/>
              </a:rPr>
              <a:t/>
            </a:r>
            <a:br>
              <a:rPr lang="ru-RU" b="1" dirty="0" smtClean="0">
                <a:solidFill>
                  <a:schemeClr val="accent2">
                    <a:lumMod val="75000"/>
                  </a:schemeClr>
                </a:solidFill>
                <a:latin typeface="Times New Roman" pitchFamily="18" charset="0"/>
                <a:cs typeface="Times New Roman" pitchFamily="18" charset="0"/>
              </a:rPr>
            </a:br>
            <a:r>
              <a:rPr lang="ru-RU" sz="2700" b="1" dirty="0">
                <a:solidFill>
                  <a:srgbClr val="002060"/>
                </a:solidFill>
                <a:latin typeface="Times New Roman" pitchFamily="18" charset="0"/>
                <a:cs typeface="Times New Roman" pitchFamily="18" charset="0"/>
              </a:rPr>
              <a:t/>
            </a:r>
            <a:br>
              <a:rPr lang="ru-RU" sz="2700" b="1" dirty="0">
                <a:solidFill>
                  <a:srgbClr val="002060"/>
                </a:solidFill>
                <a:latin typeface="Times New Roman" pitchFamily="18" charset="0"/>
                <a:cs typeface="Times New Roman" pitchFamily="18" charset="0"/>
              </a:rPr>
            </a:br>
            <a:r>
              <a:rPr lang="ru-RU" sz="2700" b="1" dirty="0">
                <a:solidFill>
                  <a:srgbClr val="002060"/>
                </a:solidFill>
                <a:latin typeface="Times New Roman" pitchFamily="18" charset="0"/>
                <a:cs typeface="Times New Roman" pitchFamily="18" charset="0"/>
              </a:rPr>
              <a:t/>
            </a:r>
            <a:br>
              <a:rPr lang="ru-RU" sz="2700" b="1" dirty="0">
                <a:solidFill>
                  <a:srgbClr val="002060"/>
                </a:solidFill>
                <a:latin typeface="Times New Roman" pitchFamily="18" charset="0"/>
                <a:cs typeface="Times New Roman" pitchFamily="18" charset="0"/>
              </a:rPr>
            </a:br>
            <a:endParaRPr lang="ru-RU" sz="2700" b="1" dirty="0">
              <a:solidFill>
                <a:srgbClr val="002060"/>
              </a:solidFill>
              <a:latin typeface="Times New Roman" pitchFamily="18" charset="0"/>
              <a:cs typeface="Times New Roman" pitchFamily="18" charset="0"/>
            </a:endParaRPr>
          </a:p>
        </p:txBody>
      </p:sp>
      <p:sp>
        <p:nvSpPr>
          <p:cNvPr id="24577" name="Rectangle 1"/>
          <p:cNvSpPr>
            <a:spLocks noChangeArrowheads="1"/>
          </p:cNvSpPr>
          <p:nvPr/>
        </p:nvSpPr>
        <p:spPr bwMode="auto">
          <a:xfrm>
            <a:off x="467544" y="2597389"/>
            <a:ext cx="8496944"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uk-UA" sz="4000" dirty="0"/>
              <a:t> </a:t>
            </a:r>
            <a:br>
              <a:rPr lang="uk-UA" sz="4000" dirty="0"/>
            </a:br>
            <a:endParaRPr lang="uk-UA" sz="4000" dirty="0" smtClean="0"/>
          </a:p>
          <a:p>
            <a:endParaRPr lang="uk-UA" sz="4000" b="1" dirty="0"/>
          </a:p>
          <a:p>
            <a:endParaRPr lang="uk-UA" sz="4000" b="1" dirty="0" smtClean="0"/>
          </a:p>
        </p:txBody>
      </p:sp>
      <p:graphicFrame>
        <p:nvGraphicFramePr>
          <p:cNvPr id="3" name="Таблица 2"/>
          <p:cNvGraphicFramePr>
            <a:graphicFrameLocks noGrp="1"/>
          </p:cNvGraphicFramePr>
          <p:nvPr>
            <p:extLst>
              <p:ext uri="{D42A27DB-BD31-4B8C-83A1-F6EECF244321}">
                <p14:modId xmlns:p14="http://schemas.microsoft.com/office/powerpoint/2010/main" xmlns="" val="896465007"/>
              </p:ext>
            </p:extLst>
          </p:nvPr>
        </p:nvGraphicFramePr>
        <p:xfrm>
          <a:off x="719572" y="1412776"/>
          <a:ext cx="7992888" cy="3596640"/>
        </p:xfrm>
        <a:graphic>
          <a:graphicData uri="http://schemas.openxmlformats.org/drawingml/2006/table">
            <a:tbl>
              <a:tblPr firstRow="1" bandRow="1">
                <a:tableStyleId>{5C22544A-7EE6-4342-B048-85BDC9FD1C3A}</a:tableStyleId>
              </a:tblPr>
              <a:tblGrid>
                <a:gridCol w="7992888"/>
              </a:tblGrid>
              <a:tr h="576064">
                <a:tc>
                  <a:txBody>
                    <a:bodyPr/>
                    <a:lstStyle/>
                    <a:p>
                      <a:pPr lvl="0" algn="just"/>
                      <a:r>
                        <a:rPr lang="uk-UA" sz="2000" b="1" dirty="0" smtClean="0">
                          <a:solidFill>
                            <a:srgbClr val="002060"/>
                          </a:solidFill>
                          <a:latin typeface="Times New Roman" pitchFamily="18" charset="0"/>
                          <a:cs typeface="Times New Roman" pitchFamily="18" charset="0"/>
                        </a:rPr>
                        <a:t>Діалог, или разглагол о древнем мірѣ (1772) (Діалог, або розмова про давній світ)</a:t>
                      </a:r>
                      <a:endParaRPr lang="ru-RU" sz="2000" b="1" dirty="0">
                        <a:solidFill>
                          <a:srgbClr val="002060"/>
                        </a:solidFill>
                        <a:latin typeface="Times New Roman" pitchFamily="18" charset="0"/>
                        <a:cs typeface="Times New Roman" pitchFamily="18" charset="0"/>
                      </a:endParaRPr>
                    </a:p>
                  </a:txBody>
                  <a:tcPr>
                    <a:solidFill>
                      <a:schemeClr val="accent1">
                        <a:lumMod val="20000"/>
                        <a:lumOff val="80000"/>
                      </a:schemeClr>
                    </a:solidFill>
                  </a:tcPr>
                </a:tc>
              </a:tr>
              <a:tr h="896536">
                <a:tc>
                  <a:txBody>
                    <a:bodyPr/>
                    <a:lstStyle/>
                    <a:p>
                      <a:pPr lvl="0" algn="just"/>
                      <a:r>
                        <a:rPr lang="uk-UA" sz="2000" b="1" dirty="0" smtClean="0">
                          <a:solidFill>
                            <a:srgbClr val="002060"/>
                          </a:solidFill>
                          <a:latin typeface="Times New Roman" pitchFamily="18" charset="0"/>
                          <a:cs typeface="Times New Roman" pitchFamily="18" charset="0"/>
                        </a:rPr>
                        <a:t>Разговор пяти путников о истинном счастии в жизни № 91; Разговор дружеский о душевном мирѣ № 93 (Розмова п’яти подорожніх про істинне щастя в житті) (</a:t>
                      </a:r>
                      <a:r>
                        <a:rPr lang="uk-UA" sz="2000" b="1" dirty="0" smtClean="0">
                          <a:solidFill>
                            <a:srgbClr val="002060"/>
                          </a:solidFill>
                          <a:latin typeface="Times New Roman" pitchFamily="18" charset="0"/>
                          <a:cs typeface="Times New Roman" pitchFamily="18" charset="0"/>
                        </a:rPr>
                        <a:t>1773 – 1774</a:t>
                      </a:r>
                      <a:r>
                        <a:rPr lang="uk-UA" sz="2000" b="1" dirty="0" smtClean="0">
                          <a:solidFill>
                            <a:srgbClr val="002060"/>
                          </a:solidFill>
                          <a:latin typeface="Times New Roman" pitchFamily="18" charset="0"/>
                          <a:cs typeface="Times New Roman" pitchFamily="18" charset="0"/>
                        </a:rPr>
                        <a:t>)</a:t>
                      </a:r>
                      <a:endParaRPr lang="ru-RU" sz="2000" b="1" dirty="0">
                        <a:solidFill>
                          <a:srgbClr val="002060"/>
                        </a:solidFill>
                        <a:latin typeface="Times New Roman" pitchFamily="18" charset="0"/>
                        <a:cs typeface="Times New Roman" pitchFamily="18" charset="0"/>
                      </a:endParaRPr>
                    </a:p>
                  </a:txBody>
                  <a:tcPr>
                    <a:solidFill>
                      <a:schemeClr val="accent1">
                        <a:lumMod val="20000"/>
                        <a:lumOff val="80000"/>
                      </a:schemeClr>
                    </a:solidFill>
                  </a:tcPr>
                </a:tc>
              </a:tr>
              <a:tr h="381352">
                <a:tc>
                  <a:txBody>
                    <a:bodyPr/>
                    <a:lstStyle/>
                    <a:p>
                      <a:pPr lvl="0" algn="just"/>
                      <a:r>
                        <a:rPr lang="uk-UA" sz="2000" b="1" dirty="0" smtClean="0">
                          <a:solidFill>
                            <a:srgbClr val="002060"/>
                          </a:solidFill>
                          <a:latin typeface="Times New Roman" pitchFamily="18" charset="0"/>
                          <a:cs typeface="Times New Roman" pitchFamily="18" charset="0"/>
                        </a:rPr>
                        <a:t>Кольцо (Кільце. Дружня розмова про душевний світ) (</a:t>
                      </a:r>
                      <a:r>
                        <a:rPr lang="uk-UA" sz="2000" b="1" dirty="0" smtClean="0">
                          <a:solidFill>
                            <a:srgbClr val="002060"/>
                          </a:solidFill>
                          <a:latin typeface="Times New Roman" pitchFamily="18" charset="0"/>
                          <a:cs typeface="Times New Roman" pitchFamily="18" charset="0"/>
                        </a:rPr>
                        <a:t>1773 – 1774</a:t>
                      </a:r>
                      <a:r>
                        <a:rPr lang="uk-UA" sz="2000" b="1" dirty="0" smtClean="0">
                          <a:solidFill>
                            <a:srgbClr val="002060"/>
                          </a:solidFill>
                          <a:latin typeface="Times New Roman" pitchFamily="18" charset="0"/>
                          <a:cs typeface="Times New Roman" pitchFamily="18" charset="0"/>
                        </a:rPr>
                        <a:t>)</a:t>
                      </a:r>
                      <a:endParaRPr lang="ru-RU" sz="2000" b="1" dirty="0">
                        <a:solidFill>
                          <a:srgbClr val="002060"/>
                        </a:solidFill>
                        <a:latin typeface="Times New Roman" pitchFamily="18" charset="0"/>
                        <a:cs typeface="Times New Roman" pitchFamily="18" charset="0"/>
                      </a:endParaRPr>
                    </a:p>
                  </a:txBody>
                  <a:tcPr>
                    <a:solidFill>
                      <a:schemeClr val="accent1">
                        <a:lumMod val="20000"/>
                        <a:lumOff val="80000"/>
                      </a:schemeClr>
                    </a:solidFill>
                  </a:tcPr>
                </a:tc>
              </a:tr>
              <a:tr h="633184">
                <a:tc>
                  <a:txBody>
                    <a:bodyPr/>
                    <a:lstStyle/>
                    <a:p>
                      <a:pPr lvl="0" algn="just"/>
                      <a:r>
                        <a:rPr lang="uk-UA" sz="2000" b="1" dirty="0" smtClean="0">
                          <a:solidFill>
                            <a:srgbClr val="002060"/>
                          </a:solidFill>
                          <a:latin typeface="Times New Roman" pitchFamily="18" charset="0"/>
                          <a:cs typeface="Times New Roman" pitchFamily="18" charset="0"/>
                        </a:rPr>
                        <a:t>Разговор, называемый алфавит, или букварь мира (Розмова, звана алфавіт, чи буквар світу) (1774)</a:t>
                      </a:r>
                      <a:endParaRPr lang="ru-RU" sz="2000" b="1" dirty="0">
                        <a:solidFill>
                          <a:srgbClr val="002060"/>
                        </a:solidFill>
                        <a:latin typeface="Times New Roman" pitchFamily="18" charset="0"/>
                        <a:cs typeface="Times New Roman" pitchFamily="18" charset="0"/>
                      </a:endParaRPr>
                    </a:p>
                  </a:txBody>
                  <a:tcPr>
                    <a:solidFill>
                      <a:schemeClr val="accent1">
                        <a:lumMod val="20000"/>
                        <a:lumOff val="80000"/>
                      </a:schemeClr>
                    </a:solidFill>
                  </a:tcPr>
                </a:tc>
              </a:tr>
              <a:tr h="305584">
                <a:tc>
                  <a:txBody>
                    <a:bodyPr/>
                    <a:lstStyle/>
                    <a:p>
                      <a:pPr algn="just"/>
                      <a:r>
                        <a:rPr lang="uk-UA" sz="2000" b="1" dirty="0" smtClean="0">
                          <a:solidFill>
                            <a:srgbClr val="002060"/>
                          </a:solidFill>
                          <a:latin typeface="Times New Roman" pitchFamily="18" charset="0"/>
                          <a:cs typeface="Times New Roman" pitchFamily="18" charset="0"/>
                        </a:rPr>
                        <a:t>Книжечка, называемая Silenus Alcibiadis, сирѣчь Икона</a:t>
                      </a:r>
                      <a:endParaRPr lang="ru-RU" sz="2000" b="1" dirty="0">
                        <a:solidFill>
                          <a:srgbClr val="002060"/>
                        </a:solidFill>
                        <a:latin typeface="Times New Roman" pitchFamily="18" charset="0"/>
                        <a:cs typeface="Times New Roman" pitchFamily="18" charset="0"/>
                      </a:endParaRPr>
                    </a:p>
                  </a:txBody>
                  <a:tcPr>
                    <a:solidFill>
                      <a:schemeClr val="accent1">
                        <a:lumMod val="20000"/>
                        <a:lumOff val="80000"/>
                      </a:schemeClr>
                    </a:solidFill>
                  </a:tcPr>
                </a:tc>
              </a:tr>
              <a:tr h="294456">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uk-UA" sz="2000" b="1" dirty="0" smtClean="0">
                          <a:solidFill>
                            <a:srgbClr val="002060"/>
                          </a:solidFill>
                          <a:latin typeface="Times New Roman" pitchFamily="18" charset="0"/>
                          <a:cs typeface="Times New Roman" pitchFamily="18" charset="0"/>
                        </a:rPr>
                        <a:t>Алківіадская (Израилский змий)</a:t>
                      </a:r>
                      <a:endParaRPr lang="ru-RU" sz="2000" b="1" dirty="0" smtClean="0">
                        <a:solidFill>
                          <a:srgbClr val="002060"/>
                        </a:solidFill>
                        <a:latin typeface="Times New Roman" pitchFamily="18" charset="0"/>
                        <a:cs typeface="Times New Roman" pitchFamily="18" charset="0"/>
                      </a:endParaRPr>
                    </a:p>
                  </a:txBody>
                  <a:tcPr>
                    <a:solidFill>
                      <a:schemeClr val="accent1">
                        <a:lumMod val="20000"/>
                        <a:lumOff val="80000"/>
                      </a:schemeClr>
                    </a:solidFill>
                  </a:tcPr>
                </a:tc>
              </a:tr>
            </a:tbl>
          </a:graphicData>
        </a:graphic>
      </p:graphicFrame>
    </p:spTree>
    <p:extLst>
      <p:ext uri="{BB962C8B-B14F-4D97-AF65-F5344CB8AC3E}">
        <p14:creationId xmlns:p14="http://schemas.microsoft.com/office/powerpoint/2010/main" xmlns="" val="4425124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332656"/>
            <a:ext cx="7953797" cy="648072"/>
          </a:xfrm>
        </p:spPr>
        <p:txBody>
          <a:bodyPr>
            <a:normAutofit fontScale="90000"/>
          </a:bodyPr>
          <a:lstStyle/>
          <a:p>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b="1" dirty="0" smtClean="0">
                <a:solidFill>
                  <a:schemeClr val="accent2">
                    <a:lumMod val="75000"/>
                  </a:schemeClr>
                </a:solidFill>
                <a:latin typeface="Times New Roman" pitchFamily="18" charset="0"/>
                <a:cs typeface="Times New Roman" pitchFamily="18" charset="0"/>
              </a:rPr>
              <a:t>Діалоги</a:t>
            </a: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smtClean="0">
                <a:solidFill>
                  <a:schemeClr val="accent2">
                    <a:lumMod val="75000"/>
                  </a:schemeClr>
                </a:solidFill>
                <a:latin typeface="Times New Roman" pitchFamily="18" charset="0"/>
                <a:cs typeface="Times New Roman" pitchFamily="18" charset="0"/>
              </a:rPr>
              <a:t/>
            </a:r>
            <a:br>
              <a:rPr lang="ru-RU" b="1" dirty="0" smtClean="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smtClean="0">
                <a:solidFill>
                  <a:schemeClr val="accent2">
                    <a:lumMod val="75000"/>
                  </a:schemeClr>
                </a:solidFill>
                <a:latin typeface="Times New Roman" pitchFamily="18" charset="0"/>
                <a:cs typeface="Times New Roman" pitchFamily="18" charset="0"/>
              </a:rPr>
              <a:t/>
            </a:r>
            <a:br>
              <a:rPr lang="ru-RU" b="1" dirty="0" smtClean="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smtClean="0">
                <a:solidFill>
                  <a:schemeClr val="accent2">
                    <a:lumMod val="75000"/>
                  </a:schemeClr>
                </a:solidFill>
                <a:latin typeface="Times New Roman" pitchFamily="18" charset="0"/>
                <a:cs typeface="Times New Roman" pitchFamily="18" charset="0"/>
              </a:rPr>
              <a:t/>
            </a:r>
            <a:br>
              <a:rPr lang="ru-RU" b="1" dirty="0" smtClean="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smtClean="0">
                <a:solidFill>
                  <a:schemeClr val="accent2">
                    <a:lumMod val="75000"/>
                  </a:schemeClr>
                </a:solidFill>
                <a:latin typeface="Times New Roman" pitchFamily="18" charset="0"/>
                <a:cs typeface="Times New Roman" pitchFamily="18" charset="0"/>
              </a:rPr>
              <a:t/>
            </a:r>
            <a:br>
              <a:rPr lang="ru-RU" b="1" dirty="0" smtClean="0">
                <a:solidFill>
                  <a:schemeClr val="accent2">
                    <a:lumMod val="75000"/>
                  </a:schemeClr>
                </a:solidFill>
                <a:latin typeface="Times New Roman" pitchFamily="18" charset="0"/>
                <a:cs typeface="Times New Roman" pitchFamily="18" charset="0"/>
              </a:rPr>
            </a:br>
            <a:r>
              <a:rPr lang="ru-RU" sz="2700" b="1" dirty="0">
                <a:solidFill>
                  <a:srgbClr val="002060"/>
                </a:solidFill>
                <a:latin typeface="Times New Roman" pitchFamily="18" charset="0"/>
                <a:cs typeface="Times New Roman" pitchFamily="18" charset="0"/>
              </a:rPr>
              <a:t/>
            </a:r>
            <a:br>
              <a:rPr lang="ru-RU" sz="2700" b="1" dirty="0">
                <a:solidFill>
                  <a:srgbClr val="002060"/>
                </a:solidFill>
                <a:latin typeface="Times New Roman" pitchFamily="18" charset="0"/>
                <a:cs typeface="Times New Roman" pitchFamily="18" charset="0"/>
              </a:rPr>
            </a:br>
            <a:r>
              <a:rPr lang="ru-RU" sz="2700" b="1" dirty="0">
                <a:solidFill>
                  <a:srgbClr val="002060"/>
                </a:solidFill>
                <a:latin typeface="Times New Roman" pitchFamily="18" charset="0"/>
                <a:cs typeface="Times New Roman" pitchFamily="18" charset="0"/>
              </a:rPr>
              <a:t/>
            </a:r>
            <a:br>
              <a:rPr lang="ru-RU" sz="2700" b="1" dirty="0">
                <a:solidFill>
                  <a:srgbClr val="002060"/>
                </a:solidFill>
                <a:latin typeface="Times New Roman" pitchFamily="18" charset="0"/>
                <a:cs typeface="Times New Roman" pitchFamily="18" charset="0"/>
              </a:rPr>
            </a:br>
            <a:endParaRPr lang="ru-RU" sz="2700" b="1" dirty="0">
              <a:solidFill>
                <a:srgbClr val="002060"/>
              </a:solidFill>
              <a:latin typeface="Times New Roman" pitchFamily="18" charset="0"/>
              <a:cs typeface="Times New Roman" pitchFamily="18" charset="0"/>
            </a:endParaRPr>
          </a:p>
        </p:txBody>
      </p:sp>
      <p:sp>
        <p:nvSpPr>
          <p:cNvPr id="24577" name="Rectangle 1"/>
          <p:cNvSpPr>
            <a:spLocks noChangeArrowheads="1"/>
          </p:cNvSpPr>
          <p:nvPr/>
        </p:nvSpPr>
        <p:spPr bwMode="auto">
          <a:xfrm>
            <a:off x="467544" y="2597389"/>
            <a:ext cx="8496944"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uk-UA" sz="4000" dirty="0"/>
              <a:t> </a:t>
            </a:r>
            <a:br>
              <a:rPr lang="uk-UA" sz="4000" dirty="0"/>
            </a:br>
            <a:endParaRPr lang="uk-UA" sz="4000" dirty="0" smtClean="0"/>
          </a:p>
          <a:p>
            <a:endParaRPr lang="uk-UA" sz="4000" b="1" dirty="0"/>
          </a:p>
          <a:p>
            <a:endParaRPr lang="uk-UA" sz="4000" b="1" dirty="0" smtClean="0"/>
          </a:p>
        </p:txBody>
      </p:sp>
      <p:graphicFrame>
        <p:nvGraphicFramePr>
          <p:cNvPr id="3" name="Таблица 2"/>
          <p:cNvGraphicFramePr>
            <a:graphicFrameLocks noGrp="1"/>
          </p:cNvGraphicFramePr>
          <p:nvPr>
            <p:extLst>
              <p:ext uri="{D42A27DB-BD31-4B8C-83A1-F6EECF244321}">
                <p14:modId xmlns:p14="http://schemas.microsoft.com/office/powerpoint/2010/main" xmlns="" val="3651518091"/>
              </p:ext>
            </p:extLst>
          </p:nvPr>
        </p:nvGraphicFramePr>
        <p:xfrm>
          <a:off x="971600" y="1412776"/>
          <a:ext cx="7272808" cy="2987040"/>
        </p:xfrm>
        <a:graphic>
          <a:graphicData uri="http://schemas.openxmlformats.org/drawingml/2006/table">
            <a:tbl>
              <a:tblPr firstRow="1" bandRow="1">
                <a:tableStyleId>{5C22544A-7EE6-4342-B048-85BDC9FD1C3A}</a:tableStyleId>
              </a:tblPr>
              <a:tblGrid>
                <a:gridCol w="7272808"/>
              </a:tblGrid>
              <a:tr h="288032">
                <a:tc>
                  <a:txBody>
                    <a:bodyPr/>
                    <a:lstStyle/>
                    <a:p>
                      <a:pPr lvl="0" algn="just"/>
                      <a:r>
                        <a:rPr lang="uk-UA" sz="2000" b="1" dirty="0" smtClean="0">
                          <a:solidFill>
                            <a:srgbClr val="002060"/>
                          </a:solidFill>
                          <a:latin typeface="Times New Roman" pitchFamily="18" charset="0"/>
                          <a:cs typeface="Times New Roman" pitchFamily="18" charset="0"/>
                        </a:rPr>
                        <a:t>Книжечка о чтении священнаго писания, нареченна Жена Лотова</a:t>
                      </a:r>
                      <a:endParaRPr lang="ru-RU" sz="2000" b="1" dirty="0">
                        <a:solidFill>
                          <a:srgbClr val="002060"/>
                        </a:solidFill>
                        <a:latin typeface="Times New Roman" pitchFamily="18" charset="0"/>
                        <a:cs typeface="Times New Roman" pitchFamily="18" charset="0"/>
                      </a:endParaRPr>
                    </a:p>
                  </a:txBody>
                  <a:tcPr>
                    <a:solidFill>
                      <a:schemeClr val="accent1">
                        <a:lumMod val="20000"/>
                        <a:lumOff val="80000"/>
                      </a:schemeClr>
                    </a:solidFill>
                  </a:tcPr>
                </a:tc>
              </a:tr>
              <a:tr h="251832">
                <a:tc>
                  <a:txBody>
                    <a:bodyPr/>
                    <a:lstStyle/>
                    <a:p>
                      <a:pPr lvl="0" algn="just"/>
                      <a:r>
                        <a:rPr lang="uk-UA" sz="2000" b="1" dirty="0" smtClean="0">
                          <a:solidFill>
                            <a:srgbClr val="002060"/>
                          </a:solidFill>
                          <a:latin typeface="Times New Roman" pitchFamily="18" charset="0"/>
                          <a:cs typeface="Times New Roman" pitchFamily="18" charset="0"/>
                        </a:rPr>
                        <a:t>Брань архистратига Михаила со Сатаною о сем: легко быть благим</a:t>
                      </a:r>
                      <a:endParaRPr lang="ru-RU" sz="2000" b="1" dirty="0">
                        <a:solidFill>
                          <a:srgbClr val="002060"/>
                        </a:solidFill>
                        <a:latin typeface="Times New Roman" pitchFamily="18" charset="0"/>
                        <a:cs typeface="Times New Roman" pitchFamily="18" charset="0"/>
                      </a:endParaRPr>
                    </a:p>
                  </a:txBody>
                  <a:tcPr>
                    <a:solidFill>
                      <a:schemeClr val="accent1">
                        <a:lumMod val="20000"/>
                        <a:lumOff val="80000"/>
                      </a:schemeClr>
                    </a:solidFill>
                  </a:tcPr>
                </a:tc>
              </a:tr>
              <a:tr h="381352">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uk-UA" sz="2000" b="1" dirty="0" smtClean="0">
                          <a:solidFill>
                            <a:srgbClr val="002060"/>
                          </a:solidFill>
                          <a:latin typeface="Times New Roman" pitchFamily="18" charset="0"/>
                          <a:cs typeface="Times New Roman" pitchFamily="18" charset="0"/>
                        </a:rPr>
                        <a:t>Пря бѣсу со Варсавою</a:t>
                      </a:r>
                      <a:endParaRPr lang="ru-RU" sz="2000" b="1" dirty="0" smtClean="0">
                        <a:solidFill>
                          <a:srgbClr val="002060"/>
                        </a:solidFill>
                        <a:latin typeface="Times New Roman" pitchFamily="18" charset="0"/>
                        <a:cs typeface="Times New Roman" pitchFamily="18" charset="0"/>
                      </a:endParaRPr>
                    </a:p>
                  </a:txBody>
                  <a:tcPr>
                    <a:solidFill>
                      <a:schemeClr val="accent1">
                        <a:lumMod val="20000"/>
                        <a:lumOff val="80000"/>
                      </a:schemeClr>
                    </a:solidFill>
                  </a:tcPr>
                </a:tc>
              </a:tr>
              <a:tr h="32344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uk-UA" sz="2000" b="1" dirty="0" smtClean="0">
                          <a:solidFill>
                            <a:srgbClr val="002060"/>
                          </a:solidFill>
                          <a:latin typeface="Times New Roman" pitchFamily="18" charset="0"/>
                          <a:cs typeface="Times New Roman" pitchFamily="18" charset="0"/>
                        </a:rPr>
                        <a:t>Благодарный Еродий (Вдячний Еродій)</a:t>
                      </a:r>
                      <a:endParaRPr lang="ru-RU" sz="2000" b="1" dirty="0" smtClean="0">
                        <a:solidFill>
                          <a:srgbClr val="002060"/>
                        </a:solidFill>
                        <a:latin typeface="Times New Roman" pitchFamily="18" charset="0"/>
                        <a:cs typeface="Times New Roman" pitchFamily="18" charset="0"/>
                      </a:endParaRPr>
                    </a:p>
                  </a:txBody>
                  <a:tcPr>
                    <a:solidFill>
                      <a:schemeClr val="accent1">
                        <a:lumMod val="20000"/>
                        <a:lumOff val="80000"/>
                      </a:schemeClr>
                    </a:solidFill>
                  </a:tcPr>
                </a:tc>
              </a:tr>
              <a:tr h="305584">
                <a:tc>
                  <a:txBody>
                    <a:bodyPr/>
                    <a:lstStyle/>
                    <a:p>
                      <a:pPr lvl="0" algn="just"/>
                      <a:r>
                        <a:rPr lang="uk-UA" sz="2000" b="1" dirty="0" smtClean="0">
                          <a:solidFill>
                            <a:srgbClr val="002060"/>
                          </a:solidFill>
                          <a:latin typeface="Times New Roman" pitchFamily="18" charset="0"/>
                          <a:cs typeface="Times New Roman" pitchFamily="18" charset="0"/>
                        </a:rPr>
                        <a:t>Убогий Жайворонок (Вбогий Жайворонок)</a:t>
                      </a:r>
                      <a:endParaRPr lang="ru-RU" sz="2000" b="1" dirty="0">
                        <a:solidFill>
                          <a:srgbClr val="002060"/>
                        </a:solidFill>
                        <a:latin typeface="Times New Roman" pitchFamily="18" charset="0"/>
                        <a:cs typeface="Times New Roman" pitchFamily="18" charset="0"/>
                      </a:endParaRPr>
                    </a:p>
                  </a:txBody>
                  <a:tcPr>
                    <a:solidFill>
                      <a:schemeClr val="accent1">
                        <a:lumMod val="20000"/>
                        <a:lumOff val="80000"/>
                      </a:schemeClr>
                    </a:solidFill>
                  </a:tcPr>
                </a:tc>
              </a:tr>
              <a:tr h="294456">
                <a:tc>
                  <a:txBody>
                    <a:bodyPr/>
                    <a:lstStyle/>
                    <a:p>
                      <a:pPr lvl="0" algn="just"/>
                      <a:r>
                        <a:rPr lang="uk-UA" sz="2000" b="1" dirty="0" smtClean="0">
                          <a:solidFill>
                            <a:srgbClr val="002060"/>
                          </a:solidFill>
                          <a:latin typeface="Times New Roman" pitchFamily="18" charset="0"/>
                          <a:cs typeface="Times New Roman" pitchFamily="18" charset="0"/>
                        </a:rPr>
                        <a:t>Диалог. Имя </a:t>
                      </a:r>
                      <a:r>
                        <a:rPr lang="uk-UA" sz="2000" b="1" dirty="0" err="1" smtClean="0">
                          <a:solidFill>
                            <a:srgbClr val="002060"/>
                          </a:solidFill>
                          <a:latin typeface="Times New Roman" pitchFamily="18" charset="0"/>
                          <a:cs typeface="Times New Roman" pitchFamily="18" charset="0"/>
                        </a:rPr>
                        <a:t>ему</a:t>
                      </a:r>
                      <a:r>
                        <a:rPr lang="uk-UA" sz="2000" b="1" dirty="0" smtClean="0">
                          <a:solidFill>
                            <a:srgbClr val="002060"/>
                          </a:solidFill>
                          <a:latin typeface="Times New Roman" pitchFamily="18" charset="0"/>
                          <a:cs typeface="Times New Roman" pitchFamily="18" charset="0"/>
                        </a:rPr>
                        <a:t> </a:t>
                      </a:r>
                      <a:r>
                        <a:rPr lang="uk-UA" sz="2000" b="1" dirty="0" smtClean="0">
                          <a:solidFill>
                            <a:srgbClr val="002060"/>
                          </a:solidFill>
                          <a:latin typeface="Times New Roman" pitchFamily="18" charset="0"/>
                          <a:cs typeface="Times New Roman" pitchFamily="18" charset="0"/>
                        </a:rPr>
                        <a:t>– </a:t>
                      </a:r>
                      <a:r>
                        <a:rPr lang="uk-UA" sz="2000" b="1" dirty="0" smtClean="0">
                          <a:solidFill>
                            <a:srgbClr val="002060"/>
                          </a:solidFill>
                          <a:latin typeface="Times New Roman" pitchFamily="18" charset="0"/>
                          <a:cs typeface="Times New Roman" pitchFamily="18" charset="0"/>
                        </a:rPr>
                        <a:t>Потоп змиин</a:t>
                      </a:r>
                      <a:endParaRPr lang="ru-RU" sz="2000" b="1" dirty="0">
                        <a:solidFill>
                          <a:srgbClr val="002060"/>
                        </a:solidFill>
                        <a:latin typeface="Times New Roman" pitchFamily="18" charset="0"/>
                        <a:cs typeface="Times New Roman" pitchFamily="18" charset="0"/>
                      </a:endParaRPr>
                    </a:p>
                  </a:txBody>
                  <a:tcPr>
                    <a:solidFill>
                      <a:schemeClr val="accent1">
                        <a:lumMod val="20000"/>
                        <a:lumOff val="80000"/>
                      </a:schemeClr>
                    </a:solidFill>
                  </a:tcPr>
                </a:tc>
              </a:tr>
            </a:tbl>
          </a:graphicData>
        </a:graphic>
      </p:graphicFrame>
    </p:spTree>
    <p:extLst>
      <p:ext uri="{BB962C8B-B14F-4D97-AF65-F5344CB8AC3E}">
        <p14:creationId xmlns:p14="http://schemas.microsoft.com/office/powerpoint/2010/main" xmlns="" val="7313799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332656"/>
            <a:ext cx="7953797" cy="1800200"/>
          </a:xfrm>
        </p:spPr>
        <p:txBody>
          <a:bodyPr>
            <a:normAutofit fontScale="90000"/>
          </a:bodyPr>
          <a:lstStyle/>
          <a:p>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000" b="1" dirty="0" smtClean="0">
                <a:solidFill>
                  <a:schemeClr val="accent2">
                    <a:lumMod val="75000"/>
                  </a:schemeClr>
                </a:solidFill>
                <a:latin typeface="Times New Roman" pitchFamily="18" charset="0"/>
                <a:cs typeface="Times New Roman" pitchFamily="18" charset="0"/>
              </a:rPr>
              <a:t>ПЕРЕКЛАДИ З ЛАТИНСЬКОЇ ТА ГРЕЦЬКОЇ МОВИ</a:t>
            </a:r>
            <a:r>
              <a:rPr lang="ru-RU" sz="4000" b="1" dirty="0">
                <a:solidFill>
                  <a:schemeClr val="accent2">
                    <a:lumMod val="75000"/>
                  </a:schemeClr>
                </a:solidFill>
                <a:latin typeface="Times New Roman" pitchFamily="18" charset="0"/>
                <a:cs typeface="Times New Roman" pitchFamily="18" charset="0"/>
              </a:rPr>
              <a:t/>
            </a:r>
            <a:br>
              <a:rPr lang="ru-RU" sz="4000" b="1" dirty="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smtClean="0">
                <a:solidFill>
                  <a:schemeClr val="accent2">
                    <a:lumMod val="75000"/>
                  </a:schemeClr>
                </a:solidFill>
                <a:latin typeface="Times New Roman" pitchFamily="18" charset="0"/>
                <a:cs typeface="Times New Roman" pitchFamily="18" charset="0"/>
              </a:rPr>
              <a:t/>
            </a:r>
            <a:br>
              <a:rPr lang="ru-RU" b="1" dirty="0" smtClean="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smtClean="0">
                <a:solidFill>
                  <a:schemeClr val="accent2">
                    <a:lumMod val="75000"/>
                  </a:schemeClr>
                </a:solidFill>
                <a:latin typeface="Times New Roman" pitchFamily="18" charset="0"/>
                <a:cs typeface="Times New Roman" pitchFamily="18" charset="0"/>
              </a:rPr>
              <a:t/>
            </a:r>
            <a:br>
              <a:rPr lang="ru-RU" b="1" dirty="0" smtClean="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smtClean="0">
                <a:solidFill>
                  <a:schemeClr val="accent2">
                    <a:lumMod val="75000"/>
                  </a:schemeClr>
                </a:solidFill>
                <a:latin typeface="Times New Roman" pitchFamily="18" charset="0"/>
                <a:cs typeface="Times New Roman" pitchFamily="18" charset="0"/>
              </a:rPr>
              <a:t/>
            </a:r>
            <a:br>
              <a:rPr lang="ru-RU" b="1" dirty="0" smtClean="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smtClean="0">
                <a:solidFill>
                  <a:schemeClr val="accent2">
                    <a:lumMod val="75000"/>
                  </a:schemeClr>
                </a:solidFill>
                <a:latin typeface="Times New Roman" pitchFamily="18" charset="0"/>
                <a:cs typeface="Times New Roman" pitchFamily="18" charset="0"/>
              </a:rPr>
              <a:t/>
            </a:r>
            <a:br>
              <a:rPr lang="ru-RU" b="1" dirty="0" smtClean="0">
                <a:solidFill>
                  <a:schemeClr val="accent2">
                    <a:lumMod val="75000"/>
                  </a:schemeClr>
                </a:solidFill>
                <a:latin typeface="Times New Roman" pitchFamily="18" charset="0"/>
                <a:cs typeface="Times New Roman" pitchFamily="18" charset="0"/>
              </a:rPr>
            </a:br>
            <a:r>
              <a:rPr lang="ru-RU" sz="2700" b="1" dirty="0">
                <a:solidFill>
                  <a:srgbClr val="002060"/>
                </a:solidFill>
                <a:latin typeface="Times New Roman" pitchFamily="18" charset="0"/>
                <a:cs typeface="Times New Roman" pitchFamily="18" charset="0"/>
              </a:rPr>
              <a:t/>
            </a:r>
            <a:br>
              <a:rPr lang="ru-RU" sz="2700" b="1" dirty="0">
                <a:solidFill>
                  <a:srgbClr val="002060"/>
                </a:solidFill>
                <a:latin typeface="Times New Roman" pitchFamily="18" charset="0"/>
                <a:cs typeface="Times New Roman" pitchFamily="18" charset="0"/>
              </a:rPr>
            </a:br>
            <a:r>
              <a:rPr lang="ru-RU" sz="2700" b="1" dirty="0">
                <a:solidFill>
                  <a:srgbClr val="002060"/>
                </a:solidFill>
                <a:latin typeface="Times New Roman" pitchFamily="18" charset="0"/>
                <a:cs typeface="Times New Roman" pitchFamily="18" charset="0"/>
              </a:rPr>
              <a:t/>
            </a:r>
            <a:br>
              <a:rPr lang="ru-RU" sz="2700" b="1" dirty="0">
                <a:solidFill>
                  <a:srgbClr val="002060"/>
                </a:solidFill>
                <a:latin typeface="Times New Roman" pitchFamily="18" charset="0"/>
                <a:cs typeface="Times New Roman" pitchFamily="18" charset="0"/>
              </a:rPr>
            </a:br>
            <a:endParaRPr lang="ru-RU" sz="2700" b="1" dirty="0">
              <a:solidFill>
                <a:srgbClr val="002060"/>
              </a:solidFill>
              <a:latin typeface="Times New Roman" pitchFamily="18" charset="0"/>
              <a:cs typeface="Times New Roman" pitchFamily="18" charset="0"/>
            </a:endParaRPr>
          </a:p>
        </p:txBody>
      </p:sp>
      <p:sp>
        <p:nvSpPr>
          <p:cNvPr id="24577" name="Rectangle 1"/>
          <p:cNvSpPr>
            <a:spLocks noChangeArrowheads="1"/>
          </p:cNvSpPr>
          <p:nvPr/>
        </p:nvSpPr>
        <p:spPr bwMode="auto">
          <a:xfrm>
            <a:off x="467544" y="2597389"/>
            <a:ext cx="8496944"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uk-UA" sz="4000" dirty="0"/>
              <a:t> </a:t>
            </a:r>
            <a:br>
              <a:rPr lang="uk-UA" sz="4000" dirty="0"/>
            </a:br>
            <a:endParaRPr lang="uk-UA" sz="4000" dirty="0" smtClean="0"/>
          </a:p>
          <a:p>
            <a:endParaRPr lang="uk-UA" sz="4000" b="1" dirty="0"/>
          </a:p>
          <a:p>
            <a:endParaRPr lang="uk-UA" sz="4000" b="1" dirty="0" smtClean="0"/>
          </a:p>
        </p:txBody>
      </p:sp>
      <p:graphicFrame>
        <p:nvGraphicFramePr>
          <p:cNvPr id="3" name="Таблица 2"/>
          <p:cNvGraphicFramePr>
            <a:graphicFrameLocks noGrp="1"/>
          </p:cNvGraphicFramePr>
          <p:nvPr>
            <p:extLst>
              <p:ext uri="{D42A27DB-BD31-4B8C-83A1-F6EECF244321}">
                <p14:modId xmlns:p14="http://schemas.microsoft.com/office/powerpoint/2010/main" xmlns="" val="2923803543"/>
              </p:ext>
            </p:extLst>
          </p:nvPr>
        </p:nvGraphicFramePr>
        <p:xfrm>
          <a:off x="971600" y="2348880"/>
          <a:ext cx="7272808" cy="1371600"/>
        </p:xfrm>
        <a:graphic>
          <a:graphicData uri="http://schemas.openxmlformats.org/drawingml/2006/table">
            <a:tbl>
              <a:tblPr firstRow="1" bandRow="1">
                <a:tableStyleId>{5C22544A-7EE6-4342-B048-85BDC9FD1C3A}</a:tableStyleId>
              </a:tblPr>
              <a:tblGrid>
                <a:gridCol w="7272808"/>
              </a:tblGrid>
              <a:tr h="288032">
                <a:tc>
                  <a:txBody>
                    <a:bodyPr/>
                    <a:lstStyle/>
                    <a:p>
                      <a:pPr lvl="0"/>
                      <a:r>
                        <a:rPr lang="uk-UA" sz="2400" b="1" kern="1200" dirty="0" smtClean="0">
                          <a:solidFill>
                            <a:srgbClr val="002060"/>
                          </a:solidFill>
                          <a:effectLst/>
                          <a:latin typeface="Times New Roman" pitchFamily="18" charset="0"/>
                          <a:ea typeface="+mn-ea"/>
                          <a:cs typeface="Times New Roman" pitchFamily="18" charset="0"/>
                        </a:rPr>
                        <a:t>Ода (Сідерун де Госе)</a:t>
                      </a:r>
                      <a:endParaRPr lang="ru-RU" sz="2400" b="1" kern="1200" dirty="0" smtClean="0">
                        <a:solidFill>
                          <a:srgbClr val="002060"/>
                        </a:solidFill>
                        <a:effectLst/>
                        <a:latin typeface="Times New Roman" pitchFamily="18" charset="0"/>
                        <a:ea typeface="+mn-ea"/>
                        <a:cs typeface="Times New Roman" pitchFamily="18" charset="0"/>
                      </a:endParaRPr>
                    </a:p>
                  </a:txBody>
                  <a:tcPr>
                    <a:solidFill>
                      <a:schemeClr val="accent1">
                        <a:lumMod val="20000"/>
                        <a:lumOff val="80000"/>
                      </a:schemeClr>
                    </a:solidFill>
                  </a:tcPr>
                </a:tc>
              </a:tr>
              <a:tr h="251832">
                <a:tc>
                  <a:txBody>
                    <a:bodyPr/>
                    <a:lstStyle/>
                    <a:p>
                      <a:pPr lvl="0"/>
                      <a:r>
                        <a:rPr lang="uk-UA" sz="2400" b="1" kern="1200" dirty="0" smtClean="0">
                          <a:solidFill>
                            <a:srgbClr val="002060"/>
                          </a:solidFill>
                          <a:effectLst/>
                          <a:latin typeface="Times New Roman" pitchFamily="18" charset="0"/>
                          <a:ea typeface="+mn-ea"/>
                          <a:cs typeface="Times New Roman" pitchFamily="18" charset="0"/>
                        </a:rPr>
                        <a:t>О старости (Цицерон)</a:t>
                      </a:r>
                      <a:endParaRPr lang="ru-RU" sz="2400" b="1" kern="1200" dirty="0" smtClean="0">
                        <a:solidFill>
                          <a:srgbClr val="002060"/>
                        </a:solidFill>
                        <a:effectLst/>
                        <a:latin typeface="Times New Roman" pitchFamily="18" charset="0"/>
                        <a:ea typeface="+mn-ea"/>
                        <a:cs typeface="Times New Roman" pitchFamily="18" charset="0"/>
                      </a:endParaRPr>
                    </a:p>
                  </a:txBody>
                  <a:tcPr>
                    <a:solidFill>
                      <a:schemeClr val="accent1">
                        <a:lumMod val="20000"/>
                        <a:lumOff val="80000"/>
                      </a:schemeClr>
                    </a:solidFill>
                  </a:tcPr>
                </a:tc>
              </a:tr>
              <a:tr h="381352">
                <a:tc>
                  <a:txBody>
                    <a:bodyPr/>
                    <a:lstStyle/>
                    <a:p>
                      <a:pPr lvl="0"/>
                      <a:r>
                        <a:rPr lang="uk-UA" sz="2400" b="1" kern="1200" dirty="0" smtClean="0">
                          <a:solidFill>
                            <a:srgbClr val="002060"/>
                          </a:solidFill>
                          <a:effectLst/>
                          <a:latin typeface="Times New Roman" pitchFamily="18" charset="0"/>
                          <a:ea typeface="+mn-ea"/>
                          <a:cs typeface="Times New Roman" pitchFamily="18" charset="0"/>
                        </a:rPr>
                        <a:t>О спокойствии души (Плутарх)</a:t>
                      </a:r>
                      <a:endParaRPr lang="ru-RU" sz="2400" b="1" kern="1200" dirty="0">
                        <a:solidFill>
                          <a:srgbClr val="002060"/>
                        </a:solidFill>
                        <a:effectLst/>
                        <a:latin typeface="Times New Roman" pitchFamily="18" charset="0"/>
                        <a:ea typeface="+mn-ea"/>
                        <a:cs typeface="Times New Roman" pitchFamily="18" charset="0"/>
                      </a:endParaRPr>
                    </a:p>
                  </a:txBody>
                  <a:tcPr>
                    <a:solidFill>
                      <a:schemeClr val="accent1">
                        <a:lumMod val="20000"/>
                        <a:lumOff val="80000"/>
                      </a:schemeClr>
                    </a:solidFill>
                  </a:tcPr>
                </a:tc>
              </a:tr>
            </a:tbl>
          </a:graphicData>
        </a:graphic>
      </p:graphicFrame>
    </p:spTree>
    <p:extLst>
      <p:ext uri="{BB962C8B-B14F-4D97-AF65-F5344CB8AC3E}">
        <p14:creationId xmlns:p14="http://schemas.microsoft.com/office/powerpoint/2010/main" xmlns="" val="10705451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332656"/>
            <a:ext cx="7953797" cy="1296144"/>
          </a:xfrm>
        </p:spPr>
        <p:txBody>
          <a:bodyPr>
            <a:normAutofit fontScale="90000"/>
          </a:bodyPr>
          <a:lstStyle/>
          <a:p>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a:solidFill>
                  <a:schemeClr val="accent2">
                    <a:lumMod val="75000"/>
                  </a:schemeClr>
                </a:solidFill>
                <a:latin typeface="Times New Roman" pitchFamily="18" charset="0"/>
                <a:cs typeface="Times New Roman" pitchFamily="18" charset="0"/>
              </a:rPr>
              <a:t/>
            </a:r>
            <a:br>
              <a:rPr lang="uk-UA" sz="49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uk-UA" sz="4000" b="1" dirty="0" smtClean="0">
                <a:solidFill>
                  <a:schemeClr val="accent2">
                    <a:lumMod val="75000"/>
                  </a:schemeClr>
                </a:solidFill>
                <a:latin typeface="Times New Roman" pitchFamily="18" charset="0"/>
                <a:cs typeface="Times New Roman" pitchFamily="18" charset="0"/>
              </a:rPr>
              <a:t>У МАСОВОМУ МИСТЕЦТВІ</a:t>
            </a:r>
            <a:r>
              <a:rPr lang="uk-UA" sz="4000" b="1" dirty="0">
                <a:solidFill>
                  <a:schemeClr val="accent2">
                    <a:lumMod val="75000"/>
                  </a:schemeClr>
                </a:solidFill>
                <a:latin typeface="Times New Roman" pitchFamily="18" charset="0"/>
                <a:cs typeface="Times New Roman" pitchFamily="18" charset="0"/>
              </a:rPr>
              <a:t/>
            </a:r>
            <a:br>
              <a:rPr lang="uk-UA" sz="4000" b="1" dirty="0">
                <a:solidFill>
                  <a:schemeClr val="accent2">
                    <a:lumMod val="75000"/>
                  </a:schemeClr>
                </a:solidFill>
                <a:latin typeface="Times New Roman" pitchFamily="18" charset="0"/>
                <a:cs typeface="Times New Roman" pitchFamily="18" charset="0"/>
              </a:rPr>
            </a:br>
            <a:r>
              <a:rPr lang="uk-UA" sz="4000" b="1" dirty="0">
                <a:solidFill>
                  <a:schemeClr val="accent2">
                    <a:lumMod val="75000"/>
                  </a:schemeClr>
                </a:solidFill>
                <a:latin typeface="Times New Roman" pitchFamily="18" charset="0"/>
                <a:cs typeface="Times New Roman" pitchFamily="18" charset="0"/>
              </a:rPr>
              <a:t/>
            </a:r>
            <a:br>
              <a:rPr lang="uk-UA" sz="4000" b="1" dirty="0">
                <a:solidFill>
                  <a:schemeClr val="accent2">
                    <a:lumMod val="75000"/>
                  </a:schemeClr>
                </a:solidFill>
                <a:latin typeface="Times New Roman" pitchFamily="18" charset="0"/>
                <a:cs typeface="Times New Roman" pitchFamily="18" charset="0"/>
              </a:rPr>
            </a:br>
            <a:r>
              <a:rPr lang="uk-UA" sz="4900" b="1" dirty="0" smtClean="0">
                <a:solidFill>
                  <a:schemeClr val="accent2">
                    <a:lumMod val="75000"/>
                  </a:schemeClr>
                </a:solidFill>
                <a:latin typeface="Times New Roman" pitchFamily="18" charset="0"/>
                <a:cs typeface="Times New Roman" pitchFamily="18" charset="0"/>
              </a:rPr>
              <a:t/>
            </a:r>
            <a:br>
              <a:rPr lang="uk-UA" sz="4900" b="1" dirty="0" smtClean="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smtClean="0">
                <a:solidFill>
                  <a:schemeClr val="accent2">
                    <a:lumMod val="75000"/>
                  </a:schemeClr>
                </a:solidFill>
                <a:latin typeface="Times New Roman" pitchFamily="18" charset="0"/>
                <a:cs typeface="Times New Roman" pitchFamily="18" charset="0"/>
              </a:rPr>
              <a:t/>
            </a:r>
            <a:br>
              <a:rPr lang="ru-RU" b="1" dirty="0" smtClean="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smtClean="0">
                <a:solidFill>
                  <a:schemeClr val="accent2">
                    <a:lumMod val="75000"/>
                  </a:schemeClr>
                </a:solidFill>
                <a:latin typeface="Times New Roman" pitchFamily="18" charset="0"/>
                <a:cs typeface="Times New Roman" pitchFamily="18" charset="0"/>
              </a:rPr>
              <a:t/>
            </a:r>
            <a:br>
              <a:rPr lang="ru-RU" b="1" dirty="0" smtClean="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smtClean="0">
                <a:solidFill>
                  <a:schemeClr val="accent2">
                    <a:lumMod val="75000"/>
                  </a:schemeClr>
                </a:solidFill>
                <a:latin typeface="Times New Roman" pitchFamily="18" charset="0"/>
                <a:cs typeface="Times New Roman" pitchFamily="18" charset="0"/>
              </a:rPr>
              <a:t/>
            </a:r>
            <a:br>
              <a:rPr lang="ru-RU" b="1" dirty="0" smtClean="0">
                <a:solidFill>
                  <a:schemeClr val="accent2">
                    <a:lumMod val="75000"/>
                  </a:schemeClr>
                </a:solidFill>
                <a:latin typeface="Times New Roman" pitchFamily="18" charset="0"/>
                <a:cs typeface="Times New Roman" pitchFamily="18" charset="0"/>
              </a:rPr>
            </a:br>
            <a:r>
              <a:rPr lang="ru-RU" b="1" dirty="0">
                <a:solidFill>
                  <a:schemeClr val="accent2">
                    <a:lumMod val="75000"/>
                  </a:schemeClr>
                </a:solidFill>
                <a:latin typeface="Times New Roman" pitchFamily="18" charset="0"/>
                <a:cs typeface="Times New Roman" pitchFamily="18" charset="0"/>
              </a:rPr>
              <a:t/>
            </a:r>
            <a:br>
              <a:rPr lang="ru-RU" b="1" dirty="0">
                <a:solidFill>
                  <a:schemeClr val="accent2">
                    <a:lumMod val="75000"/>
                  </a:schemeClr>
                </a:solidFill>
                <a:latin typeface="Times New Roman" pitchFamily="18" charset="0"/>
                <a:cs typeface="Times New Roman" pitchFamily="18" charset="0"/>
              </a:rPr>
            </a:br>
            <a:r>
              <a:rPr lang="ru-RU" b="1" dirty="0" smtClean="0">
                <a:solidFill>
                  <a:schemeClr val="accent2">
                    <a:lumMod val="75000"/>
                  </a:schemeClr>
                </a:solidFill>
                <a:latin typeface="Times New Roman" pitchFamily="18" charset="0"/>
                <a:cs typeface="Times New Roman" pitchFamily="18" charset="0"/>
              </a:rPr>
              <a:t/>
            </a:r>
            <a:br>
              <a:rPr lang="ru-RU" b="1" dirty="0" smtClean="0">
                <a:solidFill>
                  <a:schemeClr val="accent2">
                    <a:lumMod val="75000"/>
                  </a:schemeClr>
                </a:solidFill>
                <a:latin typeface="Times New Roman" pitchFamily="18" charset="0"/>
                <a:cs typeface="Times New Roman" pitchFamily="18" charset="0"/>
              </a:rPr>
            </a:br>
            <a:r>
              <a:rPr lang="ru-RU" sz="2700" b="1" dirty="0">
                <a:solidFill>
                  <a:srgbClr val="002060"/>
                </a:solidFill>
                <a:latin typeface="Times New Roman" pitchFamily="18" charset="0"/>
                <a:cs typeface="Times New Roman" pitchFamily="18" charset="0"/>
              </a:rPr>
              <a:t/>
            </a:r>
            <a:br>
              <a:rPr lang="ru-RU" sz="2700" b="1" dirty="0">
                <a:solidFill>
                  <a:srgbClr val="002060"/>
                </a:solidFill>
                <a:latin typeface="Times New Roman" pitchFamily="18" charset="0"/>
                <a:cs typeface="Times New Roman" pitchFamily="18" charset="0"/>
              </a:rPr>
            </a:br>
            <a:r>
              <a:rPr lang="ru-RU" sz="2700" b="1" dirty="0">
                <a:solidFill>
                  <a:srgbClr val="002060"/>
                </a:solidFill>
                <a:latin typeface="Times New Roman" pitchFamily="18" charset="0"/>
                <a:cs typeface="Times New Roman" pitchFamily="18" charset="0"/>
              </a:rPr>
              <a:t/>
            </a:r>
            <a:br>
              <a:rPr lang="ru-RU" sz="2700" b="1" dirty="0">
                <a:solidFill>
                  <a:srgbClr val="002060"/>
                </a:solidFill>
                <a:latin typeface="Times New Roman" pitchFamily="18" charset="0"/>
                <a:cs typeface="Times New Roman" pitchFamily="18" charset="0"/>
              </a:rPr>
            </a:br>
            <a:endParaRPr lang="ru-RU" sz="2700" b="1" dirty="0">
              <a:solidFill>
                <a:srgbClr val="002060"/>
              </a:solidFill>
              <a:latin typeface="Times New Roman" pitchFamily="18" charset="0"/>
              <a:cs typeface="Times New Roman" pitchFamily="18" charset="0"/>
            </a:endParaRPr>
          </a:p>
        </p:txBody>
      </p:sp>
      <p:sp>
        <p:nvSpPr>
          <p:cNvPr id="24577" name="Rectangle 1"/>
          <p:cNvSpPr>
            <a:spLocks noChangeArrowheads="1"/>
          </p:cNvSpPr>
          <p:nvPr/>
        </p:nvSpPr>
        <p:spPr bwMode="auto">
          <a:xfrm>
            <a:off x="467544" y="2597389"/>
            <a:ext cx="8496944"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uk-UA" sz="4000" dirty="0"/>
              <a:t> </a:t>
            </a:r>
            <a:br>
              <a:rPr lang="uk-UA" sz="4000" dirty="0"/>
            </a:br>
            <a:endParaRPr lang="uk-UA" sz="4000" dirty="0" smtClean="0"/>
          </a:p>
          <a:p>
            <a:endParaRPr lang="uk-UA" sz="4000" b="1" dirty="0"/>
          </a:p>
          <a:p>
            <a:endParaRPr lang="uk-UA" sz="4000" b="1" dirty="0" smtClean="0"/>
          </a:p>
        </p:txBody>
      </p:sp>
      <p:graphicFrame>
        <p:nvGraphicFramePr>
          <p:cNvPr id="3" name="Таблица 2"/>
          <p:cNvGraphicFramePr>
            <a:graphicFrameLocks noGrp="1"/>
          </p:cNvGraphicFramePr>
          <p:nvPr>
            <p:extLst>
              <p:ext uri="{D42A27DB-BD31-4B8C-83A1-F6EECF244321}">
                <p14:modId xmlns:p14="http://schemas.microsoft.com/office/powerpoint/2010/main" xmlns="" val="1374723262"/>
              </p:ext>
            </p:extLst>
          </p:nvPr>
        </p:nvGraphicFramePr>
        <p:xfrm>
          <a:off x="1403648" y="1893461"/>
          <a:ext cx="6264696" cy="1981200"/>
        </p:xfrm>
        <a:graphic>
          <a:graphicData uri="http://schemas.openxmlformats.org/drawingml/2006/table">
            <a:tbl>
              <a:tblPr firstRow="1" bandRow="1">
                <a:tableStyleId>{5C22544A-7EE6-4342-B048-85BDC9FD1C3A}</a:tableStyleId>
              </a:tblPr>
              <a:tblGrid>
                <a:gridCol w="6264696"/>
              </a:tblGrid>
              <a:tr h="288032">
                <a:tc>
                  <a:txBody>
                    <a:bodyPr/>
                    <a:lstStyle/>
                    <a:p>
                      <a:r>
                        <a:rPr lang="uk-UA" sz="2000" b="1" dirty="0" smtClean="0">
                          <a:solidFill>
                            <a:srgbClr val="002060"/>
                          </a:solidFill>
                          <a:latin typeface="Times New Roman" pitchFamily="18" charset="0"/>
                          <a:cs typeface="Times New Roman" pitchFamily="18" charset="0"/>
                        </a:rPr>
                        <a:t>СКОВОРОДА У ЖИВОПИСІ</a:t>
                      </a:r>
                      <a:endParaRPr lang="ru-RU" sz="2000" dirty="0">
                        <a:solidFill>
                          <a:srgbClr val="002060"/>
                        </a:solidFill>
                      </a:endParaRPr>
                    </a:p>
                  </a:txBody>
                  <a:tcPr>
                    <a:solidFill>
                      <a:schemeClr val="accent1">
                        <a:lumMod val="20000"/>
                        <a:lumOff val="80000"/>
                      </a:schemeClr>
                    </a:solidFill>
                  </a:tcPr>
                </a:tc>
              </a:tr>
              <a:tr h="251832">
                <a:tc>
                  <a:txBody>
                    <a:bodyPr/>
                    <a:lstStyle/>
                    <a:p>
                      <a:r>
                        <a:rPr lang="uk-UA" sz="2000" b="1" dirty="0" smtClean="0">
                          <a:solidFill>
                            <a:srgbClr val="002060"/>
                          </a:solidFill>
                          <a:latin typeface="Times New Roman" pitchFamily="18" charset="0"/>
                          <a:cs typeface="Times New Roman" pitchFamily="18" charset="0"/>
                        </a:rPr>
                        <a:t>СКОВОРОДА У СКУЛЬПТУРІ</a:t>
                      </a:r>
                      <a:endParaRPr lang="ru-RU" sz="2000" dirty="0">
                        <a:solidFill>
                          <a:srgbClr val="002060"/>
                        </a:solidFill>
                      </a:endParaRPr>
                    </a:p>
                  </a:txBody>
                  <a:tcPr>
                    <a:solidFill>
                      <a:schemeClr val="accent1">
                        <a:lumMod val="20000"/>
                        <a:lumOff val="80000"/>
                      </a:schemeClr>
                    </a:solidFill>
                  </a:tcPr>
                </a:tc>
              </a:tr>
              <a:tr h="38135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k-UA" sz="2000" b="1" dirty="0" smtClean="0">
                          <a:solidFill>
                            <a:srgbClr val="002060"/>
                          </a:solidFill>
                          <a:latin typeface="Times New Roman" pitchFamily="18" charset="0"/>
                          <a:cs typeface="Times New Roman" pitchFamily="18" charset="0"/>
                        </a:rPr>
                        <a:t>СКОВОРОДА В КІНОМИСТЕЦТВІ</a:t>
                      </a:r>
                      <a:endParaRPr lang="ru-RU" sz="2000" dirty="0" smtClean="0">
                        <a:solidFill>
                          <a:srgbClr val="002060"/>
                        </a:solidFill>
                      </a:endParaRPr>
                    </a:p>
                  </a:txBody>
                  <a:tcPr>
                    <a:solidFill>
                      <a:schemeClr val="accent1">
                        <a:lumMod val="20000"/>
                        <a:lumOff val="80000"/>
                      </a:schemeClr>
                    </a:solidFill>
                  </a:tcPr>
                </a:tc>
              </a:tr>
              <a:tr h="323448">
                <a:tc>
                  <a:txBody>
                    <a:bodyPr/>
                    <a:lstStyle/>
                    <a:p>
                      <a:r>
                        <a:rPr lang="uk-UA" sz="2000" b="1" dirty="0" smtClean="0">
                          <a:solidFill>
                            <a:srgbClr val="002060"/>
                          </a:solidFill>
                          <a:latin typeface="Times New Roman" pitchFamily="18" charset="0"/>
                          <a:cs typeface="Times New Roman" pitchFamily="18" charset="0"/>
                        </a:rPr>
                        <a:t>СКОВОРОДА У ЛІТЕРАТУРІ</a:t>
                      </a:r>
                      <a:endParaRPr lang="ru-RU" sz="2000" dirty="0"/>
                    </a:p>
                  </a:txBody>
                  <a:tcPr>
                    <a:solidFill>
                      <a:schemeClr val="accent1">
                        <a:lumMod val="20000"/>
                        <a:lumOff val="80000"/>
                      </a:schemeClr>
                    </a:solidFill>
                  </a:tcPr>
                </a:tc>
              </a:tr>
              <a:tr h="305584">
                <a:tc>
                  <a:txBody>
                    <a:bodyPr/>
                    <a:lstStyle/>
                    <a:p>
                      <a:r>
                        <a:rPr lang="uk-UA" sz="2000" b="1" dirty="0" smtClean="0">
                          <a:solidFill>
                            <a:srgbClr val="002060"/>
                          </a:solidFill>
                          <a:latin typeface="Times New Roman" pitchFamily="18" charset="0"/>
                          <a:cs typeface="Times New Roman" pitchFamily="18" charset="0"/>
                        </a:rPr>
                        <a:t>СКОВОРОДА У МУЗИЦІ</a:t>
                      </a:r>
                      <a:endParaRPr lang="ru-RU" sz="2000" dirty="0"/>
                    </a:p>
                  </a:txBody>
                  <a:tcPr>
                    <a:solidFill>
                      <a:schemeClr val="accent1">
                        <a:lumMod val="20000"/>
                        <a:lumOff val="80000"/>
                      </a:schemeClr>
                    </a:solidFill>
                  </a:tcPr>
                </a:tc>
              </a:tr>
            </a:tbl>
          </a:graphicData>
        </a:graphic>
      </p:graphicFrame>
    </p:spTree>
    <p:extLst>
      <p:ext uri="{BB962C8B-B14F-4D97-AF65-F5344CB8AC3E}">
        <p14:creationId xmlns:p14="http://schemas.microsoft.com/office/powerpoint/2010/main" xmlns="" val="2012900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85786" y="500042"/>
            <a:ext cx="7700962" cy="1000132"/>
          </a:xfrm>
        </p:spPr>
        <p:txBody>
          <a:bodyPr>
            <a:normAutofit fontScale="90000"/>
          </a:bodyPr>
          <a:lstStyle/>
          <a:p>
            <a:pPr algn="l"/>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chemeClr val="accent2">
                    <a:lumMod val="75000"/>
                  </a:schemeClr>
                </a:solidFill>
                <a:latin typeface="Times New Roman" pitchFamily="18" charset="0"/>
                <a:cs typeface="Times New Roman" pitchFamily="18" charset="0"/>
              </a:rPr>
              <a:t>СКОВОРОДА </a:t>
            </a:r>
            <a:r>
              <a:rPr lang="uk-UA" b="1" dirty="0">
                <a:solidFill>
                  <a:schemeClr val="accent2">
                    <a:lumMod val="75000"/>
                  </a:schemeClr>
                </a:solidFill>
                <a:latin typeface="Times New Roman" pitchFamily="18" charset="0"/>
                <a:cs typeface="Times New Roman" pitchFamily="18" charset="0"/>
              </a:rPr>
              <a:t>У ЖИВОПИСІ</a:t>
            </a: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ru-RU" sz="1800" b="1" dirty="0" smtClean="0"/>
              <a:t/>
            </a:r>
            <a:br>
              <a:rPr lang="ru-RU" sz="1800" b="1" dirty="0" smtClean="0"/>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endParaRPr lang="ru-RU" b="1" dirty="0">
              <a:solidFill>
                <a:schemeClr val="accent3">
                  <a:lumMod val="50000"/>
                </a:schemeClr>
              </a:solidFill>
              <a:latin typeface="Times New Roman" pitchFamily="18" charset="0"/>
              <a:cs typeface="Times New Roman"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xmlns="" val="2171744624"/>
              </p:ext>
            </p:extLst>
          </p:nvPr>
        </p:nvGraphicFramePr>
        <p:xfrm>
          <a:off x="928662" y="1857364"/>
          <a:ext cx="7429552" cy="3108960"/>
        </p:xfrm>
        <a:graphic>
          <a:graphicData uri="http://schemas.openxmlformats.org/drawingml/2006/table">
            <a:tbl>
              <a:tblPr firstRow="1" bandRow="1">
                <a:tableStyleId>{5C22544A-7EE6-4342-B048-85BDC9FD1C3A}</a:tableStyleId>
              </a:tblPr>
              <a:tblGrid>
                <a:gridCol w="7429552"/>
              </a:tblGrid>
              <a:tr h="277812">
                <a:tc>
                  <a:txBody>
                    <a:bodyPr/>
                    <a:lstStyle/>
                    <a:p>
                      <a:pPr lvl="0" algn="just"/>
                      <a:r>
                        <a:rPr lang="uk-UA" sz="1800" b="1" kern="1200" dirty="0" smtClean="0">
                          <a:solidFill>
                            <a:srgbClr val="002060"/>
                          </a:solidFill>
                          <a:effectLst/>
                          <a:latin typeface="Times New Roman" pitchFamily="18" charset="0"/>
                          <a:ea typeface="+mn-ea"/>
                          <a:cs typeface="Times New Roman" pitchFamily="18" charset="0"/>
                        </a:rPr>
                        <a:t>Кавалерідзе І. П. </a:t>
                      </a:r>
                      <a:r>
                        <a:rPr lang="uk-UA" sz="1800" b="1" dirty="0" smtClean="0">
                          <a:solidFill>
                            <a:srgbClr val="002060"/>
                          </a:solidFill>
                          <a:latin typeface="Times New Roman" pitchFamily="18" charset="0"/>
                          <a:cs typeface="Times New Roman" pitchFamily="18" charset="0"/>
                        </a:rPr>
                        <a:t>– </a:t>
                      </a:r>
                      <a:r>
                        <a:rPr lang="uk-UA" sz="1800" b="1" kern="1200" dirty="0" smtClean="0">
                          <a:solidFill>
                            <a:srgbClr val="002060"/>
                          </a:solidFill>
                          <a:effectLst/>
                          <a:latin typeface="Times New Roman" pitchFamily="18" charset="0"/>
                          <a:ea typeface="+mn-ea"/>
                          <a:cs typeface="Times New Roman" pitchFamily="18" charset="0"/>
                        </a:rPr>
                        <a:t>автор </a:t>
                      </a:r>
                      <a:r>
                        <a:rPr lang="uk-UA" sz="1800" b="1" kern="1200" dirty="0" smtClean="0">
                          <a:solidFill>
                            <a:srgbClr val="002060"/>
                          </a:solidFill>
                          <a:effectLst/>
                          <a:latin typeface="Times New Roman" pitchFamily="18" charset="0"/>
                          <a:ea typeface="+mn-ea"/>
                          <a:cs typeface="Times New Roman" pitchFamily="18" charset="0"/>
                        </a:rPr>
                        <a:t>пам’ятників Сковороді в містах Києві, Лохвиці, Харкові та Чорнухах (з 1972 року </a:t>
                      </a:r>
                      <a:r>
                        <a:rPr lang="uk-UA" sz="1800" b="1" dirty="0" smtClean="0">
                          <a:solidFill>
                            <a:srgbClr val="002060"/>
                          </a:solidFill>
                          <a:latin typeface="Times New Roman" pitchFamily="18" charset="0"/>
                          <a:cs typeface="Times New Roman" pitchFamily="18" charset="0"/>
                        </a:rPr>
                        <a:t>–</a:t>
                      </a:r>
                      <a:r>
                        <a:rPr lang="uk-UA" sz="1800" b="1" kern="1200" dirty="0" smtClean="0">
                          <a:solidFill>
                            <a:srgbClr val="002060"/>
                          </a:solidFill>
                          <a:effectLst/>
                          <a:latin typeface="Times New Roman" pitchFamily="18" charset="0"/>
                          <a:ea typeface="+mn-ea"/>
                          <a:cs typeface="Times New Roman" pitchFamily="18" charset="0"/>
                        </a:rPr>
                        <a:t> експонат </a:t>
                      </a:r>
                      <a:r>
                        <a:rPr lang="uk-UA" sz="1800" b="1" kern="1200" dirty="0" smtClean="0">
                          <a:solidFill>
                            <a:srgbClr val="002060"/>
                          </a:solidFill>
                          <a:effectLst/>
                          <a:latin typeface="Times New Roman" pitchFamily="18" charset="0"/>
                          <a:ea typeface="+mn-ea"/>
                          <a:cs typeface="Times New Roman" pitchFamily="18" charset="0"/>
                        </a:rPr>
                        <a:t>Чорнухинського літературно-меморіального музею </a:t>
                      </a:r>
                      <a:r>
                        <a:rPr lang="uk-UA" sz="1800" b="1" kern="1200" baseline="0" dirty="0" smtClean="0">
                          <a:solidFill>
                            <a:srgbClr val="002060"/>
                          </a:solidFill>
                          <a:effectLst/>
                          <a:latin typeface="Times New Roman" pitchFamily="18" charset="0"/>
                          <a:ea typeface="+mn-ea"/>
                          <a:cs typeface="Times New Roman" pitchFamily="18" charset="0"/>
                        </a:rPr>
                        <a:t> </a:t>
                      </a:r>
                      <a:r>
                        <a:rPr lang="uk-UA" sz="1800" b="1" kern="1200" dirty="0" smtClean="0">
                          <a:solidFill>
                            <a:srgbClr val="002060"/>
                          </a:solidFill>
                          <a:effectLst/>
                          <a:latin typeface="Times New Roman" pitchFamily="18" charset="0"/>
                          <a:ea typeface="+mn-ea"/>
                          <a:cs typeface="Times New Roman" pitchFamily="18" charset="0"/>
                        </a:rPr>
                        <a:t>Г. С. Сковороди</a:t>
                      </a:r>
                      <a:endParaRPr lang="ru-RU" sz="1800" b="1" kern="1200" dirty="0" smtClean="0">
                        <a:solidFill>
                          <a:srgbClr val="002060"/>
                        </a:solidFill>
                        <a:effectLst/>
                        <a:latin typeface="Times New Roman" pitchFamily="18" charset="0"/>
                        <a:ea typeface="+mn-ea"/>
                        <a:cs typeface="Times New Roman" pitchFamily="18" charset="0"/>
                      </a:endParaRPr>
                    </a:p>
                  </a:txBody>
                  <a:tcPr>
                    <a:solidFill>
                      <a:schemeClr val="accent4">
                        <a:lumMod val="20000"/>
                        <a:lumOff val="80000"/>
                      </a:schemeClr>
                    </a:solidFill>
                  </a:tcPr>
                </a:tc>
              </a:tr>
              <a:tr h="0">
                <a:tc>
                  <a:txBody>
                    <a:bodyPr/>
                    <a:lstStyle/>
                    <a:p>
                      <a:pPr lvl="0" algn="just"/>
                      <a:r>
                        <a:rPr lang="uk-UA" sz="2000" b="1" kern="1200" dirty="0" smtClean="0">
                          <a:solidFill>
                            <a:srgbClr val="002060"/>
                          </a:solidFill>
                          <a:effectLst/>
                          <a:latin typeface="Times New Roman" pitchFamily="18" charset="0"/>
                          <a:ea typeface="+mn-ea"/>
                          <a:cs typeface="Times New Roman" pitchFamily="18" charset="0"/>
                        </a:rPr>
                        <a:t>Луцак В. П. </a:t>
                      </a:r>
                      <a:r>
                        <a:rPr lang="uk-UA" sz="2000" b="1" dirty="0" smtClean="0">
                          <a:solidFill>
                            <a:srgbClr val="002060"/>
                          </a:solidFill>
                          <a:latin typeface="Times New Roman" pitchFamily="18" charset="0"/>
                          <a:cs typeface="Times New Roman" pitchFamily="18" charset="0"/>
                        </a:rPr>
                        <a:t>–</a:t>
                      </a:r>
                      <a:r>
                        <a:rPr lang="uk-UA" sz="2000" b="1" kern="1200" dirty="0" smtClean="0">
                          <a:solidFill>
                            <a:srgbClr val="002060"/>
                          </a:solidFill>
                          <a:effectLst/>
                          <a:latin typeface="Times New Roman" pitchFamily="18" charset="0"/>
                          <a:ea typeface="+mn-ea"/>
                          <a:cs typeface="Times New Roman" pitchFamily="18" charset="0"/>
                        </a:rPr>
                        <a:t> </a:t>
                      </a:r>
                      <a:r>
                        <a:rPr lang="uk-UA" sz="2000" b="1" kern="1200" dirty="0" smtClean="0">
                          <a:solidFill>
                            <a:srgbClr val="002060"/>
                          </a:solidFill>
                          <a:effectLst/>
                          <a:latin typeface="Times New Roman" pitchFamily="18" charset="0"/>
                          <a:ea typeface="+mn-ea"/>
                          <a:cs typeface="Times New Roman" pitchFamily="18" charset="0"/>
                        </a:rPr>
                        <a:t>автор пам’ятника Сковороді в м. Переяславі</a:t>
                      </a:r>
                      <a:endParaRPr lang="ru-RU" sz="2000" b="1" kern="1200" dirty="0" smtClean="0">
                        <a:solidFill>
                          <a:srgbClr val="002060"/>
                        </a:solidFill>
                        <a:effectLst/>
                        <a:latin typeface="Times New Roman" pitchFamily="18" charset="0"/>
                        <a:ea typeface="+mn-ea"/>
                        <a:cs typeface="Times New Roman" pitchFamily="18" charset="0"/>
                      </a:endParaRPr>
                    </a:p>
                  </a:txBody>
                  <a:tcPr/>
                </a:tc>
              </a:tr>
              <a:tr h="277812">
                <a:tc>
                  <a:txBody>
                    <a:bodyPr/>
                    <a:lstStyle/>
                    <a:p>
                      <a:pPr algn="just"/>
                      <a:r>
                        <a:rPr lang="uk-UA" sz="2000" b="1" kern="1200" dirty="0" smtClean="0">
                          <a:solidFill>
                            <a:srgbClr val="002060"/>
                          </a:solidFill>
                          <a:effectLst/>
                          <a:latin typeface="Times New Roman" pitchFamily="18" charset="0"/>
                          <a:ea typeface="+mn-ea"/>
                          <a:cs typeface="Times New Roman" pitchFamily="18" charset="0"/>
                        </a:rPr>
                        <a:t>Зарічний І. С. </a:t>
                      </a:r>
                      <a:r>
                        <a:rPr lang="uk-UA" sz="2000" b="1" dirty="0" smtClean="0">
                          <a:solidFill>
                            <a:srgbClr val="002060"/>
                          </a:solidFill>
                          <a:latin typeface="Times New Roman" pitchFamily="18" charset="0"/>
                          <a:cs typeface="Times New Roman" pitchFamily="18" charset="0"/>
                        </a:rPr>
                        <a:t>– </a:t>
                      </a:r>
                      <a:r>
                        <a:rPr lang="uk-UA" sz="2000" b="1" kern="1200" dirty="0" smtClean="0">
                          <a:solidFill>
                            <a:srgbClr val="002060"/>
                          </a:solidFill>
                          <a:effectLst/>
                          <a:latin typeface="Times New Roman" pitchFamily="18" charset="0"/>
                          <a:ea typeface="+mn-ea"/>
                          <a:cs typeface="Times New Roman" pitchFamily="18" charset="0"/>
                        </a:rPr>
                        <a:t> </a:t>
                      </a:r>
                      <a:r>
                        <a:rPr lang="uk-UA" sz="2000" b="1" kern="1200" dirty="0" smtClean="0">
                          <a:solidFill>
                            <a:srgbClr val="002060"/>
                          </a:solidFill>
                          <a:effectLst/>
                          <a:latin typeface="Times New Roman" pitchFamily="18" charset="0"/>
                          <a:ea typeface="+mn-ea"/>
                          <a:cs typeface="Times New Roman" pitchFamily="18" charset="0"/>
                        </a:rPr>
                        <a:t>автор пам’ятника Сковороді в м. Переяславі</a:t>
                      </a:r>
                      <a:endParaRPr lang="ru-RU" sz="2000" b="1" kern="1200" dirty="0" smtClean="0">
                        <a:solidFill>
                          <a:srgbClr val="002060"/>
                        </a:solidFill>
                        <a:effectLst/>
                        <a:latin typeface="Times New Roman" pitchFamily="18" charset="0"/>
                        <a:ea typeface="+mn-ea"/>
                        <a:cs typeface="Times New Roman" pitchFamily="18" charset="0"/>
                      </a:endParaRPr>
                    </a:p>
                  </a:txBody>
                  <a:tcPr>
                    <a:solidFill>
                      <a:schemeClr val="accent4">
                        <a:lumMod val="20000"/>
                        <a:lumOff val="80000"/>
                      </a:schemeClr>
                    </a:solidFill>
                  </a:tcPr>
                </a:tc>
              </a:tr>
              <a:tr h="277812">
                <a:tc>
                  <a:txBody>
                    <a:bodyPr/>
                    <a:lstStyle/>
                    <a:p>
                      <a:pPr lvl="0" algn="just"/>
                      <a:r>
                        <a:rPr lang="uk-UA" sz="2000" b="1" kern="1200" dirty="0" smtClean="0">
                          <a:solidFill>
                            <a:srgbClr val="002060"/>
                          </a:solidFill>
                          <a:effectLst/>
                          <a:latin typeface="Times New Roman" pitchFamily="18" charset="0"/>
                          <a:ea typeface="+mn-ea"/>
                          <a:cs typeface="Times New Roman" pitchFamily="18" charset="0"/>
                        </a:rPr>
                        <a:t>Олесь Сидорук і Крилов Борис </a:t>
                      </a:r>
                      <a:r>
                        <a:rPr lang="uk-UA" sz="2000" b="1" dirty="0" smtClean="0">
                          <a:solidFill>
                            <a:srgbClr val="002060"/>
                          </a:solidFill>
                          <a:latin typeface="Times New Roman" pitchFamily="18" charset="0"/>
                          <a:cs typeface="Times New Roman" pitchFamily="18" charset="0"/>
                        </a:rPr>
                        <a:t>–</a:t>
                      </a:r>
                      <a:r>
                        <a:rPr lang="uk-UA" sz="2000" b="1" kern="1200" dirty="0" smtClean="0">
                          <a:solidFill>
                            <a:srgbClr val="002060"/>
                          </a:solidFill>
                          <a:effectLst/>
                          <a:latin typeface="Times New Roman" pitchFamily="18" charset="0"/>
                          <a:ea typeface="+mn-ea"/>
                          <a:cs typeface="Times New Roman" pitchFamily="18" charset="0"/>
                        </a:rPr>
                        <a:t> </a:t>
                      </a:r>
                      <a:r>
                        <a:rPr lang="uk-UA" sz="2000" b="1" kern="1200" dirty="0" smtClean="0">
                          <a:solidFill>
                            <a:srgbClr val="002060"/>
                          </a:solidFill>
                          <a:effectLst/>
                          <a:latin typeface="Times New Roman" pitchFamily="18" charset="0"/>
                          <a:ea typeface="+mn-ea"/>
                          <a:cs typeface="Times New Roman" pitchFamily="18" charset="0"/>
                        </a:rPr>
                        <a:t>автори пам’ятника Сковороді в м. Київ, на території МАУП</a:t>
                      </a:r>
                      <a:endParaRPr lang="ru-RU" sz="2000" b="1" kern="1200" dirty="0" smtClean="0">
                        <a:solidFill>
                          <a:srgbClr val="002060"/>
                        </a:solidFill>
                        <a:effectLst/>
                        <a:latin typeface="Times New Roman" pitchFamily="18" charset="0"/>
                        <a:ea typeface="+mn-ea"/>
                        <a:cs typeface="Times New Roman" pitchFamily="18" charset="0"/>
                      </a:endParaRPr>
                    </a:p>
                  </a:txBody>
                  <a:tcPr/>
                </a:tc>
              </a:tr>
              <a:tr h="277812">
                <a:tc>
                  <a:txBody>
                    <a:bodyPr/>
                    <a:lstStyle/>
                    <a:p>
                      <a:pPr lvl="0" algn="just"/>
                      <a:r>
                        <a:rPr lang="uk-UA" sz="2000" b="1" kern="1200" dirty="0" smtClean="0">
                          <a:solidFill>
                            <a:srgbClr val="002060"/>
                          </a:solidFill>
                          <a:effectLst/>
                          <a:latin typeface="Times New Roman" pitchFamily="18" charset="0"/>
                          <a:ea typeface="+mn-ea"/>
                          <a:cs typeface="Times New Roman" pitchFamily="18" charset="0"/>
                        </a:rPr>
                        <a:t>Сейфаддін Гурбанов </a:t>
                      </a:r>
                      <a:r>
                        <a:rPr lang="uk-UA" sz="2000" b="1" dirty="0" smtClean="0">
                          <a:solidFill>
                            <a:srgbClr val="002060"/>
                          </a:solidFill>
                          <a:latin typeface="Times New Roman" pitchFamily="18" charset="0"/>
                          <a:cs typeface="Times New Roman" pitchFamily="18" charset="0"/>
                        </a:rPr>
                        <a:t>–</a:t>
                      </a:r>
                      <a:r>
                        <a:rPr lang="uk-UA" sz="2000" b="1" kern="1200" dirty="0" smtClean="0">
                          <a:solidFill>
                            <a:srgbClr val="002060"/>
                          </a:solidFill>
                          <a:effectLst/>
                          <a:latin typeface="Times New Roman" pitchFamily="18" charset="0"/>
                          <a:ea typeface="+mn-ea"/>
                          <a:cs typeface="Times New Roman" pitchFamily="18" charset="0"/>
                        </a:rPr>
                        <a:t> </a:t>
                      </a:r>
                      <a:r>
                        <a:rPr lang="uk-UA" sz="2000" b="1" kern="1200" dirty="0" smtClean="0">
                          <a:solidFill>
                            <a:srgbClr val="002060"/>
                          </a:solidFill>
                          <a:effectLst/>
                          <a:latin typeface="Times New Roman" pitchFamily="18" charset="0"/>
                          <a:ea typeface="+mn-ea"/>
                          <a:cs typeface="Times New Roman" pitchFamily="18" charset="0"/>
                        </a:rPr>
                        <a:t>скульптор пам’ятника Григорію Сковороді в м. Любляна (Словенія)</a:t>
                      </a:r>
                      <a:endParaRPr lang="ru-RU" sz="2000" b="1" kern="1200" dirty="0" smtClean="0">
                        <a:solidFill>
                          <a:srgbClr val="002060"/>
                        </a:solidFill>
                        <a:effectLst/>
                        <a:latin typeface="Times New Roman" pitchFamily="18" charset="0"/>
                        <a:ea typeface="+mn-ea"/>
                        <a:cs typeface="Times New Roman" pitchFamily="18" charset="0"/>
                      </a:endParaRPr>
                    </a:p>
                  </a:txBody>
                  <a:tcPr/>
                </a:tc>
              </a:tr>
            </a:tbl>
          </a:graphicData>
        </a:graphic>
      </p:graphicFrame>
    </p:spTree>
    <p:extLst>
      <p:ext uri="{BB962C8B-B14F-4D97-AF65-F5344CB8AC3E}">
        <p14:creationId xmlns:p14="http://schemas.microsoft.com/office/powerpoint/2010/main" xmlns="" val="19756445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500042"/>
            <a:ext cx="7947196" cy="768718"/>
          </a:xfrm>
        </p:spPr>
        <p:txBody>
          <a:bodyPr>
            <a:normAutofit fontScale="90000"/>
          </a:bodyPr>
          <a:lstStyle/>
          <a:p>
            <a:pPr lvl="0"/>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sz="4000" b="1" dirty="0" smtClean="0">
                <a:solidFill>
                  <a:schemeClr val="accent2">
                    <a:lumMod val="75000"/>
                  </a:schemeClr>
                </a:solidFill>
                <a:latin typeface="Times New Roman" pitchFamily="18" charset="0"/>
                <a:cs typeface="Times New Roman" pitchFamily="18" charset="0"/>
              </a:rPr>
              <a:t>СКОВОРОДА В КІНОМИСТЕЦТВІ</a:t>
            </a: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ru-RU" sz="1800" b="1" dirty="0" smtClean="0"/>
              <a:t/>
            </a:r>
            <a:br>
              <a:rPr lang="ru-RU" sz="1800" b="1" dirty="0" smtClean="0"/>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endParaRPr lang="ru-RU" b="1" dirty="0">
              <a:solidFill>
                <a:schemeClr val="accent3">
                  <a:lumMod val="50000"/>
                </a:schemeClr>
              </a:solidFill>
              <a:latin typeface="Times New Roman" pitchFamily="18" charset="0"/>
              <a:cs typeface="Times New Roman"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xmlns="" val="1908304549"/>
              </p:ext>
            </p:extLst>
          </p:nvPr>
        </p:nvGraphicFramePr>
        <p:xfrm>
          <a:off x="1043608" y="1556792"/>
          <a:ext cx="7200800" cy="4206240"/>
        </p:xfrm>
        <a:graphic>
          <a:graphicData uri="http://schemas.openxmlformats.org/drawingml/2006/table">
            <a:tbl>
              <a:tblPr firstRow="1" bandRow="1">
                <a:tableStyleId>{5C22544A-7EE6-4342-B048-85BDC9FD1C3A}</a:tableStyleId>
              </a:tblPr>
              <a:tblGrid>
                <a:gridCol w="7200800"/>
              </a:tblGrid>
              <a:tr h="277812">
                <a:tc>
                  <a:txBody>
                    <a:bodyPr/>
                    <a:lstStyle/>
                    <a:p>
                      <a:pPr lvl="0" algn="just"/>
                      <a:r>
                        <a:rPr lang="uk-UA" sz="2000" b="1" kern="1200" dirty="0" smtClean="0">
                          <a:solidFill>
                            <a:srgbClr val="002060"/>
                          </a:solidFill>
                          <a:effectLst/>
                          <a:latin typeface="Times New Roman" pitchFamily="18" charset="0"/>
                          <a:ea typeface="+mn-ea"/>
                          <a:cs typeface="Times New Roman" pitchFamily="18" charset="0"/>
                        </a:rPr>
                        <a:t>Кавалерідзе І. П. Художня кінобіографія «Григорій Сковорода», 1959</a:t>
                      </a:r>
                      <a:r>
                        <a:rPr lang="uk-UA" sz="2000" b="1" kern="1200" baseline="0" dirty="0" smtClean="0">
                          <a:solidFill>
                            <a:srgbClr val="002060"/>
                          </a:solidFill>
                          <a:effectLst/>
                          <a:latin typeface="Times New Roman" pitchFamily="18" charset="0"/>
                          <a:ea typeface="+mn-ea"/>
                          <a:cs typeface="Times New Roman" pitchFamily="18" charset="0"/>
                        </a:rPr>
                        <a:t> </a:t>
                      </a:r>
                      <a:r>
                        <a:rPr lang="uk-UA" sz="2000" b="1" kern="1200" dirty="0" smtClean="0">
                          <a:solidFill>
                            <a:srgbClr val="002060"/>
                          </a:solidFill>
                          <a:effectLst/>
                          <a:latin typeface="Times New Roman" pitchFamily="18" charset="0"/>
                          <a:ea typeface="+mn-ea"/>
                          <a:cs typeface="Times New Roman" pitchFamily="18" charset="0"/>
                        </a:rPr>
                        <a:t>р.</a:t>
                      </a:r>
                      <a:endParaRPr lang="ru-RU" sz="2000" b="1" kern="1200" dirty="0" smtClean="0">
                        <a:solidFill>
                          <a:srgbClr val="002060"/>
                        </a:solidFill>
                        <a:effectLst/>
                        <a:latin typeface="Times New Roman" pitchFamily="18" charset="0"/>
                        <a:ea typeface="+mn-ea"/>
                        <a:cs typeface="Times New Roman" pitchFamily="18" charset="0"/>
                      </a:endParaRPr>
                    </a:p>
                  </a:txBody>
                  <a:tcPr>
                    <a:solidFill>
                      <a:schemeClr val="accent4">
                        <a:lumMod val="20000"/>
                        <a:lumOff val="80000"/>
                      </a:schemeClr>
                    </a:solidFill>
                  </a:tcPr>
                </a:tc>
              </a:tr>
              <a:tr h="0">
                <a:tc>
                  <a:txBody>
                    <a:bodyPr/>
                    <a:lstStyle/>
                    <a:p>
                      <a:pPr lvl="0" algn="just"/>
                      <a:r>
                        <a:rPr lang="uk-UA" sz="2000" b="1" dirty="0" smtClean="0">
                          <a:solidFill>
                            <a:srgbClr val="002060"/>
                          </a:solidFill>
                          <a:latin typeface="Times New Roman" pitchFamily="18" charset="0"/>
                          <a:cs typeface="Times New Roman" pitchFamily="18" charset="0"/>
                        </a:rPr>
                        <a:t>Роллан Сергієнко. Документальна кінострічка про Григорія Сковороду «Відкрий себе», 1972 р.</a:t>
                      </a:r>
                      <a:endParaRPr lang="ru-RU" sz="2000" b="1" kern="1200" dirty="0" smtClean="0">
                        <a:solidFill>
                          <a:srgbClr val="002060"/>
                        </a:solidFill>
                        <a:effectLst/>
                        <a:latin typeface="Times New Roman" pitchFamily="18" charset="0"/>
                        <a:ea typeface="+mn-ea"/>
                        <a:cs typeface="Times New Roman" pitchFamily="18" charset="0"/>
                      </a:endParaRPr>
                    </a:p>
                  </a:txBody>
                  <a:tcPr/>
                </a:tc>
              </a:tr>
              <a:tr h="277812">
                <a:tc>
                  <a:txBody>
                    <a:bodyPr/>
                    <a:lstStyle/>
                    <a:p>
                      <a:pPr algn="just"/>
                      <a:r>
                        <a:rPr lang="uk-UA" sz="2000" b="1" dirty="0" smtClean="0">
                          <a:solidFill>
                            <a:srgbClr val="002060"/>
                          </a:solidFill>
                          <a:latin typeface="Times New Roman" pitchFamily="18" charset="0"/>
                          <a:cs typeface="Times New Roman" pitchFamily="18" charset="0"/>
                        </a:rPr>
                        <a:t>Юрій Зморович, Анатолій Кучеренко. «І світ мене не впіймав…» , 2004 р.</a:t>
                      </a:r>
                      <a:endParaRPr lang="ru-RU" sz="2000" b="1" kern="1200" dirty="0" smtClean="0">
                        <a:solidFill>
                          <a:srgbClr val="002060"/>
                        </a:solidFill>
                        <a:effectLst/>
                        <a:latin typeface="Times New Roman" pitchFamily="18" charset="0"/>
                        <a:ea typeface="+mn-ea"/>
                        <a:cs typeface="Times New Roman" pitchFamily="18" charset="0"/>
                      </a:endParaRPr>
                    </a:p>
                  </a:txBody>
                  <a:tcPr>
                    <a:solidFill>
                      <a:schemeClr val="accent4">
                        <a:lumMod val="20000"/>
                        <a:lumOff val="80000"/>
                      </a:schemeClr>
                    </a:solidFill>
                  </a:tcPr>
                </a:tc>
              </a:tr>
              <a:tr h="277812">
                <a:tc>
                  <a:txBody>
                    <a:bodyPr/>
                    <a:lstStyle/>
                    <a:p>
                      <a:pPr lvl="0" algn="just"/>
                      <a:r>
                        <a:rPr lang="uk-UA" sz="2000" b="1" dirty="0" smtClean="0">
                          <a:solidFill>
                            <a:srgbClr val="002060"/>
                          </a:solidFill>
                          <a:latin typeface="Times New Roman" pitchFamily="18" charset="0"/>
                          <a:cs typeface="Times New Roman" pitchFamily="18" charset="0"/>
                        </a:rPr>
                        <a:t>Олексій Лябах. «Григорій Сковорода» із циклу «Великі українці», 2008 р.</a:t>
                      </a:r>
                      <a:endParaRPr lang="ru-RU" sz="2000" b="1" kern="1200" dirty="0" smtClean="0">
                        <a:solidFill>
                          <a:srgbClr val="002060"/>
                        </a:solidFill>
                        <a:effectLst/>
                        <a:latin typeface="Times New Roman" pitchFamily="18" charset="0"/>
                        <a:ea typeface="+mn-ea"/>
                        <a:cs typeface="Times New Roman" pitchFamily="18" charset="0"/>
                      </a:endParaRPr>
                    </a:p>
                  </a:txBody>
                  <a:tcPr/>
                </a:tc>
              </a:tr>
              <a:tr h="277812">
                <a:tc>
                  <a:txBody>
                    <a:bodyPr/>
                    <a:lstStyle/>
                    <a:p>
                      <a:pPr lvl="0" algn="just"/>
                      <a:r>
                        <a:rPr lang="uk-UA" sz="2000" b="1" dirty="0" smtClean="0">
                          <a:solidFill>
                            <a:srgbClr val="002060"/>
                          </a:solidFill>
                          <a:latin typeface="Times New Roman" pitchFamily="18" charset="0"/>
                          <a:cs typeface="Times New Roman" pitchFamily="18" charset="0"/>
                        </a:rPr>
                        <a:t>«Григорій Сковорода» із циклу «Обличчя української історії», НТК України, 2011 р.</a:t>
                      </a:r>
                      <a:endParaRPr lang="ru-RU" sz="2000" b="1" kern="1200" dirty="0" smtClean="0">
                        <a:solidFill>
                          <a:srgbClr val="002060"/>
                        </a:solidFill>
                        <a:effectLst/>
                        <a:latin typeface="Times New Roman" pitchFamily="18" charset="0"/>
                        <a:ea typeface="+mn-ea"/>
                        <a:cs typeface="Times New Roman" pitchFamily="18" charset="0"/>
                      </a:endParaRPr>
                    </a:p>
                  </a:txBody>
                  <a:tcPr/>
                </a:tc>
              </a:tr>
              <a:tr h="277812">
                <a:tc>
                  <a:txBody>
                    <a:bodyPr/>
                    <a:lstStyle/>
                    <a:p>
                      <a:pPr lvl="0" algn="just"/>
                      <a:r>
                        <a:rPr lang="uk-UA" sz="2000" b="1" dirty="0" smtClean="0">
                          <a:solidFill>
                            <a:srgbClr val="002060"/>
                          </a:solidFill>
                          <a:latin typeface="Times New Roman" pitchFamily="18" charset="0"/>
                          <a:cs typeface="Times New Roman" pitchFamily="18" charset="0"/>
                        </a:rPr>
                        <a:t>Олена Хмирова. Документальний телефільм «Таємничий Сковорода», 2013 р.</a:t>
                      </a:r>
                      <a:endParaRPr lang="ru-RU" sz="2000" b="1" kern="1200" dirty="0" smtClean="0">
                        <a:solidFill>
                          <a:srgbClr val="002060"/>
                        </a:solidFill>
                        <a:effectLst/>
                        <a:latin typeface="Times New Roman" pitchFamily="18" charset="0"/>
                        <a:ea typeface="+mn-ea"/>
                        <a:cs typeface="Times New Roman" pitchFamily="18" charset="0"/>
                      </a:endParaRPr>
                    </a:p>
                  </a:txBody>
                  <a:tcPr/>
                </a:tc>
              </a:tr>
            </a:tbl>
          </a:graphicData>
        </a:graphic>
      </p:graphicFrame>
    </p:spTree>
    <p:extLst>
      <p:ext uri="{BB962C8B-B14F-4D97-AF65-F5344CB8AC3E}">
        <p14:creationId xmlns:p14="http://schemas.microsoft.com/office/powerpoint/2010/main" xmlns="" val="23059024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500042"/>
            <a:ext cx="7947196" cy="912734"/>
          </a:xfrm>
        </p:spPr>
        <p:txBody>
          <a:bodyPr>
            <a:normAutofit fontScale="90000"/>
          </a:bodyPr>
          <a:lstStyle/>
          <a:p>
            <a:pPr lvl="0"/>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sz="4000" b="1" dirty="0" smtClean="0">
                <a:solidFill>
                  <a:schemeClr val="accent2">
                    <a:lumMod val="75000"/>
                  </a:schemeClr>
                </a:solidFill>
                <a:latin typeface="Times New Roman" pitchFamily="18" charset="0"/>
                <a:cs typeface="Times New Roman" pitchFamily="18" charset="0"/>
              </a:rPr>
              <a:t>СКОВОРОДА У ЛІТЕРАТУРІ</a:t>
            </a: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ru-RU" sz="1800" b="1" dirty="0" smtClean="0"/>
              <a:t/>
            </a:r>
            <a:br>
              <a:rPr lang="ru-RU" sz="1800" b="1" dirty="0" smtClean="0"/>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endParaRPr lang="ru-RU" b="1" dirty="0">
              <a:solidFill>
                <a:schemeClr val="accent3">
                  <a:lumMod val="50000"/>
                </a:schemeClr>
              </a:solidFill>
              <a:latin typeface="Times New Roman" pitchFamily="18" charset="0"/>
              <a:cs typeface="Times New Roman"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xmlns="" val="1358696729"/>
              </p:ext>
            </p:extLst>
          </p:nvPr>
        </p:nvGraphicFramePr>
        <p:xfrm>
          <a:off x="1259632" y="1988840"/>
          <a:ext cx="6768752" cy="944880"/>
        </p:xfrm>
        <a:graphic>
          <a:graphicData uri="http://schemas.openxmlformats.org/drawingml/2006/table">
            <a:tbl>
              <a:tblPr firstRow="1" bandRow="1">
                <a:tableStyleId>{5C22544A-7EE6-4342-B048-85BDC9FD1C3A}</a:tableStyleId>
              </a:tblPr>
              <a:tblGrid>
                <a:gridCol w="6768752"/>
              </a:tblGrid>
              <a:tr h="277812">
                <a:tc>
                  <a:txBody>
                    <a:bodyPr/>
                    <a:lstStyle/>
                    <a:p>
                      <a:pPr lvl="0" algn="just"/>
                      <a:r>
                        <a:rPr lang="uk-UA" sz="2800" kern="1200" dirty="0" smtClean="0">
                          <a:solidFill>
                            <a:srgbClr val="002060"/>
                          </a:solidFill>
                          <a:effectLst/>
                          <a:latin typeface="Times New Roman" pitchFamily="18" charset="0"/>
                          <a:ea typeface="+mn-ea"/>
                          <a:cs typeface="Times New Roman" pitchFamily="18" charset="0"/>
                        </a:rPr>
                        <a:t>«Предтеча» </a:t>
                      </a:r>
                      <a:r>
                        <a:rPr lang="uk-UA" sz="2800" b="1" dirty="0" smtClean="0">
                          <a:solidFill>
                            <a:srgbClr val="002060"/>
                          </a:solidFill>
                          <a:latin typeface="Times New Roman" pitchFamily="18" charset="0"/>
                          <a:cs typeface="Times New Roman" pitchFamily="18" charset="0"/>
                        </a:rPr>
                        <a:t>–</a:t>
                      </a:r>
                      <a:r>
                        <a:rPr lang="uk-UA" sz="2800" kern="1200" dirty="0" smtClean="0">
                          <a:solidFill>
                            <a:srgbClr val="002060"/>
                          </a:solidFill>
                          <a:effectLst/>
                          <a:latin typeface="Times New Roman" pitchFamily="18" charset="0"/>
                          <a:ea typeface="+mn-ea"/>
                          <a:cs typeface="Times New Roman" pitchFamily="18" charset="0"/>
                        </a:rPr>
                        <a:t> </a:t>
                      </a:r>
                      <a:r>
                        <a:rPr lang="uk-UA" sz="2800" kern="1200" dirty="0" smtClean="0">
                          <a:solidFill>
                            <a:srgbClr val="002060"/>
                          </a:solidFill>
                          <a:effectLst/>
                          <a:latin typeface="Times New Roman" pitchFamily="18" charset="0"/>
                          <a:ea typeface="+mn-ea"/>
                          <a:cs typeface="Times New Roman" pitchFamily="18" charset="0"/>
                        </a:rPr>
                        <a:t>роман Василя Шевчука про Григорія Сковороду</a:t>
                      </a:r>
                      <a:endParaRPr lang="ru-RU" sz="2800" b="1" kern="1200" dirty="0" smtClean="0">
                        <a:solidFill>
                          <a:srgbClr val="002060"/>
                        </a:solidFill>
                        <a:effectLst/>
                        <a:latin typeface="Times New Roman" pitchFamily="18" charset="0"/>
                        <a:ea typeface="+mn-ea"/>
                        <a:cs typeface="Times New Roman" pitchFamily="18" charset="0"/>
                      </a:endParaRPr>
                    </a:p>
                  </a:txBody>
                  <a:tcPr>
                    <a:solidFill>
                      <a:schemeClr val="accent4">
                        <a:lumMod val="20000"/>
                        <a:lumOff val="80000"/>
                      </a:schemeClr>
                    </a:solidFill>
                  </a:tcPr>
                </a:tc>
              </a:tr>
            </a:tbl>
          </a:graphicData>
        </a:graphic>
      </p:graphicFrame>
    </p:spTree>
    <p:extLst>
      <p:ext uri="{BB962C8B-B14F-4D97-AF65-F5344CB8AC3E}">
        <p14:creationId xmlns:p14="http://schemas.microsoft.com/office/powerpoint/2010/main" xmlns="" val="27219370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85786" y="260648"/>
            <a:ext cx="7700962" cy="576064"/>
          </a:xfrm>
        </p:spPr>
        <p:txBody>
          <a:bodyPr>
            <a:normAutofit fontScale="90000"/>
          </a:bodyPr>
          <a:lstStyle/>
          <a:p>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sz="4000" b="1" dirty="0" smtClean="0">
                <a:solidFill>
                  <a:schemeClr val="accent2">
                    <a:lumMod val="75000"/>
                  </a:schemeClr>
                </a:solidFill>
                <a:latin typeface="Times New Roman" pitchFamily="18" charset="0"/>
                <a:cs typeface="Times New Roman" pitchFamily="18" charset="0"/>
              </a:rPr>
              <a:t>СКОВОРОДА </a:t>
            </a:r>
            <a:r>
              <a:rPr lang="uk-UA" sz="4000" b="1" dirty="0">
                <a:solidFill>
                  <a:schemeClr val="accent2">
                    <a:lumMod val="75000"/>
                  </a:schemeClr>
                </a:solidFill>
                <a:latin typeface="Times New Roman" pitchFamily="18" charset="0"/>
                <a:cs typeface="Times New Roman" pitchFamily="18" charset="0"/>
              </a:rPr>
              <a:t>У </a:t>
            </a:r>
            <a:r>
              <a:rPr lang="uk-UA" sz="4000" b="1" dirty="0" smtClean="0">
                <a:solidFill>
                  <a:schemeClr val="accent2">
                    <a:lumMod val="75000"/>
                  </a:schemeClr>
                </a:solidFill>
                <a:latin typeface="Times New Roman" pitchFamily="18" charset="0"/>
                <a:cs typeface="Times New Roman" pitchFamily="18" charset="0"/>
              </a:rPr>
              <a:t>МУЗИЦІ</a:t>
            </a:r>
            <a:r>
              <a:rPr lang="uk-UA" sz="4000" b="1" dirty="0" smtClean="0">
                <a:solidFill>
                  <a:schemeClr val="accent5">
                    <a:lumMod val="50000"/>
                  </a:schemeClr>
                </a:solidFill>
                <a:latin typeface="Times New Roman" pitchFamily="18" charset="0"/>
                <a:cs typeface="Times New Roman" pitchFamily="18" charset="0"/>
              </a:rPr>
              <a:t/>
            </a:r>
            <a:br>
              <a:rPr lang="uk-UA" sz="4000" b="1" dirty="0" smtClean="0">
                <a:solidFill>
                  <a:schemeClr val="accent5">
                    <a:lumMod val="50000"/>
                  </a:schemeClr>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ru-RU" sz="1800" b="1" dirty="0" smtClean="0"/>
              <a:t/>
            </a:r>
            <a:br>
              <a:rPr lang="ru-RU" sz="1800" b="1" dirty="0" smtClean="0"/>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endParaRPr lang="ru-RU" b="1" dirty="0">
              <a:solidFill>
                <a:schemeClr val="accent3">
                  <a:lumMod val="50000"/>
                </a:schemeClr>
              </a:solidFill>
              <a:latin typeface="Times New Roman" pitchFamily="18" charset="0"/>
              <a:cs typeface="Times New Roman"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xmlns="" val="2181589054"/>
              </p:ext>
            </p:extLst>
          </p:nvPr>
        </p:nvGraphicFramePr>
        <p:xfrm>
          <a:off x="611560" y="1124744"/>
          <a:ext cx="7776864" cy="4635232"/>
        </p:xfrm>
        <a:graphic>
          <a:graphicData uri="http://schemas.openxmlformats.org/drawingml/2006/table">
            <a:tbl>
              <a:tblPr firstRow="1" bandRow="1">
                <a:tableStyleId>{5C22544A-7EE6-4342-B048-85BDC9FD1C3A}</a:tableStyleId>
              </a:tblPr>
              <a:tblGrid>
                <a:gridCol w="7776864"/>
              </a:tblGrid>
              <a:tr h="1008112">
                <a:tc>
                  <a:txBody>
                    <a:bodyPr/>
                    <a:lstStyle/>
                    <a:p>
                      <a:pPr algn="just"/>
                      <a:r>
                        <a:rPr lang="uk-UA" sz="2000" b="1" kern="1200" dirty="0" smtClean="0">
                          <a:solidFill>
                            <a:srgbClr val="002060"/>
                          </a:solidFill>
                          <a:effectLst/>
                          <a:latin typeface="Times New Roman" pitchFamily="18" charset="0"/>
                          <a:ea typeface="+mn-ea"/>
                          <a:cs typeface="Times New Roman" pitchFamily="18" charset="0"/>
                        </a:rPr>
                        <a:t>Сковорода грав на скрипці, бандурі, гуслях, флейті. Багато його віршів покладені на музику. Український композитор Леонід Грабовський створив цикл «Temnere Mortem» (1991)</a:t>
                      </a:r>
                      <a:endParaRPr lang="ru-RU" sz="2000" b="1" kern="1200" dirty="0">
                        <a:solidFill>
                          <a:srgbClr val="002060"/>
                        </a:solidFill>
                        <a:effectLst/>
                        <a:latin typeface="Times New Roman" pitchFamily="18" charset="0"/>
                        <a:ea typeface="+mn-ea"/>
                        <a:cs typeface="Times New Roman" pitchFamily="18" charset="0"/>
                      </a:endParaRPr>
                    </a:p>
                  </a:txBody>
                  <a:tcPr>
                    <a:solidFill>
                      <a:schemeClr val="accent4">
                        <a:lumMod val="20000"/>
                        <a:lumOff val="80000"/>
                      </a:schemeClr>
                    </a:solidFill>
                  </a:tcPr>
                </a:tc>
              </a:tr>
              <a:tr h="777592">
                <a:tc>
                  <a:txBody>
                    <a:bodyPr/>
                    <a:lstStyle/>
                    <a:p>
                      <a:pPr algn="just"/>
                      <a:r>
                        <a:rPr lang="uk-UA" sz="2000" b="1" kern="1200" dirty="0" smtClean="0">
                          <a:solidFill>
                            <a:srgbClr val="002060"/>
                          </a:solidFill>
                          <a:effectLst/>
                          <a:latin typeface="Times New Roman" pitchFamily="18" charset="0"/>
                          <a:ea typeface="+mn-ea"/>
                          <a:cs typeface="Times New Roman" pitchFamily="18" charset="0"/>
                        </a:rPr>
                        <a:t>Існують відомості про композиторську діяльність Григорія Сковороди. Зокрема, йому належать пісні «Ой ти птичко жолтобока», «Стоїть явір над водою»</a:t>
                      </a:r>
                      <a:endParaRPr lang="ru-RU" sz="2000" b="1" dirty="0">
                        <a:solidFill>
                          <a:srgbClr val="002060"/>
                        </a:solidFill>
                        <a:latin typeface="Times New Roman" pitchFamily="18" charset="0"/>
                        <a:cs typeface="Times New Roman" pitchFamily="18" charset="0"/>
                      </a:endParaRPr>
                    </a:p>
                  </a:txBody>
                  <a:tcPr/>
                </a:tc>
              </a:tr>
              <a:tr h="1226408">
                <a:tc>
                  <a:txBody>
                    <a:bodyPr/>
                    <a:lstStyle/>
                    <a:p>
                      <a:pPr algn="just"/>
                      <a:r>
                        <a:rPr lang="uk-UA" sz="2000" b="1" kern="1200" dirty="0" smtClean="0">
                          <a:solidFill>
                            <a:srgbClr val="002060"/>
                          </a:solidFill>
                          <a:effectLst/>
                          <a:latin typeface="Times New Roman" pitchFamily="18" charset="0"/>
                          <a:ea typeface="+mn-ea"/>
                          <a:cs typeface="Times New Roman" pitchFamily="18" charset="0"/>
                        </a:rPr>
                        <a:t>Поодинокі записи музики Сковороди збереглися у рукописних збірках кінця XVIII </a:t>
                      </a:r>
                      <a:r>
                        <a:rPr lang="uk-UA" sz="2000" b="1" dirty="0" smtClean="0">
                          <a:solidFill>
                            <a:srgbClr val="002060"/>
                          </a:solidFill>
                          <a:latin typeface="Times New Roman" pitchFamily="18" charset="0"/>
                          <a:cs typeface="Times New Roman" pitchFamily="18" charset="0"/>
                        </a:rPr>
                        <a:t>–</a:t>
                      </a:r>
                      <a:r>
                        <a:rPr lang="uk-UA" sz="2000" b="1" kern="1200" dirty="0" smtClean="0">
                          <a:solidFill>
                            <a:srgbClr val="002060"/>
                          </a:solidFill>
                          <a:effectLst/>
                          <a:latin typeface="Times New Roman" pitchFamily="18" charset="0"/>
                          <a:ea typeface="+mn-ea"/>
                          <a:cs typeface="Times New Roman" pitchFamily="18" charset="0"/>
                        </a:rPr>
                        <a:t> </a:t>
                      </a:r>
                      <a:r>
                        <a:rPr lang="uk-UA" sz="2000" b="1" kern="1200" dirty="0" smtClean="0">
                          <a:solidFill>
                            <a:srgbClr val="002060"/>
                          </a:solidFill>
                          <a:effectLst/>
                          <a:latin typeface="Times New Roman" pitchFamily="18" charset="0"/>
                          <a:ea typeface="+mn-ea"/>
                          <a:cs typeface="Times New Roman" pitchFamily="18" charset="0"/>
                        </a:rPr>
                        <a:t>початку XIX століття. Цю музику виконував ансамбль Святослава Крутикова «Camerata Taurica», згодом </a:t>
                      </a:r>
                      <a:r>
                        <a:rPr lang="uk-UA" sz="2000" b="1" dirty="0" smtClean="0">
                          <a:solidFill>
                            <a:srgbClr val="002060"/>
                          </a:solidFill>
                          <a:latin typeface="Times New Roman" pitchFamily="18" charset="0"/>
                          <a:cs typeface="Times New Roman" pitchFamily="18" charset="0"/>
                        </a:rPr>
                        <a:t>–</a:t>
                      </a:r>
                      <a:r>
                        <a:rPr lang="uk-UA" sz="2000" b="1" kern="1200" dirty="0" smtClean="0">
                          <a:solidFill>
                            <a:srgbClr val="002060"/>
                          </a:solidFill>
                          <a:effectLst/>
                          <a:latin typeface="Times New Roman" pitchFamily="18" charset="0"/>
                          <a:ea typeface="+mn-ea"/>
                          <a:cs typeface="Times New Roman" pitchFamily="18" charset="0"/>
                        </a:rPr>
                        <a:t> </a:t>
                      </a:r>
                      <a:r>
                        <a:rPr lang="uk-UA" sz="2000" b="1" kern="1200" dirty="0" smtClean="0">
                          <a:solidFill>
                            <a:srgbClr val="002060"/>
                          </a:solidFill>
                          <a:effectLst/>
                          <a:latin typeface="Times New Roman" pitchFamily="18" charset="0"/>
                          <a:ea typeface="+mn-ea"/>
                          <a:cs typeface="Times New Roman" pitchFamily="18" charset="0"/>
                        </a:rPr>
                        <a:t>Ансамбль давньої музики Костянтина Чечені</a:t>
                      </a:r>
                      <a:endParaRPr lang="ru-RU" sz="2000" b="1" dirty="0">
                        <a:solidFill>
                          <a:srgbClr val="002060"/>
                        </a:solidFill>
                        <a:latin typeface="Times New Roman" pitchFamily="18" charset="0"/>
                        <a:cs typeface="Times New Roman" pitchFamily="18" charset="0"/>
                      </a:endParaRPr>
                    </a:p>
                  </a:txBody>
                  <a:tcPr>
                    <a:solidFill>
                      <a:schemeClr val="accent4">
                        <a:lumMod val="20000"/>
                        <a:lumOff val="80000"/>
                      </a:schemeClr>
                    </a:solidFill>
                  </a:tcPr>
                </a:tc>
              </a:tr>
              <a:tr h="277812">
                <a:tc>
                  <a:txBody>
                    <a:bodyPr/>
                    <a:lstStyle/>
                    <a:p>
                      <a:pPr algn="just"/>
                      <a:r>
                        <a:rPr lang="uk-UA" sz="2000" b="1" kern="1200" dirty="0" smtClean="0">
                          <a:solidFill>
                            <a:srgbClr val="002060"/>
                          </a:solidFill>
                          <a:effectLst/>
                          <a:latin typeface="Times New Roman" pitchFamily="18" charset="0"/>
                          <a:ea typeface="+mn-ea"/>
                          <a:cs typeface="Times New Roman" pitchFamily="18" charset="0"/>
                        </a:rPr>
                        <a:t>Вірш «Всякому городу нрав і права» входить до репертуару багатьох сучасних кобзарів-виконавців: Сергій Захарець, Тарас Компаніченко, Ніна Матвієнко, Олександр Тріус, Ярослав Крисько, Олександр Савчук, </a:t>
                      </a:r>
                      <a:r>
                        <a:rPr lang="uk-UA" sz="2000" b="1" kern="1200" smtClean="0">
                          <a:solidFill>
                            <a:srgbClr val="002060"/>
                          </a:solidFill>
                          <a:effectLst/>
                          <a:latin typeface="Times New Roman" pitchFamily="18" charset="0"/>
                          <a:ea typeface="+mn-ea"/>
                          <a:cs typeface="Times New Roman" pitchFamily="18" charset="0"/>
                        </a:rPr>
                        <a:t>Юліан Китастий</a:t>
                      </a:r>
                      <a:endParaRPr lang="ru-RU" sz="2000" b="1" kern="1200" dirty="0" smtClean="0">
                        <a:solidFill>
                          <a:srgbClr val="002060"/>
                        </a:solidFill>
                        <a:effectLst/>
                        <a:latin typeface="Times New Roman" pitchFamily="18" charset="0"/>
                        <a:ea typeface="+mn-ea"/>
                        <a:cs typeface="Times New Roman" pitchFamily="18" charset="0"/>
                      </a:endParaRPr>
                    </a:p>
                  </a:txBody>
                  <a:tcPr/>
                </a:tc>
              </a:tr>
            </a:tbl>
          </a:graphicData>
        </a:graphic>
      </p:graphicFrame>
    </p:spTree>
    <p:extLst>
      <p:ext uri="{BB962C8B-B14F-4D97-AF65-F5344CB8AC3E}">
        <p14:creationId xmlns:p14="http://schemas.microsoft.com/office/powerpoint/2010/main" xmlns="" val="104537842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85786" y="500042"/>
            <a:ext cx="7700962" cy="1000132"/>
          </a:xfrm>
        </p:spPr>
        <p:txBody>
          <a:bodyPr>
            <a:normAutofit fontScale="90000"/>
          </a:bodyPr>
          <a:lstStyle/>
          <a:p>
            <a:pPr algn="l"/>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ru-RU" sz="1800" b="1" dirty="0" smtClean="0"/>
              <a:t/>
            </a:r>
            <a:br>
              <a:rPr lang="ru-RU" sz="1800" b="1" dirty="0" smtClean="0"/>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ru-RU" sz="2700" b="1" dirty="0" smtClean="0">
                <a:solidFill>
                  <a:schemeClr val="bg1">
                    <a:lumMod val="75000"/>
                    <a:lumOff val="25000"/>
                  </a:schemeClr>
                </a:solidFill>
                <a:latin typeface="Times New Roman" pitchFamily="18" charset="0"/>
                <a:cs typeface="Times New Roman" pitchFamily="18" charset="0"/>
              </a:rPr>
              <a:t/>
            </a:r>
            <a:br>
              <a:rPr lang="ru-RU" sz="2700" b="1" dirty="0" smtClean="0">
                <a:solidFill>
                  <a:schemeClr val="bg1">
                    <a:lumMod val="75000"/>
                    <a:lumOff val="25000"/>
                  </a:schemeClr>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r>
              <a:rPr lang="uk-UA" b="1" dirty="0" smtClean="0">
                <a:solidFill>
                  <a:srgbClr val="C00000"/>
                </a:solidFill>
                <a:latin typeface="Times New Roman" pitchFamily="18" charset="0"/>
                <a:cs typeface="Times New Roman" pitchFamily="18" charset="0"/>
              </a:rPr>
              <a:t/>
            </a:r>
            <a:br>
              <a:rPr lang="uk-UA" b="1" dirty="0" smtClean="0">
                <a:solidFill>
                  <a:srgbClr val="C00000"/>
                </a:solidFill>
                <a:latin typeface="Times New Roman" pitchFamily="18" charset="0"/>
                <a:cs typeface="Times New Roman" pitchFamily="18" charset="0"/>
              </a:rPr>
            </a:br>
            <a:endParaRPr lang="ru-RU" b="1" dirty="0">
              <a:solidFill>
                <a:schemeClr val="accent3">
                  <a:lumMod val="50000"/>
                </a:schemeClr>
              </a:solidFill>
              <a:latin typeface="Times New Roman" pitchFamily="18" charset="0"/>
              <a:cs typeface="Times New Roman" pitchFamily="18" charset="0"/>
            </a:endParaRPr>
          </a:p>
        </p:txBody>
      </p:sp>
      <p:sp>
        <p:nvSpPr>
          <p:cNvPr id="24577" name="Rectangle 1"/>
          <p:cNvSpPr>
            <a:spLocks noChangeArrowheads="1"/>
          </p:cNvSpPr>
          <p:nvPr/>
        </p:nvSpPr>
        <p:spPr bwMode="auto">
          <a:xfrm>
            <a:off x="428596" y="764704"/>
            <a:ext cx="8215370"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r>
              <a:rPr lang="ru-RU" sz="2400" b="1" dirty="0">
                <a:solidFill>
                  <a:srgbClr val="002060"/>
                </a:solidFill>
                <a:latin typeface="Times New Roman" pitchFamily="18" charset="0"/>
                <a:cs typeface="Times New Roman" pitchFamily="18" charset="0"/>
              </a:rPr>
              <a:t>У свідомість сучасників і нащадків Григорій Сковорода увійшов як народний вільнодумний філософ, як мандрівний учитель життя. </a:t>
            </a:r>
            <a:r>
              <a:rPr lang="ru-RU" sz="2400" b="1" dirty="0" smtClean="0">
                <a:solidFill>
                  <a:srgbClr val="002060"/>
                </a:solidFill>
                <a:latin typeface="Times New Roman" pitchFamily="18" charset="0"/>
                <a:cs typeface="Times New Roman" pitchFamily="18" charset="0"/>
              </a:rPr>
              <a:t>Подорожуючи </a:t>
            </a:r>
            <a:r>
              <a:rPr lang="ru-RU" sz="2400" b="1" dirty="0">
                <a:solidFill>
                  <a:srgbClr val="002060"/>
                </a:solidFill>
                <a:latin typeface="Times New Roman" pitchFamily="18" charset="0"/>
                <a:cs typeface="Times New Roman" pitchFamily="18" charset="0"/>
              </a:rPr>
              <a:t>Україною і світами (бував у Петербурзі, Будапешті, Братиславі, Відні, Празі), він щонайперше знайомився не з місцевістю, а з людьми, які славилися своєю вченістю і знаннями, бо й сам був людиною надзвичайних знань і розуму. Але висока освіченість Г. Сковороди не віддаляла його від простого народу. Він прагнув бути "чорною сковородою, що пече білі млинці". Тому свої твори (філософські трактати, діалоги, притчі, байки, пісні) найперше адресував тим, хто жив не в панському палаці, а під солом'яною стріхою, вбачаючи у цьому смисл свого життя й призначення на </a:t>
            </a:r>
            <a:r>
              <a:rPr lang="ru-RU" sz="2400" b="1" dirty="0" smtClean="0">
                <a:solidFill>
                  <a:srgbClr val="002060"/>
                </a:solidFill>
                <a:latin typeface="Times New Roman" pitchFamily="18" charset="0"/>
                <a:cs typeface="Times New Roman" pitchFamily="18" charset="0"/>
              </a:rPr>
              <a:t>землі.</a:t>
            </a:r>
            <a:endParaRPr kumimoji="0" lang="uk-UA" sz="2400" b="1" i="0" u="none" strike="noStrike" cap="none" normalizeH="0" baseline="0" dirty="0" smtClean="0">
              <a:ln>
                <a:noFill/>
              </a:ln>
              <a:solidFill>
                <a:srgbClr val="00206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xmlns="" val="1395545300"/>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381</TotalTime>
  <Words>1022</Words>
  <Application>Microsoft Office PowerPoint</Application>
  <PresentationFormat>Экран (4:3)</PresentationFormat>
  <Paragraphs>96</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Тема Office</vt:lpstr>
      <vt:lpstr>ПОПУЛЯРНІСТЬ ТВОРЧОЇ БІБЛІОГРАФІЇ ГРИГОРІЯ СКОВОРОДИ – МАНДРІВНОГО ВЧИТЕЛЯ ЖИТТЯ</vt:lpstr>
      <vt:lpstr>Слайд 2</vt:lpstr>
      <vt:lpstr>“Мало можна вказати на таких народних осіб, яким був Сковорода і яких би так пам’ятав і поважав народ. На усьому просторі від Острозька (Воронізької губернії) до Києва, у багатьох будинках висять його портрети; всякий грамотний українець знає про нього; ім’я його відоме дуже багатьом із неписьменного народу; його мандрівницьке життя – предмет народних оповідань; у деяких місцевостях нащадки від батьків і дідів знають про місця, які він відвідував, де любив перебувати, і вказують на них із повагою; добра прихильність Сковороди до деяких з його сучасників складає сімейну гордість онуків; мандрівні співаки засвоїли його пісні – на храмовім святі, на торговищі нерідко можна зустріти натовп народу, що оточує цих рапсодів і зі сльозами розчулення слухає: «Всякому городу нрав і права”… </vt:lpstr>
      <vt:lpstr>ТВОРЧА БІБЛІОГРАФІЯ МИТЦЯ</vt:lpstr>
      <vt:lpstr>ЗБІРНИКИ БАЙОК ТА ПІСЕНЬ</vt:lpstr>
      <vt:lpstr>ПІСНІ ТА ФАБУЛИ</vt:lpstr>
      <vt:lpstr>             Трактати               </vt:lpstr>
      <vt:lpstr>             Діалоги               </vt:lpstr>
      <vt:lpstr>             Діалоги               </vt:lpstr>
      <vt:lpstr>            ПЕРЕКЛАДИ З ЛАТИНСЬКОЇ ТА ГРЕЦЬКОЇ МОВИ              </vt:lpstr>
      <vt:lpstr>           У МАСОВОМУ МИСТЕЦТВІ             </vt:lpstr>
      <vt:lpstr>         СКОВОРОДА У ЖИВОПИСІ           </vt:lpstr>
      <vt:lpstr>          СКОВОРОДА В КІНОМИСТЕЦТВІ            </vt:lpstr>
      <vt:lpstr>          СКОВОРОДА У ЛІТЕРАТУРІ            </vt:lpstr>
      <vt:lpstr>          СКОВОРОДА У МУЗИЦІ            </vt:lpstr>
      <vt:lpstr>                     </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Lena</dc:creator>
  <cp:lastModifiedBy>Пользователь Windows</cp:lastModifiedBy>
  <cp:revision>178</cp:revision>
  <dcterms:created xsi:type="dcterms:W3CDTF">2014-10-15T18:06:27Z</dcterms:created>
  <dcterms:modified xsi:type="dcterms:W3CDTF">2022-11-30T07:53:41Z</dcterms:modified>
</cp:coreProperties>
</file>