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89" r:id="rId3"/>
    <p:sldId id="257" r:id="rId4"/>
    <p:sldId id="258" r:id="rId5"/>
    <p:sldId id="271" r:id="rId6"/>
    <p:sldId id="272" r:id="rId7"/>
    <p:sldId id="273" r:id="rId8"/>
    <p:sldId id="274" r:id="rId9"/>
    <p:sldId id="275" r:id="rId10"/>
    <p:sldId id="276" r:id="rId11"/>
    <p:sldId id="278" r:id="rId12"/>
    <p:sldId id="279" r:id="rId13"/>
    <p:sldId id="282" r:id="rId14"/>
    <p:sldId id="283" r:id="rId15"/>
    <p:sldId id="259" r:id="rId16"/>
    <p:sldId id="260" r:id="rId17"/>
    <p:sldId id="284" r:id="rId18"/>
    <p:sldId id="285" r:id="rId19"/>
    <p:sldId id="286" r:id="rId20"/>
    <p:sldId id="287" r:id="rId21"/>
    <p:sldId id="288" r:id="rId22"/>
    <p:sldId id="261" r:id="rId23"/>
    <p:sldId id="263" r:id="rId24"/>
    <p:sldId id="264" r:id="rId25"/>
    <p:sldId id="265" r:id="rId26"/>
    <p:sldId id="266" r:id="rId27"/>
    <p:sldId id="290" r:id="rId28"/>
    <p:sldId id="270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2" autoAdjust="0"/>
    <p:restoredTop sz="94660"/>
  </p:normalViewPr>
  <p:slideViewPr>
    <p:cSldViewPr snapToGrid="0">
      <p:cViewPr varScale="1">
        <p:scale>
          <a:sx n="66" d="100"/>
          <a:sy n="66" d="100"/>
        </p:scale>
        <p:origin x="8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ED48EF-3289-4887-9F91-C1B47F682559}" type="doc">
      <dgm:prSet loTypeId="urn:microsoft.com/office/officeart/2005/8/layout/cycle6" loCatId="cycl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0D9A3713-F3C0-45D9-8A2C-1AD65439E306}">
      <dgm:prSet phldrT="[Текст]" custT="1"/>
      <dgm:spPr/>
      <dgm:t>
        <a:bodyPr/>
        <a:lstStyle/>
        <a:p>
          <a:r>
            <a:rPr lang="ru-RU" sz="3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</a:t>
          </a:r>
          <a:r>
            <a:rPr lang="ru-RU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ротистояння</a:t>
          </a:r>
          <a:r>
            <a: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чоловічого</a:t>
          </a:r>
          <a:r>
            <a: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та </a:t>
          </a:r>
          <a:r>
            <a:rPr lang="ru-RU" sz="2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жіночого</a:t>
          </a:r>
          <a:r>
            <a: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начала </a:t>
          </a:r>
          <a:endParaRPr lang="ru-RU" sz="3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59FE909-31F8-4DD7-8417-B453D4F44440}" type="parTrans" cxnId="{07EC15C7-E50E-4DEC-8FAE-E1ED4BA6A0FB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1CB2713-BEBF-47E4-8A31-292BA9E33BCD}" type="sibTrans" cxnId="{07EC15C7-E50E-4DEC-8FAE-E1ED4BA6A0FB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51F2105-FAAC-4D3F-B382-289048A7F7DE}">
      <dgm:prSet phldrT="[Текст]" custT="1"/>
      <dgm:spPr/>
      <dgm:t>
        <a:bodyPr/>
        <a:lstStyle/>
        <a:p>
          <a:r>
            <a:rPr lang="uk-UA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Повернення та відродження</a:t>
          </a:r>
          <a:endParaRPr lang="ru-RU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86B4546-1865-4547-8D99-0ABE60929B3E}" type="parTrans" cxnId="{7E2BC98F-1FFA-4C23-A468-2AD70C838A0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B8286DF-1128-4F64-A19D-B8E0F019CB8E}" type="sibTrans" cxnId="{7E2BC98F-1FFA-4C23-A468-2AD70C838A0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3960363-DDC4-4066-9AF2-56B4207FAE82}">
      <dgm:prSet phldrT="[Текст]" custT="1"/>
      <dgm:spPr/>
      <dgm:t>
        <a:bodyPr/>
        <a:lstStyle/>
        <a:p>
          <a:r>
            <a:rPr lang="uk-UA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Подвійності</a:t>
          </a:r>
          <a:endParaRPr lang="ru-RU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9251C0A-640E-4F83-A048-475247EC2252}" type="parTrans" cxnId="{E4EA9BD1-7420-4740-9287-F327B4EBBCC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3E458A6-2836-4A3D-8BFD-C552A15E4E69}" type="sibTrans" cxnId="{E4EA9BD1-7420-4740-9287-F327B4EBBCC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E5FBB7B-F481-4C27-9E8F-90CC6B6D11DB}">
      <dgm:prSet phldrT="[Текст]" custT="1"/>
      <dgm:spPr/>
      <dgm:t>
        <a:bodyPr/>
        <a:lstStyle/>
        <a:p>
          <a:r>
            <a:rPr lang="uk-UA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Дороги</a:t>
          </a:r>
          <a:endParaRPr lang="ru-RU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D1401FA-5D7F-432B-ADF2-E6DB45FA5B33}" type="parTrans" cxnId="{5CBE7605-B50B-4FE4-9AE3-3B848E33A8F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7E055B9-141C-43CB-BA04-30B78AAC2196}" type="sibTrans" cxnId="{5CBE7605-B50B-4FE4-9AE3-3B848E33A8F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34593F5-0AE2-4A95-ABAA-0EE05D3BFA70}">
      <dgm:prSet phldrT="[Текст]" custT="1"/>
      <dgm:spPr/>
      <dgm:t>
        <a:bodyPr/>
        <a:lstStyle/>
        <a:p>
          <a:r>
            <a:rPr lang="uk-UA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Зради</a:t>
          </a:r>
          <a:endParaRPr lang="ru-RU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01CF7C4-4972-4E9D-A0CC-2AB1E15B8E53}" type="parTrans" cxnId="{8E115AEE-9568-4ABE-945A-EA992E9D279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91EA5F5-CDF3-48BF-9CD9-94671EC129FA}" type="sibTrans" cxnId="{8E115AEE-9568-4ABE-945A-EA992E9D279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7350B2B-9DBF-464E-A0AC-96B588F32000}" type="pres">
      <dgm:prSet presAssocID="{7BED48EF-3289-4887-9F91-C1B47F68255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BD9E41-0889-414F-97AF-86C3D3630EB9}" type="pres">
      <dgm:prSet presAssocID="{0D9A3713-F3C0-45D9-8A2C-1AD65439E306}" presName="node" presStyleLbl="node1" presStyleIdx="0" presStyleCnt="5" custScaleX="245229" custScaleY="1109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791DBC-1EE8-4D7B-9CB6-E3FFDE89AEF9}" type="pres">
      <dgm:prSet presAssocID="{0D9A3713-F3C0-45D9-8A2C-1AD65439E306}" presName="spNode" presStyleCnt="0"/>
      <dgm:spPr/>
      <dgm:t>
        <a:bodyPr/>
        <a:lstStyle/>
        <a:p>
          <a:endParaRPr lang="ru-RU"/>
        </a:p>
      </dgm:t>
    </dgm:pt>
    <dgm:pt modelId="{054D6EC4-7499-4543-9392-F304A8DEB48C}" type="pres">
      <dgm:prSet presAssocID="{61CB2713-BEBF-47E4-8A31-292BA9E33BCD}" presName="sibTrans" presStyleLbl="sibTrans1D1" presStyleIdx="0" presStyleCnt="5"/>
      <dgm:spPr/>
      <dgm:t>
        <a:bodyPr/>
        <a:lstStyle/>
        <a:p>
          <a:endParaRPr lang="ru-RU"/>
        </a:p>
      </dgm:t>
    </dgm:pt>
    <dgm:pt modelId="{03526B85-5255-4DCE-BC14-A681E37D3C6D}" type="pres">
      <dgm:prSet presAssocID="{C51F2105-FAAC-4D3F-B382-289048A7F7DE}" presName="node" presStyleLbl="node1" presStyleIdx="1" presStyleCnt="5" custScaleX="182151" custRadScaleRad="97785" custRadScaleInc="-49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2B85A0-A2E6-43AC-915D-1672167F352F}" type="pres">
      <dgm:prSet presAssocID="{C51F2105-FAAC-4D3F-B382-289048A7F7DE}" presName="spNode" presStyleCnt="0"/>
      <dgm:spPr/>
      <dgm:t>
        <a:bodyPr/>
        <a:lstStyle/>
        <a:p>
          <a:endParaRPr lang="ru-RU"/>
        </a:p>
      </dgm:t>
    </dgm:pt>
    <dgm:pt modelId="{C3DDE223-2A27-4256-B4A5-A6F56A2422A0}" type="pres">
      <dgm:prSet presAssocID="{7B8286DF-1128-4F64-A19D-B8E0F019CB8E}" presName="sibTrans" presStyleLbl="sibTrans1D1" presStyleIdx="1" presStyleCnt="5"/>
      <dgm:spPr/>
      <dgm:t>
        <a:bodyPr/>
        <a:lstStyle/>
        <a:p>
          <a:endParaRPr lang="ru-RU"/>
        </a:p>
      </dgm:t>
    </dgm:pt>
    <dgm:pt modelId="{35361A05-DE54-436B-B1D1-7C843F25C63B}" type="pres">
      <dgm:prSet presAssocID="{43960363-DDC4-4066-9AF2-56B4207FAE82}" presName="node" presStyleLbl="node1" presStyleIdx="2" presStyleCnt="5" custScaleX="166836" custRadScaleRad="117191" custRadScaleInc="-45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87B942-E9B7-4748-9E1C-E6F78DDF30A5}" type="pres">
      <dgm:prSet presAssocID="{43960363-DDC4-4066-9AF2-56B4207FAE82}" presName="spNode" presStyleCnt="0"/>
      <dgm:spPr/>
      <dgm:t>
        <a:bodyPr/>
        <a:lstStyle/>
        <a:p>
          <a:endParaRPr lang="ru-RU"/>
        </a:p>
      </dgm:t>
    </dgm:pt>
    <dgm:pt modelId="{3BE13463-3F4D-4971-8E69-0E90DE703DAE}" type="pres">
      <dgm:prSet presAssocID="{C3E458A6-2836-4A3D-8BFD-C552A15E4E69}" presName="sibTrans" presStyleLbl="sibTrans1D1" presStyleIdx="2" presStyleCnt="5"/>
      <dgm:spPr/>
      <dgm:t>
        <a:bodyPr/>
        <a:lstStyle/>
        <a:p>
          <a:endParaRPr lang="ru-RU"/>
        </a:p>
      </dgm:t>
    </dgm:pt>
    <dgm:pt modelId="{DB3ED778-A56F-4C6B-9629-7EDD4961037F}" type="pres">
      <dgm:prSet presAssocID="{634593F5-0AE2-4A95-ABAA-0EE05D3BFA70}" presName="node" presStyleLbl="node1" presStyleIdx="3" presStyleCnt="5" custScaleX="145473" custRadScaleRad="118700" custRadScaleInc="659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4FAEA0-FB96-44BB-9710-348AA52AB073}" type="pres">
      <dgm:prSet presAssocID="{634593F5-0AE2-4A95-ABAA-0EE05D3BFA70}" presName="spNode" presStyleCnt="0"/>
      <dgm:spPr/>
      <dgm:t>
        <a:bodyPr/>
        <a:lstStyle/>
        <a:p>
          <a:endParaRPr lang="ru-RU"/>
        </a:p>
      </dgm:t>
    </dgm:pt>
    <dgm:pt modelId="{1CF0C12B-AA39-4914-AB4E-6B4EEA6BCFDD}" type="pres">
      <dgm:prSet presAssocID="{A91EA5F5-CDF3-48BF-9CD9-94671EC129FA}" presName="sibTrans" presStyleLbl="sibTrans1D1" presStyleIdx="3" presStyleCnt="5"/>
      <dgm:spPr/>
      <dgm:t>
        <a:bodyPr/>
        <a:lstStyle/>
        <a:p>
          <a:endParaRPr lang="ru-RU"/>
        </a:p>
      </dgm:t>
    </dgm:pt>
    <dgm:pt modelId="{9491D2F1-4A02-4D87-89BC-60FF5E61129D}" type="pres">
      <dgm:prSet presAssocID="{7E5FBB7B-F481-4C27-9E8F-90CC6B6D11DB}" presName="node" presStyleLbl="node1" presStyleIdx="4" presStyleCnt="5" custScaleX="1485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B9780F-97C7-483A-A942-F6A9E3CBEF4B}" type="pres">
      <dgm:prSet presAssocID="{7E5FBB7B-F481-4C27-9E8F-90CC6B6D11DB}" presName="spNode" presStyleCnt="0"/>
      <dgm:spPr/>
      <dgm:t>
        <a:bodyPr/>
        <a:lstStyle/>
        <a:p>
          <a:endParaRPr lang="ru-RU"/>
        </a:p>
      </dgm:t>
    </dgm:pt>
    <dgm:pt modelId="{D209D277-B19E-4C8A-8E5E-EF568F66EE90}" type="pres">
      <dgm:prSet presAssocID="{A7E055B9-141C-43CB-BA04-30B78AAC2196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E4EA9BD1-7420-4740-9287-F327B4EBBCCE}" srcId="{7BED48EF-3289-4887-9F91-C1B47F682559}" destId="{43960363-DDC4-4066-9AF2-56B4207FAE82}" srcOrd="2" destOrd="0" parTransId="{99251C0A-640E-4F83-A048-475247EC2252}" sibTransId="{C3E458A6-2836-4A3D-8BFD-C552A15E4E69}"/>
    <dgm:cxn modelId="{C9DFC67F-824F-4389-8A6D-0A70E96C22B2}" type="presOf" srcId="{C3E458A6-2836-4A3D-8BFD-C552A15E4E69}" destId="{3BE13463-3F4D-4971-8E69-0E90DE703DAE}" srcOrd="0" destOrd="0" presId="urn:microsoft.com/office/officeart/2005/8/layout/cycle6"/>
    <dgm:cxn modelId="{5CBE7605-B50B-4FE4-9AE3-3B848E33A8F3}" srcId="{7BED48EF-3289-4887-9F91-C1B47F682559}" destId="{7E5FBB7B-F481-4C27-9E8F-90CC6B6D11DB}" srcOrd="4" destOrd="0" parTransId="{6D1401FA-5D7F-432B-ADF2-E6DB45FA5B33}" sibTransId="{A7E055B9-141C-43CB-BA04-30B78AAC2196}"/>
    <dgm:cxn modelId="{3DBC229F-E781-4949-985E-38FF27D69BE6}" type="presOf" srcId="{A91EA5F5-CDF3-48BF-9CD9-94671EC129FA}" destId="{1CF0C12B-AA39-4914-AB4E-6B4EEA6BCFDD}" srcOrd="0" destOrd="0" presId="urn:microsoft.com/office/officeart/2005/8/layout/cycle6"/>
    <dgm:cxn modelId="{07EC15C7-E50E-4DEC-8FAE-E1ED4BA6A0FB}" srcId="{7BED48EF-3289-4887-9F91-C1B47F682559}" destId="{0D9A3713-F3C0-45D9-8A2C-1AD65439E306}" srcOrd="0" destOrd="0" parTransId="{459FE909-31F8-4DD7-8417-B453D4F44440}" sibTransId="{61CB2713-BEBF-47E4-8A31-292BA9E33BCD}"/>
    <dgm:cxn modelId="{709DC723-9BB2-4C22-85D3-76F31E8CC8D1}" type="presOf" srcId="{7B8286DF-1128-4F64-A19D-B8E0F019CB8E}" destId="{C3DDE223-2A27-4256-B4A5-A6F56A2422A0}" srcOrd="0" destOrd="0" presId="urn:microsoft.com/office/officeart/2005/8/layout/cycle6"/>
    <dgm:cxn modelId="{6A30FDBE-2177-4631-9999-BE7DD216D04A}" type="presOf" srcId="{7BED48EF-3289-4887-9F91-C1B47F682559}" destId="{07350B2B-9DBF-464E-A0AC-96B588F32000}" srcOrd="0" destOrd="0" presId="urn:microsoft.com/office/officeart/2005/8/layout/cycle6"/>
    <dgm:cxn modelId="{8E316AB5-F2DF-412F-B346-93941667EE64}" type="presOf" srcId="{61CB2713-BEBF-47E4-8A31-292BA9E33BCD}" destId="{054D6EC4-7499-4543-9392-F304A8DEB48C}" srcOrd="0" destOrd="0" presId="urn:microsoft.com/office/officeart/2005/8/layout/cycle6"/>
    <dgm:cxn modelId="{8E115AEE-9568-4ABE-945A-EA992E9D279A}" srcId="{7BED48EF-3289-4887-9F91-C1B47F682559}" destId="{634593F5-0AE2-4A95-ABAA-0EE05D3BFA70}" srcOrd="3" destOrd="0" parTransId="{201CF7C4-4972-4E9D-A0CC-2AB1E15B8E53}" sibTransId="{A91EA5F5-CDF3-48BF-9CD9-94671EC129FA}"/>
    <dgm:cxn modelId="{7E2BC98F-1FFA-4C23-A468-2AD70C838A0A}" srcId="{7BED48EF-3289-4887-9F91-C1B47F682559}" destId="{C51F2105-FAAC-4D3F-B382-289048A7F7DE}" srcOrd="1" destOrd="0" parTransId="{D86B4546-1865-4547-8D99-0ABE60929B3E}" sibTransId="{7B8286DF-1128-4F64-A19D-B8E0F019CB8E}"/>
    <dgm:cxn modelId="{A8B186F6-8572-46ED-A268-B220498D85C0}" type="presOf" srcId="{43960363-DDC4-4066-9AF2-56B4207FAE82}" destId="{35361A05-DE54-436B-B1D1-7C843F25C63B}" srcOrd="0" destOrd="0" presId="urn:microsoft.com/office/officeart/2005/8/layout/cycle6"/>
    <dgm:cxn modelId="{962651A6-33FE-42FD-AE27-95C3FFFF1B18}" type="presOf" srcId="{634593F5-0AE2-4A95-ABAA-0EE05D3BFA70}" destId="{DB3ED778-A56F-4C6B-9629-7EDD4961037F}" srcOrd="0" destOrd="0" presId="urn:microsoft.com/office/officeart/2005/8/layout/cycle6"/>
    <dgm:cxn modelId="{33F4BBB7-5EAA-426E-8236-39627B56BE17}" type="presOf" srcId="{A7E055B9-141C-43CB-BA04-30B78AAC2196}" destId="{D209D277-B19E-4C8A-8E5E-EF568F66EE90}" srcOrd="0" destOrd="0" presId="urn:microsoft.com/office/officeart/2005/8/layout/cycle6"/>
    <dgm:cxn modelId="{EC037D0B-8831-4CCE-A21C-59EE11AF7856}" type="presOf" srcId="{0D9A3713-F3C0-45D9-8A2C-1AD65439E306}" destId="{50BD9E41-0889-414F-97AF-86C3D3630EB9}" srcOrd="0" destOrd="0" presId="urn:microsoft.com/office/officeart/2005/8/layout/cycle6"/>
    <dgm:cxn modelId="{F063BA7F-4163-4B67-B1FA-5B1CD19960AC}" type="presOf" srcId="{7E5FBB7B-F481-4C27-9E8F-90CC6B6D11DB}" destId="{9491D2F1-4A02-4D87-89BC-60FF5E61129D}" srcOrd="0" destOrd="0" presId="urn:microsoft.com/office/officeart/2005/8/layout/cycle6"/>
    <dgm:cxn modelId="{C1DA77AE-278F-4534-8751-C2367086CED6}" type="presOf" srcId="{C51F2105-FAAC-4D3F-B382-289048A7F7DE}" destId="{03526B85-5255-4DCE-BC14-A681E37D3C6D}" srcOrd="0" destOrd="0" presId="urn:microsoft.com/office/officeart/2005/8/layout/cycle6"/>
    <dgm:cxn modelId="{F0E7C8BF-3C90-4CA7-B637-298777FCDC89}" type="presParOf" srcId="{07350B2B-9DBF-464E-A0AC-96B588F32000}" destId="{50BD9E41-0889-414F-97AF-86C3D3630EB9}" srcOrd="0" destOrd="0" presId="urn:microsoft.com/office/officeart/2005/8/layout/cycle6"/>
    <dgm:cxn modelId="{153133B3-3F85-424C-904D-72081E0E6794}" type="presParOf" srcId="{07350B2B-9DBF-464E-A0AC-96B588F32000}" destId="{CC791DBC-1EE8-4D7B-9CB6-E3FFDE89AEF9}" srcOrd="1" destOrd="0" presId="urn:microsoft.com/office/officeart/2005/8/layout/cycle6"/>
    <dgm:cxn modelId="{E51768C6-299A-44A5-BBE3-BF7FBEA3B545}" type="presParOf" srcId="{07350B2B-9DBF-464E-A0AC-96B588F32000}" destId="{054D6EC4-7499-4543-9392-F304A8DEB48C}" srcOrd="2" destOrd="0" presId="urn:microsoft.com/office/officeart/2005/8/layout/cycle6"/>
    <dgm:cxn modelId="{2FF0CFA8-2C17-4DDA-A8B8-AF2459E74555}" type="presParOf" srcId="{07350B2B-9DBF-464E-A0AC-96B588F32000}" destId="{03526B85-5255-4DCE-BC14-A681E37D3C6D}" srcOrd="3" destOrd="0" presId="urn:microsoft.com/office/officeart/2005/8/layout/cycle6"/>
    <dgm:cxn modelId="{2565165A-2FD0-43F3-8A0F-231A5B05BE63}" type="presParOf" srcId="{07350B2B-9DBF-464E-A0AC-96B588F32000}" destId="{902B85A0-A2E6-43AC-915D-1672167F352F}" srcOrd="4" destOrd="0" presId="urn:microsoft.com/office/officeart/2005/8/layout/cycle6"/>
    <dgm:cxn modelId="{5839DE8D-C68C-44DC-881A-785E0CEAF53C}" type="presParOf" srcId="{07350B2B-9DBF-464E-A0AC-96B588F32000}" destId="{C3DDE223-2A27-4256-B4A5-A6F56A2422A0}" srcOrd="5" destOrd="0" presId="urn:microsoft.com/office/officeart/2005/8/layout/cycle6"/>
    <dgm:cxn modelId="{7E6E8888-CF7A-4BB7-8D4D-E83FE8727E51}" type="presParOf" srcId="{07350B2B-9DBF-464E-A0AC-96B588F32000}" destId="{35361A05-DE54-436B-B1D1-7C843F25C63B}" srcOrd="6" destOrd="0" presId="urn:microsoft.com/office/officeart/2005/8/layout/cycle6"/>
    <dgm:cxn modelId="{BAB12E7B-90EF-4E25-826A-F8A510E203A5}" type="presParOf" srcId="{07350B2B-9DBF-464E-A0AC-96B588F32000}" destId="{FD87B942-E9B7-4748-9E1C-E6F78DDF30A5}" srcOrd="7" destOrd="0" presId="urn:microsoft.com/office/officeart/2005/8/layout/cycle6"/>
    <dgm:cxn modelId="{108D75BE-FE48-4BCD-BF13-306AB8158323}" type="presParOf" srcId="{07350B2B-9DBF-464E-A0AC-96B588F32000}" destId="{3BE13463-3F4D-4971-8E69-0E90DE703DAE}" srcOrd="8" destOrd="0" presId="urn:microsoft.com/office/officeart/2005/8/layout/cycle6"/>
    <dgm:cxn modelId="{CE78A9DF-4105-4767-B6AB-C49D4B43935E}" type="presParOf" srcId="{07350B2B-9DBF-464E-A0AC-96B588F32000}" destId="{DB3ED778-A56F-4C6B-9629-7EDD4961037F}" srcOrd="9" destOrd="0" presId="urn:microsoft.com/office/officeart/2005/8/layout/cycle6"/>
    <dgm:cxn modelId="{6EB6845E-B49F-4239-9A02-B07DE6DF5226}" type="presParOf" srcId="{07350B2B-9DBF-464E-A0AC-96B588F32000}" destId="{1A4FAEA0-FB96-44BB-9710-348AA52AB073}" srcOrd="10" destOrd="0" presId="urn:microsoft.com/office/officeart/2005/8/layout/cycle6"/>
    <dgm:cxn modelId="{4BD81847-8FB8-4AC3-9057-C041111D452E}" type="presParOf" srcId="{07350B2B-9DBF-464E-A0AC-96B588F32000}" destId="{1CF0C12B-AA39-4914-AB4E-6B4EEA6BCFDD}" srcOrd="11" destOrd="0" presId="urn:microsoft.com/office/officeart/2005/8/layout/cycle6"/>
    <dgm:cxn modelId="{9EA5530E-7E15-45EB-9135-02E0E151FA20}" type="presParOf" srcId="{07350B2B-9DBF-464E-A0AC-96B588F32000}" destId="{9491D2F1-4A02-4D87-89BC-60FF5E61129D}" srcOrd="12" destOrd="0" presId="urn:microsoft.com/office/officeart/2005/8/layout/cycle6"/>
    <dgm:cxn modelId="{2763DEE5-4A39-4925-A5DF-BD55A6053444}" type="presParOf" srcId="{07350B2B-9DBF-464E-A0AC-96B588F32000}" destId="{B4B9780F-97C7-483A-A942-F6A9E3CBEF4B}" srcOrd="13" destOrd="0" presId="urn:microsoft.com/office/officeart/2005/8/layout/cycle6"/>
    <dgm:cxn modelId="{574B1078-0AE4-4111-B618-9CE4078C2D4B}" type="presParOf" srcId="{07350B2B-9DBF-464E-A0AC-96B588F32000}" destId="{D209D277-B19E-4C8A-8E5E-EF568F66EE90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BD9E41-0889-414F-97AF-86C3D3630EB9}">
      <dsp:nvSpPr>
        <dsp:cNvPr id="0" name=""/>
        <dsp:cNvSpPr/>
      </dsp:nvSpPr>
      <dsp:spPr>
        <a:xfrm>
          <a:off x="2578702" y="-28455"/>
          <a:ext cx="4406076" cy="12953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</a:t>
          </a:r>
          <a:r>
            <a:rPr lang="ru-RU" sz="28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ротистояння</a:t>
          </a:r>
          <a:r>
            <a:rPr lang="ru-RU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чоловічого</a:t>
          </a:r>
          <a:r>
            <a:rPr lang="ru-RU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та </a:t>
          </a:r>
          <a:r>
            <a:rPr lang="ru-RU" sz="28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жіночого</a:t>
          </a:r>
          <a:r>
            <a:rPr lang="ru-RU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начала </a:t>
          </a:r>
          <a:endParaRPr lang="ru-RU" sz="32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641934" y="34777"/>
        <a:ext cx="4279612" cy="1168841"/>
      </dsp:txXfrm>
    </dsp:sp>
    <dsp:sp modelId="{054D6EC4-7499-4543-9392-F304A8DEB48C}">
      <dsp:nvSpPr>
        <dsp:cNvPr id="0" name=""/>
        <dsp:cNvSpPr/>
      </dsp:nvSpPr>
      <dsp:spPr>
        <a:xfrm>
          <a:off x="2197024" y="974582"/>
          <a:ext cx="4669906" cy="4669906"/>
        </a:xfrm>
        <a:custGeom>
          <a:avLst/>
          <a:gdLst/>
          <a:ahLst/>
          <a:cxnLst/>
          <a:rect l="0" t="0" r="0" b="0"/>
          <a:pathLst>
            <a:path>
              <a:moveTo>
                <a:pt x="3471287" y="295161"/>
              </a:moveTo>
              <a:arcTo wR="2334953" hR="2334953" stAng="17947288" swAng="862584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526B85-5255-4DCE-BC14-A681E37D3C6D}">
      <dsp:nvSpPr>
        <dsp:cNvPr id="0" name=""/>
        <dsp:cNvSpPr/>
      </dsp:nvSpPr>
      <dsp:spPr>
        <a:xfrm>
          <a:off x="5301787" y="1619869"/>
          <a:ext cx="3272741" cy="116786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Повернення та відродження</a:t>
          </a:r>
          <a:endParaRPr lang="ru-RU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358798" y="1676880"/>
        <a:ext cx="3158719" cy="1053845"/>
      </dsp:txXfrm>
    </dsp:sp>
    <dsp:sp modelId="{C3DDE223-2A27-4256-B4A5-A6F56A2422A0}">
      <dsp:nvSpPr>
        <dsp:cNvPr id="0" name=""/>
        <dsp:cNvSpPr/>
      </dsp:nvSpPr>
      <dsp:spPr>
        <a:xfrm>
          <a:off x="2585502" y="1390363"/>
          <a:ext cx="4669906" cy="4669906"/>
        </a:xfrm>
        <a:custGeom>
          <a:avLst/>
          <a:gdLst/>
          <a:ahLst/>
          <a:cxnLst/>
          <a:rect l="0" t="0" r="0" b="0"/>
          <a:pathLst>
            <a:path>
              <a:moveTo>
                <a:pt x="4479205" y="1410729"/>
              </a:moveTo>
              <a:arcTo wR="2334953" hR="2334953" stAng="20200968" swAng="2137579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361A05-DE54-436B-B1D1-7C843F25C63B}">
      <dsp:nvSpPr>
        <dsp:cNvPr id="0" name=""/>
        <dsp:cNvSpPr/>
      </dsp:nvSpPr>
      <dsp:spPr>
        <a:xfrm>
          <a:off x="5283349" y="4237313"/>
          <a:ext cx="2997574" cy="116786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Подвійності</a:t>
          </a:r>
          <a:endParaRPr lang="ru-RU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340360" y="4294324"/>
        <a:ext cx="2883552" cy="1053845"/>
      </dsp:txXfrm>
    </dsp:sp>
    <dsp:sp modelId="{3BE13463-3F4D-4971-8E69-0E90DE703DAE}">
      <dsp:nvSpPr>
        <dsp:cNvPr id="0" name=""/>
        <dsp:cNvSpPr/>
      </dsp:nvSpPr>
      <dsp:spPr>
        <a:xfrm>
          <a:off x="2384034" y="1116950"/>
          <a:ext cx="4669906" cy="4669906"/>
        </a:xfrm>
        <a:custGeom>
          <a:avLst/>
          <a:gdLst/>
          <a:ahLst/>
          <a:cxnLst/>
          <a:rect l="0" t="0" r="0" b="0"/>
          <a:pathLst>
            <a:path>
              <a:moveTo>
                <a:pt x="3591016" y="4303279"/>
              </a:moveTo>
              <a:arcTo wR="2334953" hR="2334953" stAng="3447391" swAng="4287304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3ED778-A56F-4C6B-9629-7EDD4961037F}">
      <dsp:nvSpPr>
        <dsp:cNvPr id="0" name=""/>
        <dsp:cNvSpPr/>
      </dsp:nvSpPr>
      <dsp:spPr>
        <a:xfrm>
          <a:off x="1296146" y="4083363"/>
          <a:ext cx="2613741" cy="116786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Зради</a:t>
          </a:r>
          <a:endParaRPr lang="ru-RU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353157" y="4140374"/>
        <a:ext cx="2499719" cy="1053845"/>
      </dsp:txXfrm>
    </dsp:sp>
    <dsp:sp modelId="{1CF0C12B-AA39-4914-AB4E-6B4EEA6BCFDD}">
      <dsp:nvSpPr>
        <dsp:cNvPr id="0" name=""/>
        <dsp:cNvSpPr/>
      </dsp:nvSpPr>
      <dsp:spPr>
        <a:xfrm>
          <a:off x="2233415" y="1465511"/>
          <a:ext cx="4669906" cy="4669906"/>
        </a:xfrm>
        <a:custGeom>
          <a:avLst/>
          <a:gdLst/>
          <a:ahLst/>
          <a:cxnLst/>
          <a:rect l="0" t="0" r="0" b="0"/>
          <a:pathLst>
            <a:path>
              <a:moveTo>
                <a:pt x="15682" y="2605116"/>
              </a:moveTo>
              <a:arcTo wR="2334953" hR="2334953" stAng="10401346" swAng="1875106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91D2F1-4A02-4D87-89BC-60FF5E61129D}">
      <dsp:nvSpPr>
        <dsp:cNvPr id="0" name=""/>
        <dsp:cNvSpPr/>
      </dsp:nvSpPr>
      <dsp:spPr>
        <a:xfrm>
          <a:off x="1226312" y="1648676"/>
          <a:ext cx="2669511" cy="116786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Дороги</a:t>
          </a:r>
          <a:endParaRPr lang="ru-RU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283323" y="1705687"/>
        <a:ext cx="2555489" cy="1053845"/>
      </dsp:txXfrm>
    </dsp:sp>
    <dsp:sp modelId="{D209D277-B19E-4C8A-8E5E-EF568F66EE90}">
      <dsp:nvSpPr>
        <dsp:cNvPr id="0" name=""/>
        <dsp:cNvSpPr/>
      </dsp:nvSpPr>
      <dsp:spPr>
        <a:xfrm>
          <a:off x="2651708" y="993461"/>
          <a:ext cx="4669906" cy="4669906"/>
        </a:xfrm>
        <a:custGeom>
          <a:avLst/>
          <a:gdLst/>
          <a:ahLst/>
          <a:cxnLst/>
          <a:rect l="0" t="0" r="0" b="0"/>
          <a:pathLst>
            <a:path>
              <a:moveTo>
                <a:pt x="717755" y="650709"/>
              </a:moveTo>
              <a:arcTo wR="2334953" hR="2334953" stAng="13569804" swAng="940392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73C98E-F1FB-42DC-A5F4-6CE1059C2DD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61D0D4-A5C2-4DDE-B3A2-70A2594EDB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17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56e6d7052dc9cd95_1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56e6d7052dc9cd95_1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944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6508D-74BD-4C94-BCBF-184E37FE1583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359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011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1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671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226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974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552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42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95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658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443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6342800" y="3079200"/>
            <a:ext cx="5849200" cy="37788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39" name="Google Shape;39;p3"/>
          <p:cNvGrpSpPr/>
          <p:nvPr/>
        </p:nvGrpSpPr>
        <p:grpSpPr>
          <a:xfrm>
            <a:off x="7458922" y="5281487"/>
            <a:ext cx="3880193" cy="1576453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265532" y="3"/>
            <a:ext cx="3727219" cy="1444411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2518245" y="2328133"/>
            <a:ext cx="7170000" cy="21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4267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4267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4267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4267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4267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4267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4267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4267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4267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11187645" y="6058224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 smtClean="0"/>
              <a:pPr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309057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68356-9BA1-43C4-8DA8-44A27E313A82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4806F-5160-446C-BF6A-C4C7813907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473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2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1.png"/><Relationship Id="rId7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s://learningapps.org/watch?v=pgkoygp4523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0629" y="354763"/>
            <a:ext cx="1190171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Повторення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та </a:t>
            </a: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узагальнення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44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вивченого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з  тем: </a:t>
            </a:r>
            <a:endParaRPr lang="ru-RU" sz="44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Реалістична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українська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проза», </a:t>
            </a:r>
          </a:p>
          <a:p>
            <a:pPr algn="ctr"/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«Театр </a:t>
            </a:r>
            <a:r>
              <a:rPr lang="ru-RU" sz="44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корифеїв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», </a:t>
            </a:r>
          </a:p>
          <a:p>
            <a:pPr algn="ctr"/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«Титан 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духу і 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думки»</a:t>
            </a:r>
            <a:endParaRPr lang="en-US" sz="44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9564" y="2833783"/>
            <a:ext cx="2381522" cy="35089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7" name="Picture 2" descr="D:\Аня ;)\Школа\История\Нечуй-Левицький_І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46" y="2439489"/>
            <a:ext cx="2081440" cy="3003368"/>
          </a:xfrm>
          <a:prstGeom prst="rect">
            <a:avLst/>
          </a:prstGeom>
          <a:noFill/>
        </p:spPr>
      </p:pic>
      <p:pic>
        <p:nvPicPr>
          <p:cNvPr id="8" name="Рисунок 7" descr="ÐÐ°ÑÑÐ¸Ð½ÐºÐ¸ Ð¿Ð¾ Ð·Ð°Ð¿ÑÐ¾ÑÑ ÑÐ¾ÑÐ¾ Ð¿Ð°Ð½Ð°ÑÐ° Ð¼Ð¸ÑÐ½Ð¾Ð³Ð¾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787" y="3941173"/>
            <a:ext cx="1994625" cy="27682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Picture 7" descr="150px-%D0%9A%D0%B0%D1%80%D0%BF%D0%B5%D0%BD%D0%BA%D0%BE-%D0%9A%D0%B0%D1%80%D0%B8%D0%B9_%D0%86%D0%B2%D0%B0%D0%BD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228" y="3886905"/>
            <a:ext cx="2162629" cy="2876747"/>
          </a:xfrm>
          <a:prstGeom prst="rect">
            <a:avLst/>
          </a:prstGeom>
          <a:noFill/>
          <a:ln>
            <a:solidFill>
              <a:schemeClr val="tx1"/>
            </a:solidFill>
          </a:ln>
          <a:extLst/>
        </p:spPr>
      </p:pic>
    </p:spTree>
    <p:extLst>
      <p:ext uri="{BB962C8B-B14F-4D97-AF65-F5344CB8AC3E}">
        <p14:creationId xmlns:p14="http://schemas.microsoft.com/office/powerpoint/2010/main" val="52911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3827" y="1647109"/>
            <a:ext cx="1150982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7950" marR="71755" indent="457200" algn="just"/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Мета: 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допомогти учням пригадати, систематизувати й узагальнити знання  </a:t>
            </a:r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 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найвидатніші здобутки української  літератури  70-90-х р. ХІХ ст.;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/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розвивати 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навички систематизації та узагальнення ознак </a:t>
            </a:r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художніх творів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літературних напрямів і стилів; удосконалювати вміння </a:t>
            </a:r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висловлювати 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власні думки та аргументувати  їх;</a:t>
            </a:r>
            <a:endParaRPr lang="en-US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7950" marR="71755" indent="457200" algn="just"/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виховувати 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повагу до духовних надбань людства, художньої літератури</a:t>
            </a:r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загальнолюдських 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цінностей.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7867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200" y="231069"/>
            <a:ext cx="11872686" cy="63709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розпочинаємо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урок з теми 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Повторення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узагальнення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вивченого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з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трьох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аспектів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курсу: 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Реалістична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проза", "Театр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корифеїв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та "Титан духу і думки" І. Франко. </a:t>
            </a:r>
            <a:r>
              <a:rPr lang="ru-RU" sz="240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маємо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оглянути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ключові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концепції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твори,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вивчали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вражали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нас та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залишили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найглибший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слід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нашій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свідомості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"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Реалістична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проза":</a:t>
            </a:r>
            <a:endParaRPr lang="ru-RU" sz="2400" b="0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досліджували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твори великих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майстрів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слова, таких як 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І.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Нечуй-Левицький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Кайдашева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сім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*я», та П.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Мирний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роман «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Хіба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ревуть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воли, як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ясла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повні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?».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Наголошували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зображенні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реальності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соціальних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стали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тлом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реалістичного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напряму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українській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Давайте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згадаємо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риси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реалістичного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стилю та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визначимо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вони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виявилися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творах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наших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авторів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"Театр </a:t>
            </a:r>
            <a:r>
              <a:rPr lang="ru-RU" sz="2400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корифеїв</a:t>
            </a: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":</a:t>
            </a:r>
            <a:endParaRPr lang="ru-RU" sz="2400" b="0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вивчали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розквіту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театру, коли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видатні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актори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режисери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драматурги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об'єдналися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відзначити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особливий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сцени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Пригадаймо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імена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Куліша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Карпенка-Карого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Гребінки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внесок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театру.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ідеї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тенденції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характерними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того часу?</a:t>
            </a:r>
          </a:p>
        </p:txBody>
      </p:sp>
    </p:spTree>
    <p:extLst>
      <p:ext uri="{BB962C8B-B14F-4D97-AF65-F5344CB8AC3E}">
        <p14:creationId xmlns:p14="http://schemas.microsoft.com/office/powerpoint/2010/main" val="322794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5714" y="990216"/>
            <a:ext cx="10668000" cy="48320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indent="457200" algn="just"/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"Титан духу і думки":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7200" algn="just"/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досліджували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шлях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діяав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Франка. Нехай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спогади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витоки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шлях та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наше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стануть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ключем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глибшого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"Титану духу і думки" у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національної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самосвідомості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indent="457200" algn="just"/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сьогоднішнього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уроку давайте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обговоримо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узагальнимо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враження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тем,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намагаючись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висловити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думки та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роздуми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Нехай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урок стане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відмінною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нагодою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закріпити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поділитися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власним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розумінням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5428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03512" y="35162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Усі основні літературні напрями української літератури та їх представників</a:t>
            </a:r>
            <a:endParaRPr lang="en-US" sz="28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124744"/>
            <a:ext cx="8846500" cy="489654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9010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286" y="260648"/>
            <a:ext cx="8910989" cy="54006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0623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necu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331358" y="194066"/>
            <a:ext cx="4295796" cy="6323492"/>
          </a:xfrm>
          <a:prstGeom prst="rect">
            <a:avLst/>
          </a:prstGeom>
        </p:spPr>
      </p:pic>
      <p:pic>
        <p:nvPicPr>
          <p:cNvPr id="1026" name="Picture 2" descr="ÐÐ°ÑÑÐ¸Ð½ÐºÐ¸ Ð¿Ð¾ Ð·Ð°Ð¿ÑÐ¾ÑÑ ÐºÐ°Ð¹Ð´Ð°ÑÐµÐ²Ð° ÑÑÐ¼Ñ ÐºÐ½Ð¸Ð³Ð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6680">
            <a:off x="9560493" y="2970861"/>
            <a:ext cx="2405084" cy="34807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28" name="Picture 4" descr="ÐÐ°ÑÑÐ¸Ð½ÐºÐ¸ Ð¿Ð¾ Ð·Ð°Ð¿ÑÐ¾ÑÑ ÐºÐ°Ð¹Ð´Ð°ÑÐµÐ²Ð° ÑÑÐ¼Ñ ÐºÐ½Ð¸Ð³Ð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127649">
            <a:off x="3432418" y="3179270"/>
            <a:ext cx="3307655" cy="32918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30" name="Picture 6" descr="ÐÐ°ÑÑÐ¸Ð½ÐºÐ¸ Ð¿Ð¾ Ð·Ð°Ð¿ÑÐ¾ÑÑ ÐºÐ°Ð¹Ð´Ð°ÑÐµÐ²Ð° ÑÑÐ¼Ñ ÐºÐ½Ð¸Ð³Ð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64256" y="1805149"/>
            <a:ext cx="3052130" cy="460120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51854" y="534508"/>
            <a:ext cx="8211273" cy="1101378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Нечуй-Левицький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Кайдашева сім’я». 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691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1264270" y="5300306"/>
            <a:ext cx="9836331" cy="15192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63500" cmpd="thickThin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Головна думка: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показ буденних ситуацій, у яких відбувається </a:t>
            </a:r>
            <a:r>
              <a:rPr kumimoji="0" lang="uk-UA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змізеріння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людської душі, зумовлене постійною залежністю людей від матеріальних нестатків.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333103" y="170191"/>
            <a:ext cx="11508377" cy="86177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Реалізм твору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63" name="Прямоугольник с одним скругленным углом 1"/>
          <p:cNvSpPr>
            <a:spLocks/>
          </p:cNvSpPr>
          <p:nvPr/>
        </p:nvSpPr>
        <p:spPr bwMode="auto">
          <a:xfrm>
            <a:off x="77110" y="764274"/>
            <a:ext cx="11764370" cy="2718245"/>
          </a:xfrm>
          <a:custGeom>
            <a:avLst/>
            <a:gdLst>
              <a:gd name="T0" fmla="*/ 0 w 6734175"/>
              <a:gd name="T1" fmla="*/ 0 h 1187532"/>
              <a:gd name="T2" fmla="*/ 6536249 w 6734175"/>
              <a:gd name="T3" fmla="*/ 0 h 1187532"/>
              <a:gd name="T4" fmla="*/ 6734175 w 6734175"/>
              <a:gd name="T5" fmla="*/ 197926 h 1187532"/>
              <a:gd name="T6" fmla="*/ 6734175 w 6734175"/>
              <a:gd name="T7" fmla="*/ 1187532 h 1187532"/>
              <a:gd name="T8" fmla="*/ 0 w 6734175"/>
              <a:gd name="T9" fmla="*/ 1187532 h 1187532"/>
              <a:gd name="T10" fmla="*/ 0 w 6734175"/>
              <a:gd name="T11" fmla="*/ 0 h 11875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734175"/>
              <a:gd name="T19" fmla="*/ 0 h 1187532"/>
              <a:gd name="T20" fmla="*/ 6734175 w 6734175"/>
              <a:gd name="T21" fmla="*/ 1187532 h 118753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734175" h="1187532">
                <a:moveTo>
                  <a:pt x="0" y="0"/>
                </a:moveTo>
                <a:lnTo>
                  <a:pt x="6536249" y="0"/>
                </a:lnTo>
                <a:cubicBezTo>
                  <a:pt x="6645561" y="0"/>
                  <a:pt x="6734175" y="88614"/>
                  <a:pt x="6734175" y="197926"/>
                </a:cubicBezTo>
                <a:lnTo>
                  <a:pt x="6734175" y="1187532"/>
                </a:lnTo>
                <a:lnTo>
                  <a:pt x="0" y="11875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 w="63500" cmpd="thickThin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Повість «Кайдашева сім'я» — яскравий зразок реалістичного твору, адже автор досліджує в ній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родинні стосунки, зосереджуючись на морально-етичній проблематиці.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Однією з найпомітніших ознак реалістичної манери письма є докладне змалювання національного колориту українців —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побуту, звичаїв, обрядів, вірувань.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61" name="Прямоугольник 18"/>
          <p:cNvSpPr>
            <a:spLocks noChangeArrowheads="1"/>
          </p:cNvSpPr>
          <p:nvPr/>
        </p:nvSpPr>
        <p:spPr bwMode="auto">
          <a:xfrm>
            <a:off x="764274" y="3598770"/>
            <a:ext cx="10836322" cy="152835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63500" cmpd="thickThin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жанром «Кайдашева сім'я» —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 соціально-побутова сатирично-гумористична повість - хроніка.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Побутовим і соціальним є конфлікт, навколо якого вибудовується сюжетна інтрига.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040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16417"/>
            <a:ext cx="4770429" cy="87147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r>
              <a:rPr lang="uk-UA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Персонажі</a:t>
            </a:r>
            <a:br>
              <a:rPr lang="uk-UA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uk-UA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5515" y="1287887"/>
            <a:ext cx="5852254" cy="5570113"/>
          </a:xfrm>
        </p:spPr>
        <p:txBody>
          <a:bodyPr>
            <a:normAutofit/>
          </a:bodyPr>
          <a:lstStyle/>
          <a:p>
            <a:r>
              <a:rPr lang="uk-UA" dirty="0" smtClean="0"/>
              <a:t>Основні </a:t>
            </a:r>
            <a:r>
              <a:rPr lang="uk-UA" dirty="0"/>
              <a:t>персонажі твору:</a:t>
            </a:r>
          </a:p>
          <a:p>
            <a:r>
              <a:rPr lang="uk-UA" dirty="0"/>
              <a:t>Омелько Кайдаш — голова сім'ї</a:t>
            </a:r>
          </a:p>
          <a:p>
            <a:r>
              <a:rPr lang="uk-UA" dirty="0"/>
              <a:t>Маруся — його дружина</a:t>
            </a:r>
          </a:p>
          <a:p>
            <a:r>
              <a:rPr lang="uk-UA" dirty="0"/>
              <a:t>Карпо — старший син</a:t>
            </a:r>
          </a:p>
          <a:p>
            <a:r>
              <a:rPr lang="uk-UA" dirty="0"/>
              <a:t>Лаврін — молодший син</a:t>
            </a:r>
          </a:p>
          <a:p>
            <a:r>
              <a:rPr lang="uk-UA" dirty="0"/>
              <a:t>Мотря — старша невістка</a:t>
            </a:r>
          </a:p>
          <a:p>
            <a:r>
              <a:rPr lang="uk-UA" dirty="0"/>
              <a:t>Мелашка — молодша невістка</a:t>
            </a:r>
          </a:p>
          <a:p>
            <a:r>
              <a:rPr lang="uk-UA" dirty="0"/>
              <a:t>Другорядні персонажі:</a:t>
            </a:r>
          </a:p>
          <a:p>
            <a:r>
              <a:rPr lang="uk-UA" dirty="0"/>
              <a:t>Параска </a:t>
            </a:r>
            <a:r>
              <a:rPr lang="uk-UA" dirty="0" err="1"/>
              <a:t>Гришиха</a:t>
            </a:r>
            <a:r>
              <a:rPr lang="uk-UA" dirty="0"/>
              <a:t> </a:t>
            </a:r>
          </a:p>
          <a:p>
            <a:r>
              <a:rPr lang="uk-UA" dirty="0"/>
              <a:t>Палажка Солов'їха 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054" y="37155"/>
            <a:ext cx="2986717" cy="35098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072" y="465523"/>
            <a:ext cx="2983077" cy="35098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931" y="3547044"/>
            <a:ext cx="4093164" cy="3413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6853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670629" y="294140"/>
            <a:ext cx="7679645" cy="1435100"/>
          </a:xfr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uk-U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Панас Мирний</a:t>
            </a:r>
            <a:br>
              <a:rPr lang="uk-U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(Панас Якович Рудченко)</a:t>
            </a:r>
            <a:br>
              <a:rPr lang="uk-UA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1849-1920</a:t>
            </a:r>
          </a:p>
        </p:txBody>
      </p:sp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86" y="783317"/>
            <a:ext cx="3313113" cy="47704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057" y="1729240"/>
            <a:ext cx="5737370" cy="3824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337995" y="5553755"/>
            <a:ext cx="7514432" cy="113234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Хіба</a:t>
            </a:r>
            <a:r>
              <a:rPr lang="ru-RU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ревуть</a:t>
            </a:r>
            <a:r>
              <a:rPr lang="ru-RU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воли, як </a:t>
            </a:r>
            <a:r>
              <a:rPr lang="ru-RU" alt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ясла</a:t>
            </a:r>
            <a:r>
              <a:rPr lang="ru-RU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повні</a:t>
            </a:r>
            <a:r>
              <a:rPr lang="ru-RU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?» — </a:t>
            </a:r>
            <a:br>
              <a:rPr lang="ru-RU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роман-</a:t>
            </a:r>
            <a:r>
              <a:rPr lang="ru-RU" alt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епопея</a:t>
            </a:r>
            <a:r>
              <a:rPr lang="ru-RU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народного </a:t>
            </a:r>
            <a:r>
              <a:rPr lang="ru-RU" alt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endParaRPr lang="uk-UA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84344" y="1189250"/>
            <a:ext cx="3018971" cy="563231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609585" algn="just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соціально-психологічний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роман.</a:t>
            </a:r>
          </a:p>
          <a:p>
            <a:pPr indent="609585" algn="just"/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Соціально-психологічний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роман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роман, 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суспільно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значущі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передаються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розкриття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думок,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прагнень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переживань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38119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8"/>
          <p:cNvSpPr txBox="1">
            <a:spLocks noGrp="1"/>
          </p:cNvSpPr>
          <p:nvPr>
            <p:ph type="title"/>
          </p:nvPr>
        </p:nvSpPr>
        <p:spPr>
          <a:xfrm>
            <a:off x="2518245" y="2328133"/>
            <a:ext cx="7170000" cy="2194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endParaRPr/>
          </a:p>
        </p:txBody>
      </p:sp>
      <p:pic>
        <p:nvPicPr>
          <p:cNvPr id="232" name="Google Shape;23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7852" y="-3465"/>
            <a:ext cx="1170725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574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40584" y="28419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корифеїв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7924" y="783868"/>
            <a:ext cx="7159714" cy="600164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корифеїв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перший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театр.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1882 року 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Єлисаветграді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театр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відокремився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польського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Засновником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театру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Марко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Кропивницький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театральними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найдіяльнішим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Садовський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боровся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театр 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заборони. </a:t>
            </a:r>
          </a:p>
          <a:p>
            <a:pPr indent="457200"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Театр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корифеїв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неймовірне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явище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драматургічного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доклали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зусиль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найталановитіші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літератори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режисери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актори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громадські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діячі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Театр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корифеїв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зазнав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злетів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падінь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став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сторінкою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Содержимое 4"/>
          <p:cNvSpPr txBox="1">
            <a:spLocks/>
          </p:cNvSpPr>
          <p:nvPr/>
        </p:nvSpPr>
        <p:spPr>
          <a:xfrm>
            <a:off x="8304751" y="260648"/>
            <a:ext cx="3236913" cy="45259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ru-RU" alt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altLang="uk-UA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Учасники</a:t>
            </a:r>
            <a:r>
              <a:rPr lang="ru-RU" alt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alt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театру </a:t>
            </a:r>
            <a:r>
              <a:rPr lang="ru-RU" altLang="uk-UA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корифеїв</a:t>
            </a:r>
            <a:r>
              <a:rPr lang="ru-RU" alt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І.Карпенко</a:t>
            </a:r>
            <a:r>
              <a:rPr lang="ru-RU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-Карий</a:t>
            </a:r>
          </a:p>
          <a:p>
            <a:r>
              <a:rPr lang="ru-RU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Марко </a:t>
            </a:r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Кропивницький</a:t>
            </a:r>
            <a:endParaRPr lang="ru-RU" alt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 </a:t>
            </a:r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Старицький</a:t>
            </a:r>
            <a:endParaRPr lang="ru-RU" alt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</a:t>
            </a:r>
            <a:r>
              <a:rPr lang="ru-RU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Садовський</a:t>
            </a:r>
            <a:endParaRPr lang="ru-RU" alt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Панас</a:t>
            </a:r>
            <a:r>
              <a:rPr lang="ru-RU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Саксаганський</a:t>
            </a:r>
            <a:endParaRPr lang="ru-RU" alt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Марія</a:t>
            </a:r>
            <a:r>
              <a:rPr lang="ru-RU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Заньковецька</a:t>
            </a:r>
            <a:endParaRPr lang="ru-RU" alt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Марія</a:t>
            </a:r>
            <a:r>
              <a:rPr lang="ru-RU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Садовська</a:t>
            </a:r>
            <a:r>
              <a:rPr lang="ru-RU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та </a:t>
            </a:r>
            <a:r>
              <a:rPr lang="ru-RU" alt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alt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uk-UA" altLang="uk-UA" dirty="0"/>
          </a:p>
        </p:txBody>
      </p:sp>
      <p:pic>
        <p:nvPicPr>
          <p:cNvPr id="7" name="Picture 2" descr="C:\Users\Адмін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27931" y="3815922"/>
            <a:ext cx="4166041" cy="24687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chemeClr val="accent6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3660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Ð ÐµÐ·ÑÐ»ÑÑÐ°Ñ Ð¿Ð¾ÑÑÐºÑ Ð·Ð¾Ð±ÑÐ°Ð¶ÐµÐ½Ñ Ð·Ð° Ð·Ð°Ð¿Ð¸ÑÐ¾Ð¼ &quot;ÑÐ²Ð°Ð½ ÐºÐ°ÑÐ¿ÐµÐ½ÐºÐ¾ ÐºÐ°ÑÐ¸Ð¹ Ð¼Ð°ÑÑÐ¸Ð½ Ð±Ð¾ÑÑÐ»Ñ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5696" y="2859314"/>
            <a:ext cx="6176304" cy="39986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1890508" y="264457"/>
            <a:ext cx="8424936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Іван Карпенко-Карий (І. Тобілевич). </a:t>
            </a:r>
            <a:endParaRPr lang="en-US" sz="3200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183282" y="849232"/>
            <a:ext cx="6101403" cy="349958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8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 </a:t>
            </a:r>
            <a:r>
              <a:rPr lang="ru-RU" sz="288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sz="288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Карпенко-Карий</a:t>
            </a:r>
            <a:endParaRPr lang="ru-RU" sz="288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8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Рід</a:t>
            </a:r>
            <a:r>
              <a:rPr lang="ru-RU" sz="288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драма</a:t>
            </a:r>
          </a:p>
          <a:p>
            <a:r>
              <a:rPr lang="ru-RU" sz="288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Жанр: 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трагікомедія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соціально‐побутова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288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Напрям</a:t>
            </a:r>
            <a:r>
              <a:rPr lang="ru-RU" sz="288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реалізм</a:t>
            </a:r>
            <a:endParaRPr lang="ru-RU" sz="288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8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Прототип: 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автора – 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Карпо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Тобілевич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хотів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стати дворянином, 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відмовили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помилку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прізвищі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Тобілевич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Тобелевич</a:t>
            </a:r>
            <a:r>
              <a:rPr lang="ru-RU" sz="28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88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1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04114" y="1537606"/>
            <a:ext cx="6168571" cy="3948794"/>
          </a:xfrm>
          <a:solidFill>
            <a:srgbClr val="FFCCFF"/>
          </a:solidFill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eaLnBrk="1" hangingPunct="1">
              <a:defRPr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"Іван Франко - це розум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серце нашого народу.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мука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передчуття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щастя України.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 і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людськості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Рильський</a:t>
            </a:r>
            <a:endParaRPr lang="ru-RU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19" name="Picture 6" descr="fr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39" y="158750"/>
            <a:ext cx="4076700" cy="6381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8771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50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50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50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743" y="2680010"/>
            <a:ext cx="11945257" cy="35394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Збірка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складається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семи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великих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розділів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Ліричні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зібрано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перших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трьох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розділах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«De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Profundis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Профілі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Сонети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Чотири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«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Галицькі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образки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жидівських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мелодій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Панські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жарти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Легенди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—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містять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епічні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Збірку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«З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вершин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низин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відкриває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вірш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“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Гімн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(«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Вічний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революціонер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прологом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збірки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Покладений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музику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Лисенком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1905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вірш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справжнім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гімном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відродження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1403727" y="336405"/>
            <a:ext cx="9017530" cy="185525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anose="020B0604020202020204" pitchFamily="34" charset="0"/>
              <a:buNone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 вершин і низин»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Івана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Франка. Є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зразком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громадянської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лірики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" indent="0" algn="ctr">
              <a:buFont typeface="Arial" panose="020B0604020202020204" pitchFamily="34" charset="0"/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Вперше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видано 1887 року, друге,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перероблене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доповнене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1893 року.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32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286" y="356614"/>
            <a:ext cx="11625943" cy="31700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Зів'яле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листя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—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Івана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Франка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Вона є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зразком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інтимної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лірики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Написана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протягом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1886—1896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видана у 1896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Лірична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драма».</a:t>
            </a:r>
          </a:p>
          <a:p>
            <a:pPr algn="just"/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жмутків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жмутках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вміщено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інтимну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оспівано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нещасливого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90285" y="3904572"/>
            <a:ext cx="11625943" cy="26776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Наступною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після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Зів’ялого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листя»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 збірка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поезій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Франка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«Мій </a:t>
            </a:r>
            <a:r>
              <a:rPr 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Ізмарагд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яка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вийшла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1898 року. </a:t>
            </a:r>
            <a:endParaRPr lang="ru-RU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Збірка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Мій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Ізмарагд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складається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шести </a:t>
            </a:r>
            <a:r>
              <a:rPr 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циклів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indent="457200" algn="just"/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Поклони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Паренетікон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Притчі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Легенди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селах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Бразилії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indent="457200" algn="just"/>
            <a:endParaRPr lang="ru-RU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83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205" y="260648"/>
            <a:ext cx="7111573" cy="42484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Волна 1"/>
          <p:cNvSpPr/>
          <p:nvPr/>
        </p:nvSpPr>
        <p:spPr>
          <a:xfrm>
            <a:off x="791334" y="3739932"/>
            <a:ext cx="10987314" cy="3118068"/>
          </a:xfrm>
          <a:prstGeom prst="wave">
            <a:avLst/>
          </a:prstGeom>
          <a:solidFill>
            <a:srgbClr val="FF9999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циклу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«Легенди»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«Мій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Ізмарагд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увійшла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філософ­ська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«Легенда про вічне життя»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якій І. Франко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розмірковує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те, чим є людське життя, про його сенс,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поета-борця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«життя» — то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у цій поезії автор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зверта­ється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теми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нерозділеного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кохання, зради,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брехні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(«любов — то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брехня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</p:txBody>
      </p:sp>
    </p:spTree>
    <p:extLst>
      <p:ext uri="{BB962C8B-B14F-4D97-AF65-F5344CB8AC3E}">
        <p14:creationId xmlns:p14="http://schemas.microsoft.com/office/powerpoint/2010/main" val="2619217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" b="100000" l="0" r="100000"/>
                    </a14:imgEffect>
                  </a14:imgLayer>
                </a14:imgProps>
              </a:ext>
            </a:extLst>
          </a:blip>
          <a:srcRect l="1368" t="18497" r="3445" b="14624"/>
          <a:stretch/>
        </p:blipFill>
        <p:spPr>
          <a:xfrm rot="1199617">
            <a:off x="4836078" y="653499"/>
            <a:ext cx="7093248" cy="33142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rot="20031630">
            <a:off x="464237" y="1612486"/>
            <a:ext cx="43156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Ш</a:t>
            </a:r>
            <a:r>
              <a:rPr lang="ru-RU" sz="5400" b="1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лях </a:t>
            </a:r>
            <a:r>
              <a:rPr lang="ru-RU" sz="5400" b="1" i="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горіха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 rot="18641587">
            <a:off x="1010949" y="5871008"/>
            <a:ext cx="10374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Богиня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rot="19472281">
            <a:off x="2276326" y="4727266"/>
            <a:ext cx="976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Аскет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 rot="2862346">
            <a:off x="10008456" y="5738623"/>
            <a:ext cx="1701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Куртизанка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 rot="230340">
            <a:off x="6497202" y="385526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Роксана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 rot="21234919">
            <a:off x="3848668" y="3894490"/>
            <a:ext cx="18277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Олександер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 rot="1780634">
            <a:off x="8371386" y="4441108"/>
            <a:ext cx="1481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Птоломей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974821" y="5312955"/>
            <a:ext cx="321883" cy="2944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3319518" y="4337846"/>
            <a:ext cx="513093" cy="2944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766561" y="4021384"/>
            <a:ext cx="635271" cy="2593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7872356" y="4110497"/>
            <a:ext cx="606252" cy="19149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9784222" y="5034673"/>
            <a:ext cx="424983" cy="37084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endCxn id="10" idx="2"/>
          </p:cNvCxnSpPr>
          <p:nvPr/>
        </p:nvCxnSpPr>
        <p:spPr>
          <a:xfrm flipH="1">
            <a:off x="1681365" y="4481097"/>
            <a:ext cx="3204004" cy="172040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 flipV="1">
            <a:off x="4959458" y="4377632"/>
            <a:ext cx="6183824" cy="221717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0646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/>
          <p:cNvSpPr>
            <a:spLocks noGrp="1"/>
          </p:cNvSpPr>
          <p:nvPr>
            <p:ph type="title"/>
          </p:nvPr>
        </p:nvSpPr>
        <p:spPr>
          <a:xfrm>
            <a:off x="6952111" y="242355"/>
            <a:ext cx="4114800" cy="847725"/>
          </a:xfrm>
        </p:spPr>
        <p:txBody>
          <a:bodyPr/>
          <a:lstStyle/>
          <a:p>
            <a:pPr eaLnBrk="1" hangingPunct="1"/>
            <a:r>
              <a:rPr lang="uk-UA" sz="3600" b="1" dirty="0">
                <a:solidFill>
                  <a:srgbClr val="C00000"/>
                </a:solidFill>
                <a:latin typeface="Segoe Print" panose="02000600000000000000" pitchFamily="2" charset="0"/>
              </a:rPr>
              <a:t>Образ Мойсея</a:t>
            </a:r>
            <a:endParaRPr lang="ru-RU" sz="3600" dirty="0">
              <a:solidFill>
                <a:srgbClr val="C00000"/>
              </a:solidFill>
              <a:latin typeface="Segoe Print" panose="02000600000000000000" pitchFamily="2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1845469" y="1295400"/>
          <a:ext cx="8670132" cy="5430798"/>
        </p:xfrm>
        <a:graphic>
          <a:graphicData uri="http://schemas.openxmlformats.org/drawingml/2006/table">
            <a:tbl>
              <a:tblPr/>
              <a:tblGrid>
                <a:gridCol w="28907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9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96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888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Біблійний Мойсей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Образ </a:t>
                      </a: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Мойсе</a:t>
                      </a:r>
                      <a:r>
                        <a:rPr kumimoji="0" lang="uk-UA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я в поемі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І. Франко</a:t>
                      </a:r>
                      <a:endParaRPr lang="uk-UA" sz="2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523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F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F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CF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672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672244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9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A670971-A968-446F-974E-9AC82A5E0322}"/>
              </a:ext>
            </a:extLst>
          </p:cNvPr>
          <p:cNvSpPr txBox="1">
            <a:spLocks/>
          </p:cNvSpPr>
          <p:nvPr/>
        </p:nvSpPr>
        <p:spPr bwMode="auto">
          <a:xfrm>
            <a:off x="715565" y="775498"/>
            <a:ext cx="396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5400" kern="1200">
                <a:solidFill>
                  <a:srgbClr val="262626"/>
                </a:solidFill>
                <a:latin typeface="+mj-lt"/>
                <a:ea typeface="Arial" charset="0"/>
                <a:cs typeface="Arial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5400">
                <a:solidFill>
                  <a:srgbClr val="262626"/>
                </a:solidFill>
                <a:latin typeface="Impact" charset="0"/>
                <a:ea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5400">
                <a:solidFill>
                  <a:srgbClr val="262626"/>
                </a:solidFill>
                <a:latin typeface="Impact" charset="0"/>
                <a:ea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5400">
                <a:solidFill>
                  <a:srgbClr val="262626"/>
                </a:solidFill>
                <a:latin typeface="Impact" charset="0"/>
                <a:ea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5400">
                <a:solidFill>
                  <a:srgbClr val="262626"/>
                </a:solidFill>
                <a:latin typeface="Impact" charset="0"/>
                <a:ea typeface="Arial" charset="0"/>
                <a:cs typeface="Arial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Компаративний аналіз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B63F9E-C210-4895-B127-003D63E2C2EF}"/>
              </a:ext>
            </a:extLst>
          </p:cNvPr>
          <p:cNvSpPr txBox="1"/>
          <p:nvPr/>
        </p:nvSpPr>
        <p:spPr>
          <a:xfrm>
            <a:off x="1879032" y="2345381"/>
            <a:ext cx="279893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800" dirty="0">
                <a:cs typeface="Times New Roman" panose="02020603050405020304" pitchFamily="18" charset="0"/>
              </a:rPr>
              <a:t>Бере на себе тяжку місію – привести ізраїльський народ до волі, до землі обітованої.</a:t>
            </a:r>
            <a:endParaRPr lang="ru-RU" sz="2800" dirty="0"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4E0629-CA23-4F68-BE42-0F2DD2F06D7B}"/>
              </a:ext>
            </a:extLst>
          </p:cNvPr>
          <p:cNvSpPr txBox="1"/>
          <p:nvPr/>
        </p:nvSpPr>
        <p:spPr>
          <a:xfrm>
            <a:off x="4677966" y="2220423"/>
            <a:ext cx="292536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/>
            <a:r>
              <a:rPr lang="uk-UA" dirty="0">
                <a:cs typeface="Times New Roman" panose="02020603050405020304" pitchFamily="18" charset="0"/>
              </a:rPr>
              <a:t>Сильна особистість із високим ідеалом;</a:t>
            </a:r>
            <a:endParaRPr lang="ru-RU" dirty="0">
              <a:cs typeface="Times New Roman" panose="02020603050405020304" pitchFamily="18" charset="0"/>
            </a:endParaRPr>
          </a:p>
          <a:p>
            <a:pPr indent="457200" algn="just"/>
            <a:r>
              <a:rPr lang="uk-UA" dirty="0">
                <a:cs typeface="Times New Roman" panose="02020603050405020304" pitchFamily="18" charset="0"/>
              </a:rPr>
              <a:t>людина, яка мала сильну стійку волю;</a:t>
            </a:r>
            <a:endParaRPr lang="ru-RU" dirty="0">
              <a:cs typeface="Times New Roman" panose="02020603050405020304" pitchFamily="18" charset="0"/>
            </a:endParaRPr>
          </a:p>
          <a:p>
            <a:pPr indent="457200" algn="just"/>
            <a:r>
              <a:rPr lang="uk-UA" dirty="0">
                <a:cs typeface="Times New Roman" panose="02020603050405020304" pitchFamily="18" charset="0"/>
              </a:rPr>
              <a:t>проповідник, просвітитель і борець за свободу ізраїльського народу;</a:t>
            </a:r>
            <a:endParaRPr lang="ru-RU" dirty="0">
              <a:cs typeface="Times New Roman" panose="02020603050405020304" pitchFamily="18" charset="0"/>
            </a:endParaRPr>
          </a:p>
          <a:p>
            <a:pPr indent="457200" algn="just"/>
            <a:r>
              <a:rPr lang="uk-UA" dirty="0">
                <a:cs typeface="Times New Roman" panose="02020603050405020304" pitchFamily="18" charset="0"/>
              </a:rPr>
              <a:t>Охоронець народних традицій, без яких не можна зберегти високу духовність нації.</a:t>
            </a:r>
            <a:endParaRPr lang="ru-RU" dirty="0"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0ECE9C-5A95-43E1-9F33-2623D21D4973}"/>
              </a:ext>
            </a:extLst>
          </p:cNvPr>
          <p:cNvSpPr txBox="1"/>
          <p:nvPr/>
        </p:nvSpPr>
        <p:spPr>
          <a:xfrm>
            <a:off x="7603330" y="2334991"/>
            <a:ext cx="281236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000" dirty="0"/>
              <a:t>Полум'яною поезією, невтомною громадською та літературною діяльністю кликав народ до духовного й національного відродження, до волі, освіти, науки, до збереження сили духу</a:t>
            </a:r>
            <a:endParaRPr lang="ru-RU" sz="2000" dirty="0">
              <a:solidFill>
                <a:srgbClr val="545472"/>
              </a:solidFill>
              <a:latin typeface="Tahoma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E7E5826-8BDF-48D7-9DE1-C492623BF4F1}"/>
              </a:ext>
            </a:extLst>
          </p:cNvPr>
          <p:cNvSpPr txBox="1"/>
          <p:nvPr/>
        </p:nvSpPr>
        <p:spPr>
          <a:xfrm>
            <a:off x="1879031" y="5811665"/>
            <a:ext cx="848201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>
                <a:latin typeface="Tahoma" pitchFamily="34" charset="0"/>
              </a:rPr>
              <a:t>Гнітить біль через рабство свого народу;</a:t>
            </a:r>
            <a:endParaRPr lang="ru-RU" sz="2000" b="1" dirty="0">
              <a:latin typeface="Tahoma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>
                <a:latin typeface="Tahoma" pitchFamily="34" charset="0"/>
              </a:rPr>
              <a:t>живить душу віра в майбутню його свободу,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>
                <a:latin typeface="Tahoma" pitchFamily="34" charset="0"/>
              </a:rPr>
              <a:t>у відродження нації.</a:t>
            </a:r>
            <a:endParaRPr lang="ru-RU" sz="2000" b="1" dirty="0">
              <a:latin typeface="Tahoma" pitchFamily="34" charset="0"/>
            </a:endParaRPr>
          </a:p>
        </p:txBody>
      </p:sp>
      <p:pic>
        <p:nvPicPr>
          <p:cNvPr id="15362" name="Picture 2" descr="Чи справді не можна фотографувати бюлетень і робити селфі в кабінках? — The  Village Україна">
            <a:extLst>
              <a:ext uri="{FF2B5EF4-FFF2-40B4-BE49-F238E27FC236}">
                <a16:creationId xmlns:a16="http://schemas.microsoft.com/office/drawing/2014/main" id="{89EA4964-2243-4F42-95CA-0DE55C10E81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389" y="186924"/>
            <a:ext cx="1151931" cy="1151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елка: изогнутая влево 12">
            <a:extLst>
              <a:ext uri="{FF2B5EF4-FFF2-40B4-BE49-F238E27FC236}">
                <a16:creationId xmlns:a16="http://schemas.microsoft.com/office/drawing/2014/main" id="{333EC876-460E-474E-AE7C-BB084E2D51BE}"/>
              </a:ext>
            </a:extLst>
          </p:cNvPr>
          <p:cNvSpPr/>
          <p:nvPr/>
        </p:nvSpPr>
        <p:spPr>
          <a:xfrm rot="1402628">
            <a:off x="10135718" y="831010"/>
            <a:ext cx="1701311" cy="2105577"/>
          </a:xfrm>
          <a:prstGeom prst="curvedLeftArrow">
            <a:avLst/>
          </a:prstGeom>
          <a:solidFill>
            <a:srgbClr val="FFFF0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6763" y="51192"/>
            <a:ext cx="6103594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Поема «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Мойсей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І. Франка.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90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87688" y="260648"/>
            <a:ext cx="6480720" cy="850106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uk-UA" sz="4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Ключові </a:t>
            </a:r>
            <a:r>
              <a:rPr lang="uk-UA" sz="4000" b="1" dirty="0">
                <a:latin typeface="Times New Roman" pitchFamily="18" charset="0"/>
                <a:cs typeface="Times New Roman" pitchFamily="18" charset="0"/>
              </a:rPr>
              <a:t>мотиви твору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/>
          </p:nvPr>
        </p:nvGraphicFramePr>
        <p:xfrm>
          <a:off x="1703512" y="1120311"/>
          <a:ext cx="9865096" cy="54762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4" descr="Похожее изображение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880" y="3717032"/>
            <a:ext cx="2588808" cy="19416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19776038">
            <a:off x="278613" y="2715514"/>
            <a:ext cx="11058861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uk-UA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Новела «</a:t>
            </a:r>
            <a:r>
              <a:rPr lang="uk-UA" sz="7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Сойчине</a:t>
            </a:r>
            <a:r>
              <a:rPr lang="uk-UA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крило» 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88473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/>
        </p:nvPicPr>
        <p:blipFill>
          <a:blip r:embed="rId2"/>
          <a:srcRect l="8543" r="8543"/>
          <a:stretch>
            <a:fillRect/>
          </a:stretch>
        </p:blipFill>
        <p:spPr>
          <a:xfrm rot="-5400000">
            <a:off x="4672211" y="604583"/>
            <a:ext cx="9390745" cy="5648834"/>
          </a:xfrm>
          <a:prstGeom prst="rect">
            <a:avLst/>
          </a:prstGeom>
        </p:spPr>
      </p:pic>
      <p:pic>
        <p:nvPicPr>
          <p:cNvPr id="6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324469" y="1128348"/>
            <a:ext cx="2967841" cy="4601304"/>
          </a:xfrm>
          <a:prstGeom prst="rect">
            <a:avLst/>
          </a:prstGeom>
        </p:spPr>
      </p:pic>
      <p:pic>
        <p:nvPicPr>
          <p:cNvPr id="7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896336" y="4159397"/>
            <a:ext cx="1485533" cy="869140"/>
          </a:xfrm>
          <a:prstGeom prst="rect">
            <a:avLst/>
          </a:prstGeom>
        </p:spPr>
      </p:pic>
      <p:sp>
        <p:nvSpPr>
          <p:cNvPr id="8" name="Равнобедренный треугольник 7"/>
          <p:cNvSpPr/>
          <p:nvPr/>
        </p:nvSpPr>
        <p:spPr>
          <a:xfrm>
            <a:off x="2640534" y="939799"/>
            <a:ext cx="5174869" cy="4978400"/>
          </a:xfrm>
          <a:prstGeom prst="triangle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9" name="Прямоугольник 8"/>
          <p:cNvSpPr/>
          <p:nvPr/>
        </p:nvSpPr>
        <p:spPr>
          <a:xfrm>
            <a:off x="4633848" y="53744"/>
            <a:ext cx="1715534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uk-UA" sz="4800" b="1" dirty="0">
                <a:latin typeface="Anaktoria"/>
              </a:rPr>
              <a:t>Анна</a:t>
            </a:r>
            <a:endParaRPr lang="en-US" sz="4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54799" y="5518090"/>
            <a:ext cx="2243628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uk-UA" sz="4800" dirty="0"/>
              <a:t>Микола</a:t>
            </a:r>
            <a:endParaRPr lang="en-US" sz="4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404128" y="5518090"/>
            <a:ext cx="2577950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uk-UA" sz="4800" dirty="0"/>
              <a:t>Михайло</a:t>
            </a:r>
            <a:endParaRPr lang="en-US" sz="4800" dirty="0"/>
          </a:p>
        </p:txBody>
      </p:sp>
      <p:sp>
        <p:nvSpPr>
          <p:cNvPr id="12" name="Стрелка влево 11"/>
          <p:cNvSpPr/>
          <p:nvPr/>
        </p:nvSpPr>
        <p:spPr>
          <a:xfrm rot="17916276">
            <a:off x="1342562" y="2687790"/>
            <a:ext cx="4265138" cy="921401"/>
          </a:xfrm>
          <a:prstGeom prst="left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ЧОЛОВІК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15" name="Стрелка вправо 14"/>
          <p:cNvSpPr/>
          <p:nvPr/>
        </p:nvSpPr>
        <p:spPr>
          <a:xfrm rot="3478434">
            <a:off x="4903817" y="2704469"/>
            <a:ext cx="4470400" cy="880643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КОХАНИЙ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16" name="Двойная стрелка влево/вправо 15"/>
          <p:cNvSpPr/>
          <p:nvPr/>
        </p:nvSpPr>
        <p:spPr>
          <a:xfrm>
            <a:off x="3068968" y="5174861"/>
            <a:ext cx="4318000" cy="786595"/>
          </a:xfrm>
          <a:prstGeom prst="left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933" b="1" dirty="0">
                <a:solidFill>
                  <a:schemeClr val="tx1"/>
                </a:solidFill>
              </a:rPr>
              <a:t>КОНКУРЕНТИ</a:t>
            </a:r>
            <a:endParaRPr lang="en-US" sz="2933" b="1" dirty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-800418" y="-49997"/>
            <a:ext cx="13792837" cy="6957993"/>
            <a:chOff x="0" y="0"/>
            <a:chExt cx="27585673" cy="13915987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5">
              <a:alphaModFix amt="19999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13792837" cy="13915987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5">
              <a:alphaModFix amt="19999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rcRect/>
            <a:stretch>
              <a:fillRect/>
            </a:stretch>
          </p:blipFill>
          <p:spPr>
            <a:xfrm>
              <a:off x="13792837" y="0"/>
              <a:ext cx="13792837" cy="13915987"/>
            </a:xfrm>
            <a:prstGeom prst="rect">
              <a:avLst/>
            </a:prstGeom>
          </p:spPr>
        </p:pic>
      </p:grpSp>
      <p:sp>
        <p:nvSpPr>
          <p:cNvPr id="13" name="Прямоугольник 12"/>
          <p:cNvSpPr/>
          <p:nvPr/>
        </p:nvSpPr>
        <p:spPr>
          <a:xfrm rot="1570262">
            <a:off x="801985" y="2935250"/>
            <a:ext cx="11035200" cy="15696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uk-UA" sz="9600" b="1" dirty="0">
                <a:latin typeface="Times New Roman" panose="02020603050405020304" pitchFamily="18" charset="0"/>
                <a:ea typeface="Calibri" panose="020F0502020204030204" pitchFamily="34" charset="0"/>
              </a:rPr>
              <a:t>«Украдене щастя». 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332336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2" t="32271" r="67181" b="13223"/>
          <a:stretch/>
        </p:blipFill>
        <p:spPr>
          <a:xfrm>
            <a:off x="1785257" y="-204498"/>
            <a:ext cx="8505372" cy="706249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5" t="24843" r="34812" b="17291"/>
          <a:stretch/>
        </p:blipFill>
        <p:spPr>
          <a:xfrm>
            <a:off x="2119085" y="-614585"/>
            <a:ext cx="8389257" cy="720261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" b="100000" l="0" r="100000"/>
                    </a14:imgEffect>
                  </a14:imgLayer>
                </a14:imgProps>
              </a:ext>
            </a:extLst>
          </a:blip>
          <a:srcRect l="1368" t="18497" r="3445" b="14624"/>
          <a:stretch/>
        </p:blipFill>
        <p:spPr>
          <a:xfrm>
            <a:off x="2491319" y="12526"/>
            <a:ext cx="7093248" cy="33142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04345" y="769568"/>
            <a:ext cx="6667195" cy="14465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k-UA" sz="4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Легенда про вічне життя» </a:t>
            </a:r>
            <a:r>
              <a:rPr lang="uk-UA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І.Франка</a:t>
            </a:r>
            <a:endParaRPr lang="en-US" sz="4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8510" y="351289"/>
            <a:ext cx="3983719" cy="265098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646940" y="857108"/>
            <a:ext cx="4426857" cy="16250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107950" marR="71755" algn="ctr">
              <a:lnSpc>
                <a:spcPct val="115000"/>
              </a:lnSpc>
              <a:spcAft>
                <a:spcPts val="600"/>
              </a:spcAft>
            </a:pPr>
            <a:r>
              <a:rPr lang="uk-UA" sz="4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Зів’яле  листя»</a:t>
            </a:r>
            <a:endParaRPr lang="en-US" sz="4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uk-UA" sz="4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І.Франка</a:t>
            </a:r>
            <a:endParaRPr lang="en-US" sz="4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028" name="Picture 4" descr="Відновити документи на нерухоме майно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937" y="351289"/>
            <a:ext cx="6858000" cy="2667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813918" y="543176"/>
            <a:ext cx="6448047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uk-UA" sz="6000" dirty="0">
                <a:latin typeface="Times New Roman" panose="02020603050405020304" pitchFamily="18" charset="0"/>
                <a:ea typeface="Calibri" panose="020F0502020204030204" pitchFamily="34" charset="0"/>
              </a:rPr>
              <a:t>(«Мартин Боруля» </a:t>
            </a:r>
            <a:endParaRPr lang="uk-UA" sz="60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uk-UA" sz="6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І.Карпенко</a:t>
            </a:r>
            <a:r>
              <a:rPr lang="uk-UA" sz="6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-Карий</a:t>
            </a:r>
            <a:endParaRPr lang="en-US" sz="60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/>
          <a:srcRect t="8828" b="10973"/>
          <a:stretch/>
        </p:blipFill>
        <p:spPr>
          <a:xfrm>
            <a:off x="3784558" y="174171"/>
            <a:ext cx="4289239" cy="343988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Прямоугольник 12"/>
          <p:cNvSpPr/>
          <p:nvPr/>
        </p:nvSpPr>
        <p:spPr>
          <a:xfrm>
            <a:off x="3425356" y="635509"/>
            <a:ext cx="5129161" cy="17543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uk-UA" sz="5400" dirty="0">
                <a:latin typeface="Times New Roman" panose="02020603050405020304" pitchFamily="18" charset="0"/>
                <a:ea typeface="Calibri" panose="020F0502020204030204" pitchFamily="34" charset="0"/>
              </a:rPr>
              <a:t>Чіпка </a:t>
            </a:r>
            <a:endParaRPr lang="uk-UA" sz="5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uk-UA" sz="5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Панаса </a:t>
            </a:r>
            <a:r>
              <a:rPr lang="uk-UA" sz="5400" dirty="0">
                <a:latin typeface="Times New Roman" panose="02020603050405020304" pitchFamily="18" charset="0"/>
                <a:ea typeface="Calibri" panose="020F0502020204030204" pitchFamily="34" charset="0"/>
              </a:rPr>
              <a:t>Мирного</a:t>
            </a:r>
            <a:endParaRPr lang="en-US" sz="5400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/>
          <a:srcRect l="30409" t="47888" b="6837"/>
          <a:stretch/>
        </p:blipFill>
        <p:spPr>
          <a:xfrm>
            <a:off x="3890731" y="94595"/>
            <a:ext cx="4252684" cy="356510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Прямоугольник 14"/>
          <p:cNvSpPr/>
          <p:nvPr/>
        </p:nvSpPr>
        <p:spPr>
          <a:xfrm>
            <a:off x="2886637" y="551184"/>
            <a:ext cx="5947462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uk-UA" sz="6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uk-UA" sz="6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Сойчине</a:t>
            </a:r>
            <a:r>
              <a:rPr lang="uk-UA" sz="6000" dirty="0">
                <a:latin typeface="Times New Roman" panose="02020603050405020304" pitchFamily="18" charset="0"/>
                <a:ea typeface="Calibri" panose="020F0502020204030204" pitchFamily="34" charset="0"/>
              </a:rPr>
              <a:t> крило</a:t>
            </a:r>
            <a:r>
              <a:rPr lang="uk-UA" sz="6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</a:p>
          <a:p>
            <a:pPr algn="ctr"/>
            <a:r>
              <a:rPr lang="uk-UA" sz="6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sz="6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І.Франка</a:t>
            </a:r>
            <a:endParaRPr lang="en-US" sz="6000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35" t="22894" r="4186" b="14396"/>
          <a:stretch/>
        </p:blipFill>
        <p:spPr>
          <a:xfrm>
            <a:off x="1262809" y="-1103677"/>
            <a:ext cx="9245533" cy="8243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387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3" grpId="0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9941" y="740229"/>
            <a:ext cx="11480801" cy="4588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107950" marR="71755">
              <a:lnSpc>
                <a:spcPct val="115000"/>
              </a:lnSpc>
              <a:spcAft>
                <a:spcPts val="600"/>
              </a:spcAft>
            </a:pP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Установіть </a:t>
            </a: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відповідність між авторами та їхніми творами:</a:t>
            </a:r>
            <a:endParaRPr lang="en-US" sz="2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uk-UA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І.Нечуй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-Левицький                                 А «Мойсей»;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Панас Мирний</a:t>
            </a:r>
            <a:r>
              <a:rPr lang="uk-U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  «Кайдашева сім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я»; 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uk-UA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І.Карпенко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-Карий                                    В «Хіба ревуть воли, як ясла повні?»;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uk-UA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І.Франко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Г «Мартин Боруля»;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41350" marR="71755">
              <a:lnSpc>
                <a:spcPct val="115000"/>
              </a:lnSpc>
              <a:spcAft>
                <a:spcPts val="60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Д «Земля».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7950" marR="71755">
              <a:lnSpc>
                <a:spcPct val="115000"/>
              </a:lnSpc>
              <a:spcAft>
                <a:spcPts val="60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3875314" y="1698171"/>
            <a:ext cx="2873829" cy="609600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323771" y="2307771"/>
            <a:ext cx="3425372" cy="449943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599542" y="2809731"/>
            <a:ext cx="3280229" cy="1008743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2416628" y="1698171"/>
            <a:ext cx="4201886" cy="2200740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5020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144" y="492654"/>
            <a:ext cx="1185817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7950" marR="71755"/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«Назви героя»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7950" marR="71755"/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Установіть відповідність між назвою твору та його героєм: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Омелько                                                   А «Хіба ревуть воли, як ясла повні?»;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Максим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Гудзь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Б «Украдене щастя»;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buFont typeface="+mj-lt"/>
              <a:buAutoNum type="arabicPeriod"/>
            </a:pP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Націєвський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В «Кайдашева сім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я»;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Анна Задорожна                                      Г «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Сойчине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крило» 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41350" marR="71755"/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Д «Мартин Боруля» .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71755"/>
            <a:r>
              <a:rPr lang="uk-UA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71755"/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71755"/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«Знайди </a:t>
            </a: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псевдонім»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71755"/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Установіть відповідність між  прізвищем письменника і псевдонімом: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Франко                                             А 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І.Карпенко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-Карий;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Левицький                                       Б   Панас Мирний;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Рудченко                                          В 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І.Нечуй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-Левицький;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Тобілевич                                         Г 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О.Олесь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38200" marR="71755"/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Д 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О.Гончар</a:t>
            </a:r>
            <a:r>
              <a:rPr lang="uk-UA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2061029" y="1480457"/>
            <a:ext cx="3497942" cy="72571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 flipV="1">
            <a:off x="2496457" y="1480457"/>
            <a:ext cx="3062514" cy="36285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2380343" y="2206171"/>
            <a:ext cx="3614057" cy="66765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2830286" y="1843314"/>
            <a:ext cx="2728685" cy="71120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1574801" y="4709886"/>
            <a:ext cx="3839028" cy="13694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2061029" y="5065487"/>
            <a:ext cx="2946400" cy="4209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1785258" y="5050974"/>
            <a:ext cx="3222171" cy="32014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1872344" y="4702630"/>
            <a:ext cx="3135085" cy="10612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375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399" y="428990"/>
            <a:ext cx="10508343" cy="603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38200" marR="71755">
              <a:lnSpc>
                <a:spcPct val="115000"/>
              </a:lnSpc>
              <a:spcAft>
                <a:spcPts val="60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«Визнач жанр»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71755">
              <a:lnSpc>
                <a:spcPct val="115000"/>
              </a:lnSpc>
              <a:spcAft>
                <a:spcPts val="60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Установіть відповідність між назвою твору і його жанром: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Повість                                      А  «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Сойчине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крило» 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Роман                                         Б  «Украдене щастя»;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Комедія                                      В  «Кайдашева сім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я»;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Поема                                         Г  «Хіба ревуть воли, як ясла повні?»;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Новела                                      Д  «Мартин Боруля»;  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lvl="0" indent="-342900">
              <a:lnSpc>
                <a:spcPct val="115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Драма                                         Е  «Мойсей»;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38200" marR="71755">
              <a:lnSpc>
                <a:spcPct val="115000"/>
              </a:lnSpc>
              <a:spcAft>
                <a:spcPts val="6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Є  «Чого являєшся мені у сні?» </a:t>
            </a:r>
            <a:endParaRPr lang="uk-UA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38200" marR="71755">
              <a:lnSpc>
                <a:spcPct val="115000"/>
              </a:lnSpc>
              <a:spcAft>
                <a:spcPts val="600"/>
              </a:spcAft>
            </a:pPr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38200" marR="71755">
              <a:lnSpc>
                <a:spcPct val="115000"/>
              </a:lnSpc>
              <a:spcAft>
                <a:spcPts val="600"/>
              </a:spcAft>
            </a:pPr>
            <a:r>
              <a:rPr lang="uk-UA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US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7950" marR="71755">
              <a:lnSpc>
                <a:spcPct val="115000"/>
              </a:lnSpc>
              <a:spcAft>
                <a:spcPts val="6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2380343" y="1712686"/>
            <a:ext cx="2873828" cy="95794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2264229" y="2206171"/>
            <a:ext cx="2989942" cy="94342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2380343" y="2670629"/>
            <a:ext cx="2873828" cy="103051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380343" y="3149601"/>
            <a:ext cx="2873828" cy="1030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2481943" y="1712686"/>
            <a:ext cx="2772228" cy="198845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2264229" y="2206171"/>
            <a:ext cx="2989942" cy="197394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855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9313" y="1620922"/>
            <a:ext cx="11872687" cy="2948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6550" marR="71755">
              <a:lnSpc>
                <a:spcPct val="115000"/>
              </a:lnSpc>
              <a:spcAft>
                <a:spcPts val="600"/>
              </a:spcAft>
            </a:pPr>
            <a:r>
              <a:rPr lang="uk-U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ятий</a:t>
            </a:r>
            <a:r>
              <a:rPr lang="uk-U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зайвий»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36550" marR="71755">
              <a:lnSpc>
                <a:spcPct val="115000"/>
              </a:lnSpc>
              <a:spcAft>
                <a:spcPts val="60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Лаврін, Мелашка, Мотря, Михайло Гурман, Омелько Кайдаш.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36550" marR="71755">
              <a:lnSpc>
                <a:spcPct val="115000"/>
              </a:lnSpc>
              <a:spcAft>
                <a:spcPts val="60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Чіпка, Галя, Христя, Микола Задорожний, Максим </a:t>
            </a:r>
            <a:r>
              <a:rPr lang="uk-UA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Гудзь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36550" marR="71755">
              <a:lnSpc>
                <a:spcPct val="115000"/>
              </a:lnSpc>
              <a:spcAft>
                <a:spcPts val="60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sz="2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Птолемей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Олександр, 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Аскет,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Мойсей, 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Роксана</a:t>
            </a:r>
            <a:endParaRPr lang="en-US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36550" marR="71755">
              <a:lnSpc>
                <a:spcPct val="115000"/>
              </a:lnSpc>
              <a:spcAft>
                <a:spcPts val="60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Марися,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Мартин, 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Омелько, </a:t>
            </a:r>
            <a:r>
              <a:rPr lang="uk-UA" sz="2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Націєвський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2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Чипка</a:t>
            </a: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Вареничка.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243284" y="2757714"/>
            <a:ext cx="2554515" cy="0"/>
          </a:xfrm>
          <a:prstGeom prst="line">
            <a:avLst/>
          </a:prstGeom>
          <a:ln w="571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4423228" y="3291115"/>
            <a:ext cx="3069772" cy="36285"/>
          </a:xfrm>
          <a:prstGeom prst="line">
            <a:avLst/>
          </a:prstGeom>
          <a:ln w="571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5704114" y="3890879"/>
            <a:ext cx="1124857" cy="7256"/>
          </a:xfrm>
          <a:prstGeom prst="line">
            <a:avLst/>
          </a:prstGeom>
          <a:ln w="571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7493000" y="4453306"/>
            <a:ext cx="2565400" cy="0"/>
          </a:xfrm>
          <a:prstGeom prst="line">
            <a:avLst/>
          </a:prstGeom>
          <a:ln w="571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176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10811" y="0"/>
            <a:ext cx="8335552" cy="24314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Самостійно</a:t>
            </a:r>
          </a:p>
          <a:p>
            <a:pPr algn="ctr"/>
            <a:r>
              <a:rPr lang="uk-UA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Виконати завдання за посиланням</a:t>
            </a:r>
          </a:p>
          <a:p>
            <a:pPr algn="ctr"/>
            <a:r>
              <a:rPr lang="en-US" sz="3200" dirty="0" smtClean="0">
                <a:hlinkClick r:id="rId2"/>
              </a:rPr>
              <a:t>https://learningapps.org/watch?v=pgkoygp4523</a:t>
            </a:r>
            <a:r>
              <a:rPr lang="uk-UA" sz="3200" dirty="0" smtClean="0"/>
              <a:t> </a:t>
            </a:r>
            <a:endParaRPr lang="en-US" sz="3200" dirty="0" smtClean="0"/>
          </a:p>
          <a:p>
            <a:pPr algn="ctr"/>
            <a:r>
              <a:rPr lang="uk-UA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Надіслати </a:t>
            </a:r>
            <a:r>
              <a:rPr lang="uk-UA" sz="32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скріншот</a:t>
            </a:r>
            <a:r>
              <a:rPr lang="uk-UA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виконаного завдання</a:t>
            </a:r>
          </a:p>
          <a:p>
            <a:pPr algn="ctr"/>
            <a:endParaRPr lang="en-US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482" y="1945803"/>
            <a:ext cx="6839375" cy="481059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11690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B0F0"/>
            </a:gs>
            <a:gs pos="67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1274580"/>
            <a:ext cx="11190514" cy="440120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Сьогоднішній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урок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нас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важливим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кроком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повторенні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узагальненні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вивчених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тем: "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Реалістична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проза", "Театр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корифеїв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та "Титан духу і думки". Нехай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стануть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ключем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глибшого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цінування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багатогранності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літературно-культурної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спадщини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відчули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вагу 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того,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вивчаємо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і як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наше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 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Нехай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уроки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стануть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мостом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минулим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сучасністю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допомагаючи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нам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усвідомити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надбання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нашому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нескінченному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самовдосконалення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23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1534</Words>
  <Application>Microsoft Office PowerPoint</Application>
  <PresentationFormat>Широкоэкранный</PresentationFormat>
  <Paragraphs>165</Paragraphs>
  <Slides>28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6" baseType="lpstr">
      <vt:lpstr>Anaktoria</vt:lpstr>
      <vt:lpstr>Arial</vt:lpstr>
      <vt:lpstr>Calibri</vt:lpstr>
      <vt:lpstr>Calibri Light</vt:lpstr>
      <vt:lpstr>Segoe Print</vt:lpstr>
      <vt:lpstr>Tahoma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Іван Нечуй-Левицький.  «Кайдашева сім’я». </vt:lpstr>
      <vt:lpstr>Презентация PowerPoint</vt:lpstr>
      <vt:lpstr>Персонажі </vt:lpstr>
      <vt:lpstr>Панас Мирний (Панас Якович Рудченко) 1849-1920</vt:lpstr>
      <vt:lpstr>Презентация PowerPoint</vt:lpstr>
      <vt:lpstr>Презентация PowerPoint</vt:lpstr>
      <vt:lpstr>Презентация PowerPoint</vt:lpstr>
      <vt:lpstr>"Іван Франко - це розум  і серце нашого народу.  Це боротьба, мука  і передчуття щастя України.  України і людськості"     Максим Рильський</vt:lpstr>
      <vt:lpstr>Презентация PowerPoint</vt:lpstr>
      <vt:lpstr>Презентация PowerPoint</vt:lpstr>
      <vt:lpstr>Презентация PowerPoint</vt:lpstr>
      <vt:lpstr>Презентация PowerPoint</vt:lpstr>
      <vt:lpstr>Образ Мойсея</vt:lpstr>
      <vt:lpstr>  Ключові мотиви твору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irina</dc:creator>
  <cp:lastModifiedBy>irina</cp:lastModifiedBy>
  <cp:revision>20</cp:revision>
  <dcterms:created xsi:type="dcterms:W3CDTF">2023-12-01T08:21:44Z</dcterms:created>
  <dcterms:modified xsi:type="dcterms:W3CDTF">2023-12-01T16:04:36Z</dcterms:modified>
</cp:coreProperties>
</file>