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8" r:id="rId3"/>
    <p:sldId id="260" r:id="rId4"/>
    <p:sldId id="261" r:id="rId5"/>
    <p:sldId id="262" r:id="rId6"/>
    <p:sldId id="271" r:id="rId7"/>
    <p:sldId id="272" r:id="rId8"/>
    <p:sldId id="291" r:id="rId9"/>
    <p:sldId id="290" r:id="rId10"/>
    <p:sldId id="273" r:id="rId11"/>
    <p:sldId id="274" r:id="rId12"/>
    <p:sldId id="280" r:id="rId13"/>
    <p:sldId id="281" r:id="rId14"/>
    <p:sldId id="284" r:id="rId15"/>
    <p:sldId id="289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B5DE"/>
    <a:srgbClr val="FF99FF"/>
    <a:srgbClr val="B9E7B7"/>
    <a:srgbClr val="C2DCC3"/>
    <a:srgbClr val="C4DACE"/>
    <a:srgbClr val="FF66CC"/>
    <a:srgbClr val="FFFF00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84" autoAdjust="0"/>
  </p:normalViewPr>
  <p:slideViewPr>
    <p:cSldViewPr>
      <p:cViewPr varScale="1">
        <p:scale>
          <a:sx n="110" d="100"/>
          <a:sy n="110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39" d="100"/>
          <a:sy n="39" d="100"/>
        </p:scale>
        <p:origin x="-169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4F279F-79BE-4FBF-AAAF-1D22B603B22F}" type="doc">
      <dgm:prSet loTypeId="urn:microsoft.com/office/officeart/2005/8/layout/list1" loCatId="list" qsTypeId="urn:microsoft.com/office/officeart/2005/8/quickstyle/simple1#2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E51BED65-B519-4040-873F-30985271722B}">
      <dgm:prSet phldrT="[Текст]"/>
      <dgm:spPr/>
      <dgm:t>
        <a:bodyPr/>
        <a:lstStyle/>
        <a:p>
          <a:r>
            <a:rPr lang="en-US" dirty="0" smtClean="0">
              <a:solidFill>
                <a:srgbClr val="008000"/>
              </a:solidFill>
            </a:rPr>
            <a:t>ЕПІТЕТИ</a:t>
          </a:r>
          <a:endParaRPr lang="ru-RU" dirty="0">
            <a:solidFill>
              <a:srgbClr val="008000"/>
            </a:solidFill>
          </a:endParaRPr>
        </a:p>
      </dgm:t>
    </dgm:pt>
    <dgm:pt modelId="{1C058824-638F-46F1-9857-79F762296AA6}" type="parTrans" cxnId="{64CD0290-9BD9-48E4-8E80-CFFBAEBA65DA}">
      <dgm:prSet/>
      <dgm:spPr/>
      <dgm:t>
        <a:bodyPr/>
        <a:lstStyle/>
        <a:p>
          <a:endParaRPr lang="ru-RU"/>
        </a:p>
      </dgm:t>
    </dgm:pt>
    <dgm:pt modelId="{DD556C2A-EB60-4B3E-992A-D22C97094316}" type="sibTrans" cxnId="{64CD0290-9BD9-48E4-8E80-CFFBAEBA65DA}">
      <dgm:prSet/>
      <dgm:spPr/>
      <dgm:t>
        <a:bodyPr/>
        <a:lstStyle/>
        <a:p>
          <a:endParaRPr lang="ru-RU"/>
        </a:p>
      </dgm:t>
    </dgm:pt>
    <dgm:pt modelId="{2B63B8DC-CDCF-4C60-89AA-6577BA34D989}">
      <dgm:prSet phldrT="[Текст]"/>
      <dgm:spPr/>
      <dgm:t>
        <a:bodyPr/>
        <a:lstStyle/>
        <a:p>
          <a:r>
            <a:rPr lang="en-US" dirty="0" smtClean="0">
              <a:solidFill>
                <a:srgbClr val="008000"/>
              </a:solidFill>
            </a:rPr>
            <a:t>ПОРІВНЯННЯ</a:t>
          </a:r>
          <a:endParaRPr lang="ru-RU" dirty="0">
            <a:solidFill>
              <a:srgbClr val="008000"/>
            </a:solidFill>
          </a:endParaRPr>
        </a:p>
      </dgm:t>
    </dgm:pt>
    <dgm:pt modelId="{9389DC1D-66C3-493C-A4D2-C159523B0AE2}" type="parTrans" cxnId="{4970C64D-0407-4DF0-BD54-B4F3F4A728A1}">
      <dgm:prSet/>
      <dgm:spPr/>
      <dgm:t>
        <a:bodyPr/>
        <a:lstStyle/>
        <a:p>
          <a:endParaRPr lang="ru-RU"/>
        </a:p>
      </dgm:t>
    </dgm:pt>
    <dgm:pt modelId="{6F589039-2CAF-4550-B9EE-68F97C7C611C}" type="sibTrans" cxnId="{4970C64D-0407-4DF0-BD54-B4F3F4A728A1}">
      <dgm:prSet/>
      <dgm:spPr/>
      <dgm:t>
        <a:bodyPr/>
        <a:lstStyle/>
        <a:p>
          <a:endParaRPr lang="ru-RU"/>
        </a:p>
      </dgm:t>
    </dgm:pt>
    <dgm:pt modelId="{B213C02B-8A3A-48E3-9BB1-D87D1CD5F893}">
      <dgm:prSet phldrT="[Текст]"/>
      <dgm:spPr/>
      <dgm:t>
        <a:bodyPr/>
        <a:lstStyle/>
        <a:p>
          <a:r>
            <a:rPr lang="en-US" dirty="0" smtClean="0">
              <a:solidFill>
                <a:srgbClr val="008000"/>
              </a:solidFill>
            </a:rPr>
            <a:t>МЕТАФОРИ</a:t>
          </a:r>
          <a:endParaRPr lang="ru-RU" dirty="0">
            <a:solidFill>
              <a:srgbClr val="008000"/>
            </a:solidFill>
          </a:endParaRPr>
        </a:p>
      </dgm:t>
    </dgm:pt>
    <dgm:pt modelId="{01AA711E-7D94-4E22-83D4-1559D4C8A476}" type="parTrans" cxnId="{AB260C7E-9BE6-48BA-8C68-B4B86354C521}">
      <dgm:prSet/>
      <dgm:spPr/>
      <dgm:t>
        <a:bodyPr/>
        <a:lstStyle/>
        <a:p>
          <a:endParaRPr lang="ru-RU"/>
        </a:p>
      </dgm:t>
    </dgm:pt>
    <dgm:pt modelId="{ADE31543-8BE5-4C2D-B613-951D1119A392}" type="sibTrans" cxnId="{AB260C7E-9BE6-48BA-8C68-B4B86354C521}">
      <dgm:prSet/>
      <dgm:spPr/>
      <dgm:t>
        <a:bodyPr/>
        <a:lstStyle/>
        <a:p>
          <a:endParaRPr lang="ru-RU"/>
        </a:p>
      </dgm:t>
    </dgm:pt>
    <dgm:pt modelId="{08C9D5DB-4655-4961-99CD-C0E1E9A3D741}" type="pres">
      <dgm:prSet presAssocID="{194F279F-79BE-4FBF-AAAF-1D22B603B22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6630682-1A54-41A2-A744-F7EEFF5C6CDB}" type="pres">
      <dgm:prSet presAssocID="{E51BED65-B519-4040-873F-30985271722B}" presName="parentLin" presStyleCnt="0"/>
      <dgm:spPr/>
    </dgm:pt>
    <dgm:pt modelId="{C8456D07-61E1-499C-BE19-1E23D559DD2C}" type="pres">
      <dgm:prSet presAssocID="{E51BED65-B519-4040-873F-30985271722B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30C4546D-D5F8-4810-BE7F-54C496E43883}" type="pres">
      <dgm:prSet presAssocID="{E51BED65-B519-4040-873F-30985271722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79675E-6C61-4CE4-8B9E-21AC1568C61A}" type="pres">
      <dgm:prSet presAssocID="{E51BED65-B519-4040-873F-30985271722B}" presName="negativeSpace" presStyleCnt="0"/>
      <dgm:spPr/>
    </dgm:pt>
    <dgm:pt modelId="{F2F08411-318D-4A21-84DE-C6061CFBCA12}" type="pres">
      <dgm:prSet presAssocID="{E51BED65-B519-4040-873F-30985271722B}" presName="childText" presStyleLbl="conFgAcc1" presStyleIdx="0" presStyleCnt="3">
        <dgm:presLayoutVars>
          <dgm:bulletEnabled val="1"/>
        </dgm:presLayoutVars>
      </dgm:prSet>
      <dgm:spPr/>
    </dgm:pt>
    <dgm:pt modelId="{BD669E56-614D-438F-B0F6-6C4FD9BA0F35}" type="pres">
      <dgm:prSet presAssocID="{DD556C2A-EB60-4B3E-992A-D22C97094316}" presName="spaceBetweenRectangles" presStyleCnt="0"/>
      <dgm:spPr/>
    </dgm:pt>
    <dgm:pt modelId="{8EBC5F50-A177-4064-8D9A-E8030C1D7679}" type="pres">
      <dgm:prSet presAssocID="{2B63B8DC-CDCF-4C60-89AA-6577BA34D989}" presName="parentLin" presStyleCnt="0"/>
      <dgm:spPr/>
    </dgm:pt>
    <dgm:pt modelId="{1916522B-48E2-4DD1-AC48-1972C5CD1BE6}" type="pres">
      <dgm:prSet presAssocID="{2B63B8DC-CDCF-4C60-89AA-6577BA34D98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84EA8B11-A605-4F2A-AE56-C18A9A7A6336}" type="pres">
      <dgm:prSet presAssocID="{2B63B8DC-CDCF-4C60-89AA-6577BA34D98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1BD434-429C-4112-BBF1-15058DB04BBD}" type="pres">
      <dgm:prSet presAssocID="{2B63B8DC-CDCF-4C60-89AA-6577BA34D989}" presName="negativeSpace" presStyleCnt="0"/>
      <dgm:spPr/>
    </dgm:pt>
    <dgm:pt modelId="{0A76B030-3748-42A5-A88B-F74BBFC5A498}" type="pres">
      <dgm:prSet presAssocID="{2B63B8DC-CDCF-4C60-89AA-6577BA34D989}" presName="childText" presStyleLbl="conFgAcc1" presStyleIdx="1" presStyleCnt="3">
        <dgm:presLayoutVars>
          <dgm:bulletEnabled val="1"/>
        </dgm:presLayoutVars>
      </dgm:prSet>
      <dgm:spPr/>
    </dgm:pt>
    <dgm:pt modelId="{1A6DB4E3-63BD-404D-80F7-97AF767B1A3F}" type="pres">
      <dgm:prSet presAssocID="{6F589039-2CAF-4550-B9EE-68F97C7C611C}" presName="spaceBetweenRectangles" presStyleCnt="0"/>
      <dgm:spPr/>
    </dgm:pt>
    <dgm:pt modelId="{74243059-F69D-4D5D-9ABF-5C761EB04C60}" type="pres">
      <dgm:prSet presAssocID="{B213C02B-8A3A-48E3-9BB1-D87D1CD5F893}" presName="parentLin" presStyleCnt="0"/>
      <dgm:spPr/>
    </dgm:pt>
    <dgm:pt modelId="{9601298D-751D-4872-A227-1F495E8AEFC6}" type="pres">
      <dgm:prSet presAssocID="{B213C02B-8A3A-48E3-9BB1-D87D1CD5F893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78195465-C009-46C4-ACF1-547ABBC11129}" type="pres">
      <dgm:prSet presAssocID="{B213C02B-8A3A-48E3-9BB1-D87D1CD5F893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42567C-F470-475D-97B7-10B00FD63ADB}" type="pres">
      <dgm:prSet presAssocID="{B213C02B-8A3A-48E3-9BB1-D87D1CD5F893}" presName="negativeSpace" presStyleCnt="0"/>
      <dgm:spPr/>
    </dgm:pt>
    <dgm:pt modelId="{B1FAE92C-9366-49F7-85A3-A534E9B5C3D7}" type="pres">
      <dgm:prSet presAssocID="{B213C02B-8A3A-48E3-9BB1-D87D1CD5F893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64CD0290-9BD9-48E4-8E80-CFFBAEBA65DA}" srcId="{194F279F-79BE-4FBF-AAAF-1D22B603B22F}" destId="{E51BED65-B519-4040-873F-30985271722B}" srcOrd="0" destOrd="0" parTransId="{1C058824-638F-46F1-9857-79F762296AA6}" sibTransId="{DD556C2A-EB60-4B3E-992A-D22C97094316}"/>
    <dgm:cxn modelId="{3F855BF8-EE5E-4578-A499-B051FB6403E0}" type="presOf" srcId="{194F279F-79BE-4FBF-AAAF-1D22B603B22F}" destId="{08C9D5DB-4655-4961-99CD-C0E1E9A3D741}" srcOrd="0" destOrd="0" presId="urn:microsoft.com/office/officeart/2005/8/layout/list1"/>
    <dgm:cxn modelId="{76C034AF-596B-4F5F-8416-2FB54A18303C}" type="presOf" srcId="{2B63B8DC-CDCF-4C60-89AA-6577BA34D989}" destId="{1916522B-48E2-4DD1-AC48-1972C5CD1BE6}" srcOrd="0" destOrd="0" presId="urn:microsoft.com/office/officeart/2005/8/layout/list1"/>
    <dgm:cxn modelId="{0648596E-181F-48BC-93B7-5A8D06B2D886}" type="presOf" srcId="{E51BED65-B519-4040-873F-30985271722B}" destId="{30C4546D-D5F8-4810-BE7F-54C496E43883}" srcOrd="1" destOrd="0" presId="urn:microsoft.com/office/officeart/2005/8/layout/list1"/>
    <dgm:cxn modelId="{CFE74F27-3DE0-4AD3-AB3A-E94723791003}" type="presOf" srcId="{2B63B8DC-CDCF-4C60-89AA-6577BA34D989}" destId="{84EA8B11-A605-4F2A-AE56-C18A9A7A6336}" srcOrd="1" destOrd="0" presId="urn:microsoft.com/office/officeart/2005/8/layout/list1"/>
    <dgm:cxn modelId="{AB260C7E-9BE6-48BA-8C68-B4B86354C521}" srcId="{194F279F-79BE-4FBF-AAAF-1D22B603B22F}" destId="{B213C02B-8A3A-48E3-9BB1-D87D1CD5F893}" srcOrd="2" destOrd="0" parTransId="{01AA711E-7D94-4E22-83D4-1559D4C8A476}" sibTransId="{ADE31543-8BE5-4C2D-B613-951D1119A392}"/>
    <dgm:cxn modelId="{CE17536E-FB3B-4048-B3CC-6CC2C430756B}" type="presOf" srcId="{B213C02B-8A3A-48E3-9BB1-D87D1CD5F893}" destId="{9601298D-751D-4872-A227-1F495E8AEFC6}" srcOrd="0" destOrd="0" presId="urn:microsoft.com/office/officeart/2005/8/layout/list1"/>
    <dgm:cxn modelId="{EB1283FD-F6A6-4D1D-9484-A319A5316DAE}" type="presOf" srcId="{B213C02B-8A3A-48E3-9BB1-D87D1CD5F893}" destId="{78195465-C009-46C4-ACF1-547ABBC11129}" srcOrd="1" destOrd="0" presId="urn:microsoft.com/office/officeart/2005/8/layout/list1"/>
    <dgm:cxn modelId="{50596294-70CB-4585-80BC-9F2D1704204C}" type="presOf" srcId="{E51BED65-B519-4040-873F-30985271722B}" destId="{C8456D07-61E1-499C-BE19-1E23D559DD2C}" srcOrd="0" destOrd="0" presId="urn:microsoft.com/office/officeart/2005/8/layout/list1"/>
    <dgm:cxn modelId="{4970C64D-0407-4DF0-BD54-B4F3F4A728A1}" srcId="{194F279F-79BE-4FBF-AAAF-1D22B603B22F}" destId="{2B63B8DC-CDCF-4C60-89AA-6577BA34D989}" srcOrd="1" destOrd="0" parTransId="{9389DC1D-66C3-493C-A4D2-C159523B0AE2}" sibTransId="{6F589039-2CAF-4550-B9EE-68F97C7C611C}"/>
    <dgm:cxn modelId="{1C734838-22D7-4DD2-905E-ED49BB586B73}" type="presParOf" srcId="{08C9D5DB-4655-4961-99CD-C0E1E9A3D741}" destId="{06630682-1A54-41A2-A744-F7EEFF5C6CDB}" srcOrd="0" destOrd="0" presId="urn:microsoft.com/office/officeart/2005/8/layout/list1"/>
    <dgm:cxn modelId="{6FC61B20-8B64-48EF-8DEF-09256B0B009D}" type="presParOf" srcId="{06630682-1A54-41A2-A744-F7EEFF5C6CDB}" destId="{C8456D07-61E1-499C-BE19-1E23D559DD2C}" srcOrd="0" destOrd="0" presId="urn:microsoft.com/office/officeart/2005/8/layout/list1"/>
    <dgm:cxn modelId="{9FA220CB-AD98-4CAC-9134-EFF896695661}" type="presParOf" srcId="{06630682-1A54-41A2-A744-F7EEFF5C6CDB}" destId="{30C4546D-D5F8-4810-BE7F-54C496E43883}" srcOrd="1" destOrd="0" presId="urn:microsoft.com/office/officeart/2005/8/layout/list1"/>
    <dgm:cxn modelId="{C5B6AEEF-63FB-40E9-AE8B-840D0157892B}" type="presParOf" srcId="{08C9D5DB-4655-4961-99CD-C0E1E9A3D741}" destId="{DA79675E-6C61-4CE4-8B9E-21AC1568C61A}" srcOrd="1" destOrd="0" presId="urn:microsoft.com/office/officeart/2005/8/layout/list1"/>
    <dgm:cxn modelId="{9D386CE9-3A75-42C3-BB80-01C72FE6E2BB}" type="presParOf" srcId="{08C9D5DB-4655-4961-99CD-C0E1E9A3D741}" destId="{F2F08411-318D-4A21-84DE-C6061CFBCA12}" srcOrd="2" destOrd="0" presId="urn:microsoft.com/office/officeart/2005/8/layout/list1"/>
    <dgm:cxn modelId="{5B7E7928-0DD3-44B7-8CFE-17F577C83AA3}" type="presParOf" srcId="{08C9D5DB-4655-4961-99CD-C0E1E9A3D741}" destId="{BD669E56-614D-438F-B0F6-6C4FD9BA0F35}" srcOrd="3" destOrd="0" presId="urn:microsoft.com/office/officeart/2005/8/layout/list1"/>
    <dgm:cxn modelId="{104DFCB1-DC0C-4161-9B75-7E0EDA616B28}" type="presParOf" srcId="{08C9D5DB-4655-4961-99CD-C0E1E9A3D741}" destId="{8EBC5F50-A177-4064-8D9A-E8030C1D7679}" srcOrd="4" destOrd="0" presId="urn:microsoft.com/office/officeart/2005/8/layout/list1"/>
    <dgm:cxn modelId="{66B6BFE3-22C8-4641-B8EF-894AC215D580}" type="presParOf" srcId="{8EBC5F50-A177-4064-8D9A-E8030C1D7679}" destId="{1916522B-48E2-4DD1-AC48-1972C5CD1BE6}" srcOrd="0" destOrd="0" presId="urn:microsoft.com/office/officeart/2005/8/layout/list1"/>
    <dgm:cxn modelId="{725A43D2-8063-42CB-802C-DFA074B9AEEA}" type="presParOf" srcId="{8EBC5F50-A177-4064-8D9A-E8030C1D7679}" destId="{84EA8B11-A605-4F2A-AE56-C18A9A7A6336}" srcOrd="1" destOrd="0" presId="urn:microsoft.com/office/officeart/2005/8/layout/list1"/>
    <dgm:cxn modelId="{97A98B3B-F1AE-4BB2-852B-A036EE643B7F}" type="presParOf" srcId="{08C9D5DB-4655-4961-99CD-C0E1E9A3D741}" destId="{DC1BD434-429C-4112-BBF1-15058DB04BBD}" srcOrd="5" destOrd="0" presId="urn:microsoft.com/office/officeart/2005/8/layout/list1"/>
    <dgm:cxn modelId="{B0CEBF49-30BB-4563-99ED-DB592EA840B0}" type="presParOf" srcId="{08C9D5DB-4655-4961-99CD-C0E1E9A3D741}" destId="{0A76B030-3748-42A5-A88B-F74BBFC5A498}" srcOrd="6" destOrd="0" presId="urn:microsoft.com/office/officeart/2005/8/layout/list1"/>
    <dgm:cxn modelId="{633E39EF-C58F-4DE8-8833-E492BA6303E2}" type="presParOf" srcId="{08C9D5DB-4655-4961-99CD-C0E1E9A3D741}" destId="{1A6DB4E3-63BD-404D-80F7-97AF767B1A3F}" srcOrd="7" destOrd="0" presId="urn:microsoft.com/office/officeart/2005/8/layout/list1"/>
    <dgm:cxn modelId="{6396AAD7-76A3-4F11-A798-BF9A1493842A}" type="presParOf" srcId="{08C9D5DB-4655-4961-99CD-C0E1E9A3D741}" destId="{74243059-F69D-4D5D-9ABF-5C761EB04C60}" srcOrd="8" destOrd="0" presId="urn:microsoft.com/office/officeart/2005/8/layout/list1"/>
    <dgm:cxn modelId="{05DA5D84-172D-4D43-A0CB-DC64323ED339}" type="presParOf" srcId="{74243059-F69D-4D5D-9ABF-5C761EB04C60}" destId="{9601298D-751D-4872-A227-1F495E8AEFC6}" srcOrd="0" destOrd="0" presId="urn:microsoft.com/office/officeart/2005/8/layout/list1"/>
    <dgm:cxn modelId="{858C12EA-86A1-4DB6-9A82-74780EEED891}" type="presParOf" srcId="{74243059-F69D-4D5D-9ABF-5C761EB04C60}" destId="{78195465-C009-46C4-ACF1-547ABBC11129}" srcOrd="1" destOrd="0" presId="urn:microsoft.com/office/officeart/2005/8/layout/list1"/>
    <dgm:cxn modelId="{DBF19DAE-212E-4DA0-9932-A51452B34175}" type="presParOf" srcId="{08C9D5DB-4655-4961-99CD-C0E1E9A3D741}" destId="{8D42567C-F470-475D-97B7-10B00FD63ADB}" srcOrd="9" destOrd="0" presId="urn:microsoft.com/office/officeart/2005/8/layout/list1"/>
    <dgm:cxn modelId="{73B75736-4ECE-47FF-A8E5-EAA794874A55}" type="presParOf" srcId="{08C9D5DB-4655-4961-99CD-C0E1E9A3D741}" destId="{B1FAE92C-9366-49F7-85A3-A534E9B5C3D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D3C54AF3-0AA1-4ECC-869E-E45A2FB79855}" type="datetimeFigureOut">
              <a:rPr lang="ru-RU"/>
              <a:pPr>
                <a:defRPr/>
              </a:pPr>
              <a:t>04.09.2013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8EAFFEA1-B97A-44E6-8EE8-4553BE5347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3D6DE969-5CE1-449C-8E08-D198FC11AB6B}" type="datetimeFigureOut">
              <a:rPr lang="ru-RU"/>
              <a:pPr>
                <a:defRPr/>
              </a:pPr>
              <a:t>04.09.2013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F97DD16A-0974-48A3-9816-1BBC164A1A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1A53DB-1254-40DD-9570-DEA1E7033B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E98473-114C-4B71-87F7-D2DF373AEE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7F3C57-EA5F-4F46-9384-3CF7773423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98753C-9727-45B2-8334-04AF0558C3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0CDA68-B331-4454-8FA3-6C2431B5A5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9047E6-EFEE-4E80-AF4C-690595DE7A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9DB421-99AE-4ED8-A47E-315EC84929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1DD5A6-D742-4182-AD5A-EBC95AF432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74BAE8-FC59-44B5-8DFF-FAA2DF292B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E8867F-79FE-4A4A-9D0C-0B8B944932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585FA1-FD1A-4E39-903E-66A1005A96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27044C37-6F65-474E-883A-6F2732906F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2205038"/>
            <a:ext cx="9144000" cy="2160587"/>
          </a:xfrm>
        </p:spPr>
        <p:txBody>
          <a:bodyPr/>
          <a:lstStyle/>
          <a:p>
            <a:pPr eaLnBrk="1" hangingPunct="1"/>
            <a:r>
              <a:rPr lang="en-US" sz="2800" smtClean="0"/>
              <a:t/>
            </a:r>
            <a:br>
              <a:rPr lang="en-US" sz="2800" smtClean="0"/>
            </a:br>
            <a:r>
              <a:rPr lang="uk-UA" sz="2800" smtClean="0"/>
              <a:t>Тема уроку: </a:t>
            </a:r>
          </a:p>
          <a:p>
            <a:pPr eaLnBrk="1" hangingPunct="1"/>
            <a:r>
              <a:rPr lang="en-US" sz="2800" smtClean="0"/>
              <a:t>C</a:t>
            </a:r>
            <a:r>
              <a:rPr lang="uk-UA" sz="2800" smtClean="0"/>
              <a:t>. Васильченко «В бур</a:t>
            </a:r>
            <a:r>
              <a:rPr lang="ru-RU" sz="2800" smtClean="0"/>
              <a:t>’</a:t>
            </a:r>
            <a:r>
              <a:rPr lang="uk-UA" sz="2800" smtClean="0"/>
              <a:t>янах» . Україна часів Т. Шевченка. Розповідь про поета, його дитинство (на основі повісті </a:t>
            </a:r>
            <a:endParaRPr lang="en-US" sz="2800" smtClean="0"/>
          </a:p>
          <a:p>
            <a:pPr eaLnBrk="1" hangingPunct="1"/>
            <a:r>
              <a:rPr lang="uk-UA" sz="2800" smtClean="0"/>
              <a:t>С. Васильченка).</a:t>
            </a:r>
            <a:endParaRPr lang="ru-RU" sz="2800" smtClean="0"/>
          </a:p>
        </p:txBody>
      </p:sp>
      <p:pic>
        <p:nvPicPr>
          <p:cNvPr id="15363" name="Рисунок 5" descr="18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Box 4"/>
          <p:cNvSpPr txBox="1">
            <a:spLocks noChangeArrowheads="1"/>
          </p:cNvSpPr>
          <p:nvPr/>
        </p:nvSpPr>
        <p:spPr bwMode="auto">
          <a:xfrm>
            <a:off x="0" y="5357813"/>
            <a:ext cx="91440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/>
              <a:t>Підготувал</a:t>
            </a:r>
            <a:r>
              <a:rPr lang="uk-UA"/>
              <a:t>а</a:t>
            </a:r>
            <a:r>
              <a:rPr lang="en-US"/>
              <a:t>:</a:t>
            </a:r>
          </a:p>
          <a:p>
            <a:pPr algn="r"/>
            <a:r>
              <a:rPr lang="en-US"/>
              <a:t>вчитель української мови та літ</a:t>
            </a:r>
            <a:r>
              <a:rPr lang="uk-UA"/>
              <a:t>е</a:t>
            </a:r>
            <a:r>
              <a:rPr lang="en-US"/>
              <a:t>ратури </a:t>
            </a:r>
            <a:r>
              <a:rPr lang="uk-UA"/>
              <a:t>Гуцул Т. Г.</a:t>
            </a:r>
            <a:endParaRPr lang="en-US"/>
          </a:p>
          <a:p>
            <a:pPr algn="r"/>
            <a:r>
              <a:rPr lang="uk-UA"/>
              <a:t>Сновидівської </a:t>
            </a:r>
            <a:r>
              <a:rPr lang="en-US"/>
              <a:t>ЗОШ І-ІІІ ступенів</a:t>
            </a:r>
            <a:endParaRPr lang="ru-RU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t"/>
          <a:lstStyle/>
          <a:p>
            <a:pPr eaLnBrk="1" hangingPunct="1">
              <a:defRPr/>
            </a:pP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МЕТА:  </a:t>
            </a:r>
            <a:r>
              <a:rPr lang="ru-RU" dirty="0"/>
              <a:t/>
            </a:r>
            <a:br>
              <a:rPr lang="ru-RU" dirty="0"/>
            </a:b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6386" name="AutoShape 4"/>
          <p:cNvSpPr>
            <a:spLocks noChangeArrowheads="1"/>
          </p:cNvSpPr>
          <p:nvPr/>
        </p:nvSpPr>
        <p:spPr bwMode="auto">
          <a:xfrm>
            <a:off x="611188" y="1557338"/>
            <a:ext cx="1512887" cy="719137"/>
          </a:xfrm>
          <a:prstGeom prst="roundRect">
            <a:avLst>
              <a:gd name="adj" fmla="val 16667"/>
            </a:avLst>
          </a:prstGeom>
          <a:solidFill>
            <a:srgbClr val="8B73F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навчальна</a:t>
            </a:r>
            <a:endParaRPr lang="ru-RU"/>
          </a:p>
        </p:txBody>
      </p:sp>
      <p:sp>
        <p:nvSpPr>
          <p:cNvPr id="16387" name="AutoShape 5"/>
          <p:cNvSpPr>
            <a:spLocks noChangeArrowheads="1"/>
          </p:cNvSpPr>
          <p:nvPr/>
        </p:nvSpPr>
        <p:spPr bwMode="auto">
          <a:xfrm>
            <a:off x="3348038" y="1484313"/>
            <a:ext cx="5400675" cy="865187"/>
          </a:xfrm>
          <a:prstGeom prst="roundRect">
            <a:avLst>
              <a:gd name="adj" fmla="val 16667"/>
            </a:avLst>
          </a:prstGeom>
          <a:solidFill>
            <a:srgbClr val="D3CAD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ознайомити </a:t>
            </a:r>
            <a:r>
              <a:rPr lang="ru-RU"/>
              <a:t>учнів і</a:t>
            </a:r>
            <a:r>
              <a:rPr lang="uk-UA"/>
              <a:t>з творчістю </a:t>
            </a:r>
          </a:p>
          <a:p>
            <a:pPr algn="ctr"/>
            <a:r>
              <a:rPr lang="uk-UA"/>
              <a:t>Т. Г. Шевченк</a:t>
            </a:r>
            <a:r>
              <a:rPr lang="ru-RU"/>
              <a:t>а, </a:t>
            </a:r>
            <a:r>
              <a:rPr lang="uk-UA"/>
              <a:t>допомогти учням усвідомити </a:t>
            </a:r>
          </a:p>
          <a:p>
            <a:pPr algn="ctr"/>
            <a:r>
              <a:rPr lang="uk-UA"/>
              <a:t>ідейно-художній зміст повісті; </a:t>
            </a:r>
            <a:endParaRPr lang="ru-RU"/>
          </a:p>
        </p:txBody>
      </p:sp>
      <p:sp>
        <p:nvSpPr>
          <p:cNvPr id="17414" name="AutoShape 6"/>
          <p:cNvSpPr>
            <a:spLocks noChangeArrowheads="1"/>
          </p:cNvSpPr>
          <p:nvPr/>
        </p:nvSpPr>
        <p:spPr bwMode="auto">
          <a:xfrm>
            <a:off x="684213" y="3068638"/>
            <a:ext cx="1439862" cy="1081087"/>
          </a:xfrm>
          <a:prstGeom prst="roundRect">
            <a:avLst>
              <a:gd name="adj" fmla="val 16667"/>
            </a:avLst>
          </a:prstGeom>
          <a:solidFill>
            <a:srgbClr val="B9E7B7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sy="50000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uk-UA"/>
              <a:t>розвиваюча</a:t>
            </a:r>
            <a:endParaRPr lang="ru-RU"/>
          </a:p>
        </p:txBody>
      </p:sp>
      <p:sp>
        <p:nvSpPr>
          <p:cNvPr id="16389" name="AutoShape 7"/>
          <p:cNvSpPr>
            <a:spLocks noChangeArrowheads="1"/>
          </p:cNvSpPr>
          <p:nvPr/>
        </p:nvSpPr>
        <p:spPr bwMode="auto">
          <a:xfrm>
            <a:off x="3419475" y="3068638"/>
            <a:ext cx="5329238" cy="1152525"/>
          </a:xfrm>
          <a:prstGeom prst="roundRect">
            <a:avLst>
              <a:gd name="adj" fmla="val 16667"/>
            </a:avLst>
          </a:prstGeom>
          <a:solidFill>
            <a:srgbClr val="99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розвивати навички виразного читання, переказу </a:t>
            </a:r>
          </a:p>
          <a:p>
            <a:pPr algn="ctr"/>
            <a:r>
              <a:rPr lang="uk-UA"/>
              <a:t>твору та його аналізу щодо використання художніх</a:t>
            </a:r>
          </a:p>
          <a:p>
            <a:pPr algn="ctr"/>
            <a:r>
              <a:rPr lang="uk-UA"/>
              <a:t> засобів, розвивати творчу уяву, самостійність</a:t>
            </a:r>
          </a:p>
          <a:p>
            <a:pPr algn="ctr"/>
            <a:r>
              <a:rPr lang="uk-UA"/>
              <a:t> мислення; </a:t>
            </a:r>
            <a:endParaRPr lang="ru-RU"/>
          </a:p>
        </p:txBody>
      </p:sp>
      <p:sp>
        <p:nvSpPr>
          <p:cNvPr id="16390" name="AutoShape 8"/>
          <p:cNvSpPr>
            <a:spLocks noChangeArrowheads="1"/>
          </p:cNvSpPr>
          <p:nvPr/>
        </p:nvSpPr>
        <p:spPr bwMode="auto">
          <a:xfrm>
            <a:off x="755650" y="5084763"/>
            <a:ext cx="1655763" cy="936625"/>
          </a:xfrm>
          <a:prstGeom prst="roundRect">
            <a:avLst>
              <a:gd name="adj" fmla="val 16667"/>
            </a:avLst>
          </a:prstGeom>
          <a:solidFill>
            <a:srgbClr val="E9B5DE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виховна</a:t>
            </a:r>
            <a:endParaRPr lang="ru-RU"/>
          </a:p>
        </p:txBody>
      </p:sp>
      <p:sp>
        <p:nvSpPr>
          <p:cNvPr id="16391" name="AutoShape 9"/>
          <p:cNvSpPr>
            <a:spLocks noChangeArrowheads="1"/>
          </p:cNvSpPr>
          <p:nvPr/>
        </p:nvSpPr>
        <p:spPr bwMode="auto">
          <a:xfrm>
            <a:off x="3635375" y="5157788"/>
            <a:ext cx="5113338" cy="1079500"/>
          </a:xfrm>
          <a:prstGeom prst="roundRect">
            <a:avLst>
              <a:gd name="adj" fmla="val 16667"/>
            </a:avLst>
          </a:prstGeom>
          <a:solidFill>
            <a:srgbClr val="FF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виховувати любов і повагу до отчого</a:t>
            </a:r>
          </a:p>
          <a:p>
            <a:pPr algn="ctr"/>
            <a:r>
              <a:rPr lang="uk-UA"/>
              <a:t>краю, до України, до  її відомих людей.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3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796925"/>
          </a:xfrm>
        </p:spPr>
        <p:txBody>
          <a:bodyPr anchor="t"/>
          <a:lstStyle/>
          <a:p>
            <a:pPr eaLnBrk="1" hangingPunct="1"/>
            <a:r>
              <a:rPr lang="uk-UA" b="1" smtClean="0">
                <a:solidFill>
                  <a:srgbClr val="FFFF00"/>
                </a:solidFill>
              </a:rPr>
              <a:t>ЦІЛІ УРОКУ: </a:t>
            </a: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17410" name="Содержимое 4"/>
          <p:cNvSpPr>
            <a:spLocks noGrp="1"/>
          </p:cNvSpPr>
          <p:nvPr>
            <p:ph sz="half" idx="1"/>
          </p:nvPr>
        </p:nvSpPr>
        <p:spPr>
          <a:xfrm>
            <a:off x="0" y="1214438"/>
            <a:ext cx="4495800" cy="4911725"/>
          </a:xfrm>
        </p:spPr>
        <p:txBody>
          <a:bodyPr/>
          <a:lstStyle/>
          <a:p>
            <a:pPr eaLnBrk="1" hangingPunct="1"/>
            <a:r>
              <a:rPr lang="uk-UA" b="1" i="1" u="sng" smtClean="0">
                <a:solidFill>
                  <a:srgbClr val="FFC000"/>
                </a:solidFill>
              </a:rPr>
              <a:t>Учні повинні знати</a:t>
            </a:r>
            <a:r>
              <a:rPr lang="uk-UA" b="1" i="1" smtClean="0">
                <a:solidFill>
                  <a:srgbClr val="FFC000"/>
                </a:solidFill>
              </a:rPr>
              <a:t>:</a:t>
            </a:r>
            <a:endParaRPr lang="ru-RU" smtClean="0">
              <a:solidFill>
                <a:srgbClr val="FFC000"/>
              </a:solidFill>
            </a:endParaRPr>
          </a:p>
          <a:p>
            <a:r>
              <a:rPr lang="uk-UA" smtClean="0">
                <a:solidFill>
                  <a:srgbClr val="CCCC00"/>
                </a:solidFill>
              </a:rPr>
              <a:t>життєвий і творчий шлях Т.Г.Шевченка;</a:t>
            </a:r>
          </a:p>
          <a:p>
            <a:pPr>
              <a:buFontTx/>
              <a:buNone/>
            </a:pPr>
            <a:endParaRPr lang="uk-UA" smtClean="0">
              <a:solidFill>
                <a:srgbClr val="CCCC00"/>
              </a:solidFill>
            </a:endParaRPr>
          </a:p>
          <a:p>
            <a:r>
              <a:rPr lang="uk-UA" smtClean="0">
                <a:solidFill>
                  <a:srgbClr val="CCCC00"/>
                </a:solidFill>
              </a:rPr>
              <a:t>текст опрацьованої повісті;</a:t>
            </a:r>
            <a:endParaRPr lang="ru-RU" smtClean="0">
              <a:solidFill>
                <a:srgbClr val="CCCC00"/>
              </a:solidFill>
            </a:endParaRPr>
          </a:p>
        </p:txBody>
      </p:sp>
      <p:sp>
        <p:nvSpPr>
          <p:cNvPr id="17411" name="Содержимое 5"/>
          <p:cNvSpPr>
            <a:spLocks noGrp="1"/>
          </p:cNvSpPr>
          <p:nvPr>
            <p:ph sz="half" idx="2"/>
          </p:nvPr>
        </p:nvSpPr>
        <p:spPr>
          <a:xfrm>
            <a:off x="4071938" y="1285875"/>
            <a:ext cx="5072062" cy="4840288"/>
          </a:xfrm>
        </p:spPr>
        <p:txBody>
          <a:bodyPr/>
          <a:lstStyle/>
          <a:p>
            <a:pPr eaLnBrk="1" hangingPunct="1"/>
            <a:r>
              <a:rPr lang="uk-UA" b="1" i="1" u="sng" smtClean="0">
                <a:solidFill>
                  <a:srgbClr val="FFC000"/>
                </a:solidFill>
              </a:rPr>
              <a:t>Учні повинні вміти</a:t>
            </a:r>
            <a:r>
              <a:rPr lang="uk-UA" b="1" i="1" smtClean="0">
                <a:solidFill>
                  <a:srgbClr val="FFC000"/>
                </a:solidFill>
              </a:rPr>
              <a:t>:</a:t>
            </a:r>
            <a:endParaRPr lang="ru-RU" smtClean="0">
              <a:solidFill>
                <a:srgbClr val="FFC000"/>
              </a:solidFill>
            </a:endParaRPr>
          </a:p>
          <a:p>
            <a:r>
              <a:rPr lang="ru-RU" smtClean="0">
                <a:solidFill>
                  <a:srgbClr val="CCCC00"/>
                </a:solidFill>
              </a:rPr>
              <a:t>виразно і вдумливо читати</a:t>
            </a:r>
            <a:r>
              <a:rPr lang="uk-UA" smtClean="0">
                <a:solidFill>
                  <a:srgbClr val="CCCC00"/>
                </a:solidFill>
              </a:rPr>
              <a:t> опрацьован</a:t>
            </a:r>
            <a:r>
              <a:rPr lang="ru-RU" smtClean="0">
                <a:solidFill>
                  <a:srgbClr val="CCCC00"/>
                </a:solidFill>
              </a:rPr>
              <a:t>ий</a:t>
            </a:r>
            <a:r>
              <a:rPr lang="uk-UA" smtClean="0">
                <a:solidFill>
                  <a:srgbClr val="CCCC00"/>
                </a:solidFill>
              </a:rPr>
              <a:t> на уроці</a:t>
            </a:r>
            <a:r>
              <a:rPr lang="ru-RU" smtClean="0">
                <a:solidFill>
                  <a:srgbClr val="CCCC00"/>
                </a:solidFill>
              </a:rPr>
              <a:t> твір</a:t>
            </a:r>
            <a:r>
              <a:rPr lang="uk-UA" smtClean="0">
                <a:solidFill>
                  <a:srgbClr val="CCCC00"/>
                </a:solidFill>
              </a:rPr>
              <a:t>;</a:t>
            </a:r>
            <a:endParaRPr lang="ru-RU" smtClean="0">
              <a:solidFill>
                <a:srgbClr val="CCCC00"/>
              </a:solidFill>
            </a:endParaRPr>
          </a:p>
          <a:p>
            <a:r>
              <a:rPr lang="ru-RU" smtClean="0">
                <a:solidFill>
                  <a:srgbClr val="CCCC00"/>
                </a:solidFill>
              </a:rPr>
              <a:t>знаходити у тексті художні засоби, коментувати їхню роль;</a:t>
            </a:r>
          </a:p>
          <a:p>
            <a:pPr eaLnBrk="1" hangingPunct="1"/>
            <a:endParaRPr lang="ru-RU" smtClean="0">
              <a:solidFill>
                <a:srgbClr val="CCCC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t"/>
          <a:lstStyle/>
          <a:p>
            <a:pPr eaLnBrk="1" hangingPunct="1"/>
            <a:r>
              <a:rPr lang="uk-UA" sz="2800" i="1" u="sng" smtClean="0"/>
              <a:t>Перевірка емоційної готовності до уроку.</a:t>
            </a:r>
            <a:r>
              <a:rPr lang="ru-RU" sz="2800" smtClean="0"/>
              <a:t/>
            </a:r>
            <a:br>
              <a:rPr lang="ru-RU" sz="2800" smtClean="0"/>
            </a:br>
            <a:r>
              <a:rPr lang="uk-UA" sz="2800" i="1" u="sng" smtClean="0"/>
              <a:t>Інтерактивна вправа «Малюнкове вітання».  Використання смайликів. </a:t>
            </a:r>
            <a:r>
              <a:rPr lang="ru-RU" sz="2800" smtClean="0"/>
              <a:t/>
            </a:r>
            <a:br>
              <a:rPr lang="ru-RU" sz="2800" smtClean="0"/>
            </a:br>
            <a:endParaRPr lang="ru-RU" sz="2800" smtClean="0">
              <a:solidFill>
                <a:srgbClr val="FFFF00"/>
              </a:solidFill>
            </a:endParaRPr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>
              <a:solidFill>
                <a:schemeClr val="bg1"/>
              </a:solidFill>
            </a:endParaRPr>
          </a:p>
        </p:txBody>
      </p:sp>
      <p:pic>
        <p:nvPicPr>
          <p:cNvPr id="18435" name="Рисунок 3" descr="706502567_19514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Rectangle 1"/>
          <p:cNvSpPr>
            <a:spLocks noChangeArrowheads="1"/>
          </p:cNvSpPr>
          <p:nvPr/>
        </p:nvSpPr>
        <p:spPr bwMode="auto">
          <a:xfrm>
            <a:off x="285750" y="-6350"/>
            <a:ext cx="8501063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uk-UA" sz="2800" b="1" i="1" u="sng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Перевірка емоційної готовності до уроку.</a:t>
            </a:r>
            <a:endParaRPr lang="ru-RU" sz="2800" b="1">
              <a:solidFill>
                <a:srgbClr val="00B050"/>
              </a:solidFill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uk-UA" sz="2800" b="1" i="1" u="sng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Інтерактивна вправа «Малюнкове вітання».  Використання смайликів. </a:t>
            </a:r>
            <a:endParaRPr lang="uk-UA" sz="2800" b="1">
              <a:solidFill>
                <a:srgbClr val="00B050"/>
              </a:solidFill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rgbClr val="FFFF00"/>
                </a:solidFill>
              </a:rPr>
              <a:t>Оберіть смайл уроку</a:t>
            </a:r>
            <a:endParaRPr lang="ru-RU" b="1" smtClean="0">
              <a:solidFill>
                <a:srgbClr val="FFFF00"/>
              </a:solidFill>
            </a:endParaRPr>
          </a:p>
        </p:txBody>
      </p:sp>
      <p:pic>
        <p:nvPicPr>
          <p:cNvPr id="19458" name="Рисунок 3" descr="S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571625"/>
            <a:ext cx="2928937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Рисунок 4" descr="0_14d86_2ec7b992_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50" y="1571625"/>
            <a:ext cx="3071813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Рисунок 5" descr="495238_37127-700x5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63" y="1571625"/>
            <a:ext cx="2714625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Рисунок 6" descr="6533261988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3" y="4071938"/>
            <a:ext cx="2928937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Рисунок 7" descr="fbc22355416d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3250" y="4071938"/>
            <a:ext cx="3143250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Рисунок 8" descr="2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00" y="4071938"/>
            <a:ext cx="2643188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 anchor="t"/>
          <a:lstStyle/>
          <a:p>
            <a:pPr eaLnBrk="1" hangingPunct="1">
              <a:defRPr/>
            </a:pPr>
            <a:r>
              <a:rPr lang="en-US" b="1" dirty="0" err="1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Словникова</a:t>
            </a:r>
            <a:r>
              <a:rPr lang="en-US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робота</a:t>
            </a:r>
            <a:endParaRPr lang="ru-RU" b="1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0482" name="Содержимое 2"/>
          <p:cNvSpPr>
            <a:spLocks noGrp="1"/>
          </p:cNvSpPr>
          <p:nvPr>
            <p:ph sz="half" idx="1"/>
          </p:nvPr>
        </p:nvSpPr>
        <p:spPr>
          <a:xfrm>
            <a:off x="468313" y="1341438"/>
            <a:ext cx="4114800" cy="4768850"/>
          </a:xfrm>
        </p:spPr>
        <p:txBody>
          <a:bodyPr/>
          <a:lstStyle/>
          <a:p>
            <a:r>
              <a:rPr lang="uk-UA" sz="2000" b="1" i="1" smtClean="0">
                <a:solidFill>
                  <a:srgbClr val="FFFF00"/>
                </a:solidFill>
              </a:rPr>
              <a:t>Кукла</a:t>
            </a:r>
            <a:r>
              <a:rPr lang="uk-UA" sz="2000" b="1" smtClean="0">
                <a:solidFill>
                  <a:srgbClr val="FFFF00"/>
                </a:solidFill>
              </a:rPr>
              <a:t> – розжований і загорнутий у ганчірку шматок хліба, який мати вкладала на весь день у рота дитині, йдучи на панщину.</a:t>
            </a:r>
            <a:endParaRPr lang="uk-UA" sz="2000" b="1" i="1" smtClean="0">
              <a:solidFill>
                <a:srgbClr val="FFFF00"/>
              </a:solidFill>
            </a:endParaRPr>
          </a:p>
          <a:p>
            <a:r>
              <a:rPr lang="uk-UA" sz="2000" b="1" i="1" smtClean="0">
                <a:solidFill>
                  <a:srgbClr val="FFFF00"/>
                </a:solidFill>
              </a:rPr>
              <a:t>Ворон, квач, дуки</a:t>
            </a:r>
            <a:r>
              <a:rPr lang="uk-UA" sz="2000" b="1" smtClean="0">
                <a:solidFill>
                  <a:srgbClr val="FFFF00"/>
                </a:solidFill>
              </a:rPr>
              <a:t> – назви дитячих ігор.</a:t>
            </a:r>
            <a:endParaRPr lang="uk-UA" sz="2000" b="1" i="1" smtClean="0">
              <a:solidFill>
                <a:srgbClr val="FFFF00"/>
              </a:solidFill>
            </a:endParaRPr>
          </a:p>
          <a:p>
            <a:r>
              <a:rPr lang="uk-UA" sz="2000" b="1" i="1" smtClean="0">
                <a:solidFill>
                  <a:srgbClr val="FFFF00"/>
                </a:solidFill>
              </a:rPr>
              <a:t>Купіль </a:t>
            </a:r>
            <a:r>
              <a:rPr lang="uk-UA" sz="2000" b="1" smtClean="0">
                <a:solidFill>
                  <a:srgbClr val="FFFF00"/>
                </a:solidFill>
              </a:rPr>
              <a:t>– велика посудина для проведення обряду хрещення в християнській церкві.</a:t>
            </a:r>
            <a:endParaRPr lang="uk-UA" sz="2000" b="1" i="1" smtClean="0">
              <a:solidFill>
                <a:srgbClr val="FFFF00"/>
              </a:solidFill>
            </a:endParaRPr>
          </a:p>
          <a:p>
            <a:r>
              <a:rPr lang="uk-UA" sz="2000" b="1" i="1" smtClean="0">
                <a:solidFill>
                  <a:srgbClr val="FFFF00"/>
                </a:solidFill>
              </a:rPr>
              <a:t>Моріжок, моріг, мурава</a:t>
            </a:r>
            <a:r>
              <a:rPr lang="uk-UA" sz="2000" b="1" smtClean="0">
                <a:solidFill>
                  <a:srgbClr val="FFFF00"/>
                </a:solidFill>
              </a:rPr>
              <a:t> – густа молода трава.</a:t>
            </a:r>
            <a:endParaRPr lang="uk-UA" sz="2000" b="1" i="1" smtClean="0">
              <a:solidFill>
                <a:srgbClr val="FFFF00"/>
              </a:solidFill>
            </a:endParaRPr>
          </a:p>
          <a:p>
            <a:r>
              <a:rPr lang="uk-UA" sz="2000" b="1" i="1" smtClean="0">
                <a:solidFill>
                  <a:srgbClr val="FFFF00"/>
                </a:solidFill>
              </a:rPr>
              <a:t>Осоружний</a:t>
            </a:r>
            <a:r>
              <a:rPr lang="uk-UA" sz="2000" b="1" smtClean="0">
                <a:solidFill>
                  <a:srgbClr val="FFFF00"/>
                </a:solidFill>
              </a:rPr>
              <a:t> – який набрид, став нецікавим, немилим, нестерпним.</a:t>
            </a:r>
            <a:endParaRPr lang="ru-RU" sz="2000" b="1" smtClean="0">
              <a:solidFill>
                <a:srgbClr val="FFFF00"/>
              </a:solidFill>
            </a:endParaRPr>
          </a:p>
        </p:txBody>
      </p:sp>
      <p:sp>
        <p:nvSpPr>
          <p:cNvPr id="20483" name="Содержимое 3"/>
          <p:cNvSpPr>
            <a:spLocks noGrp="1"/>
          </p:cNvSpPr>
          <p:nvPr>
            <p:ph sz="half" idx="2"/>
          </p:nvPr>
        </p:nvSpPr>
        <p:spPr>
          <a:xfrm>
            <a:off x="5003800" y="1268413"/>
            <a:ext cx="3686175" cy="4840287"/>
          </a:xfrm>
        </p:spPr>
        <p:txBody>
          <a:bodyPr/>
          <a:lstStyle/>
          <a:p>
            <a:r>
              <a:rPr lang="uk-UA" sz="1800" b="1" i="1" smtClean="0">
                <a:solidFill>
                  <a:srgbClr val="FFFF00"/>
                </a:solidFill>
              </a:rPr>
              <a:t>Панщина</a:t>
            </a:r>
            <a:r>
              <a:rPr lang="uk-UA" sz="1800" b="1" smtClean="0">
                <a:solidFill>
                  <a:srgbClr val="FFFF00"/>
                </a:solidFill>
              </a:rPr>
              <a:t> – дармова примусова праця кріпаків у господарстві поміщика.</a:t>
            </a:r>
            <a:endParaRPr lang="uk-UA" sz="1800" b="1" i="1" smtClean="0">
              <a:solidFill>
                <a:srgbClr val="FFFF00"/>
              </a:solidFill>
            </a:endParaRPr>
          </a:p>
          <a:p>
            <a:r>
              <a:rPr lang="uk-UA" sz="1800" b="1" i="1" smtClean="0">
                <a:solidFill>
                  <a:srgbClr val="FFFF00"/>
                </a:solidFill>
              </a:rPr>
              <a:t>Левада </a:t>
            </a:r>
            <a:r>
              <a:rPr lang="uk-UA" sz="1800" b="1" smtClean="0">
                <a:solidFill>
                  <a:srgbClr val="FFFF00"/>
                </a:solidFill>
              </a:rPr>
              <a:t>– ділянка річкової долини, яку використовують під сіножать, пасовище.</a:t>
            </a:r>
            <a:endParaRPr lang="uk-UA" sz="1800" b="1" i="1" smtClean="0">
              <a:solidFill>
                <a:srgbClr val="FFFF00"/>
              </a:solidFill>
            </a:endParaRPr>
          </a:p>
          <a:p>
            <a:r>
              <a:rPr lang="uk-UA" sz="1800" b="1" i="1" smtClean="0">
                <a:solidFill>
                  <a:srgbClr val="FFFF00"/>
                </a:solidFill>
              </a:rPr>
              <a:t>Плугатар </a:t>
            </a:r>
            <a:r>
              <a:rPr lang="uk-UA" sz="1800" b="1" smtClean="0">
                <a:solidFill>
                  <a:srgbClr val="FFFF00"/>
                </a:solidFill>
              </a:rPr>
              <a:t>– людина, яка оре плугом.</a:t>
            </a:r>
            <a:endParaRPr lang="uk-UA" sz="1800" b="1" i="1" smtClean="0">
              <a:solidFill>
                <a:srgbClr val="FFFF00"/>
              </a:solidFill>
            </a:endParaRPr>
          </a:p>
          <a:p>
            <a:r>
              <a:rPr lang="uk-UA" sz="1800" b="1" i="1" smtClean="0">
                <a:solidFill>
                  <a:srgbClr val="FFFF00"/>
                </a:solidFill>
              </a:rPr>
              <a:t>Колодки</a:t>
            </a:r>
            <a:r>
              <a:rPr lang="uk-UA" sz="1800" b="1" smtClean="0">
                <a:solidFill>
                  <a:srgbClr val="FFFF00"/>
                </a:solidFill>
              </a:rPr>
              <a:t> – місце в селі, де молодь збирається на дозвіллі для розваг.</a:t>
            </a:r>
            <a:endParaRPr lang="uk-UA" sz="1800" b="1" i="1" smtClean="0">
              <a:solidFill>
                <a:srgbClr val="FFFF00"/>
              </a:solidFill>
            </a:endParaRPr>
          </a:p>
          <a:p>
            <a:r>
              <a:rPr lang="uk-UA" sz="1800" b="1" i="1" smtClean="0">
                <a:solidFill>
                  <a:srgbClr val="FFFF00"/>
                </a:solidFill>
              </a:rPr>
              <a:t>Дяк</a:t>
            </a:r>
            <a:r>
              <a:rPr lang="uk-UA" sz="1800" b="1" smtClean="0">
                <a:solidFill>
                  <a:srgbClr val="FFFF00"/>
                </a:solidFill>
              </a:rPr>
              <a:t> – людина, яка при церкві або приватно навчала дітей грамоти.</a:t>
            </a:r>
            <a:endParaRPr lang="uk-UA" sz="1800" b="1" i="1" smtClean="0">
              <a:solidFill>
                <a:srgbClr val="FFFF00"/>
              </a:solidFill>
            </a:endParaRPr>
          </a:p>
          <a:p>
            <a:r>
              <a:rPr lang="uk-UA" sz="1800" b="1" i="1" smtClean="0">
                <a:solidFill>
                  <a:srgbClr val="FFFF00"/>
                </a:solidFill>
              </a:rPr>
              <a:t>Каламар</a:t>
            </a:r>
            <a:r>
              <a:rPr lang="uk-UA" sz="1800" b="1" smtClean="0">
                <a:solidFill>
                  <a:srgbClr val="FFFF00"/>
                </a:solidFill>
              </a:rPr>
              <a:t> – предмет для зберігання чорнила. Свита – верхній теплий одяг селянина.</a:t>
            </a:r>
            <a:endParaRPr lang="ru-RU" sz="1800" b="1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FFFF00"/>
                </a:solidFill>
              </a:rPr>
              <a:t>Бесіда за змістом </a:t>
            </a:r>
            <a:r>
              <a:rPr lang="uk-UA" b="1" smtClean="0">
                <a:solidFill>
                  <a:srgbClr val="FFFF00"/>
                </a:solidFill>
                <a:latin typeface="Arial" charset="0"/>
              </a:rPr>
              <a:t>повісті</a:t>
            </a:r>
            <a:endParaRPr lang="ru-RU" b="1" smtClean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21506" name="Содержимое 5"/>
          <p:cNvSpPr>
            <a:spLocks noGrp="1"/>
          </p:cNvSpPr>
          <p:nvPr>
            <p:ph idx="1"/>
          </p:nvPr>
        </p:nvSpPr>
        <p:spPr>
          <a:xfrm>
            <a:off x="0" y="1285875"/>
            <a:ext cx="9144000" cy="5572125"/>
          </a:xfrm>
        </p:spPr>
        <p:txBody>
          <a:bodyPr/>
          <a:lstStyle/>
          <a:p>
            <a:r>
              <a:rPr lang="uk-UA" sz="2000" b="1" i="1" smtClean="0"/>
              <a:t>- С. Васильченко описує Україну за часів Тараса Шевченка як країну разючих суперечностей. Знайдіть у творі уривок, у якому описано Україну в ХІХ столітті.</a:t>
            </a:r>
          </a:p>
          <a:p>
            <a:r>
              <a:rPr lang="uk-UA" sz="2000" b="1" i="1" smtClean="0"/>
              <a:t>- Чому автор говорить про подвійну неволю в Україні? Знайдіть та прочитайте пояснення цього явища у творі.</a:t>
            </a:r>
          </a:p>
          <a:p>
            <a:r>
              <a:rPr lang="uk-UA" sz="2000" b="1" i="1" smtClean="0"/>
              <a:t>- Чому у творі сказано, що народилась нова панові кріпацька душа, а Україні – її великий співець?</a:t>
            </a:r>
          </a:p>
          <a:p>
            <a:r>
              <a:rPr lang="uk-UA" sz="2000" b="1" i="1" smtClean="0"/>
              <a:t>- Яку долю новонародженого Тараса побачила через вікно баба-повитуха? Із вивченого в початкових класах про Т. Шевченка розкажіть, чи справдилися її слова в майбутньому?</a:t>
            </a:r>
          </a:p>
          <a:p>
            <a:r>
              <a:rPr lang="uk-UA" sz="2000" b="1" i="1" smtClean="0"/>
              <a:t>- Прочитайте портретну характеристику малого Тараса.</a:t>
            </a:r>
          </a:p>
          <a:p>
            <a:r>
              <a:rPr lang="uk-UA" sz="2000" b="1" i="1" smtClean="0"/>
              <a:t>- Назвіть не менше трьох рис характеру Шевченка, які виявилися вже в ранньому дитинстві. Підтвердіть кожну рису прикладами з твору.</a:t>
            </a:r>
          </a:p>
          <a:p>
            <a:r>
              <a:rPr lang="uk-UA" sz="2000" b="1" i="1" smtClean="0"/>
              <a:t>- Як змінилося життя Тараса після материної смерті?</a:t>
            </a:r>
          </a:p>
          <a:p>
            <a:r>
              <a:rPr lang="uk-UA" sz="2000" b="1" i="1" smtClean="0"/>
              <a:t>- Чому батько казав про Тараса, що з нього буде велика людина або велике ледащо – тому спадщина йому не допоможе?</a:t>
            </a:r>
            <a:endParaRPr lang="en-US" sz="2000" b="1" i="1" smtClean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avtoportret-thumb%282%29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339975" y="260350"/>
            <a:ext cx="4752975" cy="6121400"/>
          </a:xfrm>
          <a:ln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4" descr="%D0%A5%D0%B0%D1%82%D0%B0-%D0%B1%D0%B0%D1%82%D1%8C%D0%BA%D1%96%D0%B2-%D1%83-%D0%9A%D0%B8%D1%80%D0%B8%D0%BB%D1%96%D0%B2%D1%86%D1%96"/>
          <p:cNvPicPr>
            <a:picLocks noChangeAspect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260350"/>
            <a:ext cx="8497887" cy="63373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4" descr="844574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125538"/>
            <a:ext cx="8569325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88"/>
          </a:xfrm>
        </p:spPr>
        <p:txBody>
          <a:bodyPr/>
          <a:lstStyle/>
          <a:p>
            <a:pPr algn="l" eaLnBrk="1" hangingPunct="1"/>
            <a:r>
              <a:rPr lang="en-US" b="1" smtClean="0">
                <a:solidFill>
                  <a:srgbClr val="CC0099"/>
                </a:solidFill>
              </a:rPr>
              <a:t>Гра “Так чи ні”</a:t>
            </a:r>
            <a:endParaRPr lang="ru-RU" b="1" smtClean="0">
              <a:solidFill>
                <a:srgbClr val="CC0099"/>
              </a:solidFill>
            </a:endParaRPr>
          </a:p>
        </p:txBody>
      </p:sp>
      <p:sp>
        <p:nvSpPr>
          <p:cNvPr id="4" name="Пятно 2 3"/>
          <p:cNvSpPr/>
          <p:nvPr/>
        </p:nvSpPr>
        <p:spPr>
          <a:xfrm>
            <a:off x="0" y="0"/>
            <a:ext cx="9144000" cy="685800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Char char="-"/>
              <a:defRPr/>
            </a:pPr>
            <a:r>
              <a:rPr lang="uk-UA">
                <a:solidFill>
                  <a:srgbClr val="FF00FF"/>
                </a:solidFill>
                <a:latin typeface="Arial" charset="0"/>
                <a:cs typeface="Arial" charset="0"/>
              </a:rPr>
              <a:t>Т. Шевченко народився 9 березня 1814р.? </a:t>
            </a:r>
          </a:p>
          <a:p>
            <a:pPr algn="ctr">
              <a:defRPr/>
            </a:pPr>
            <a:r>
              <a:rPr lang="uk-UA">
                <a:solidFill>
                  <a:srgbClr val="FF00FF"/>
                </a:solidFill>
                <a:latin typeface="Arial" charset="0"/>
                <a:cs typeface="Arial" charset="0"/>
              </a:rPr>
              <a:t>- Батько Т. Шевченка був дяком.? </a:t>
            </a:r>
            <a:endParaRPr lang="uk-UA" i="1">
              <a:solidFill>
                <a:srgbClr val="FF00FF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uk-UA">
                <a:solidFill>
                  <a:srgbClr val="FF00FF"/>
                </a:solidFill>
                <a:latin typeface="Arial" charset="0"/>
                <a:cs typeface="Arial" charset="0"/>
              </a:rPr>
              <a:t>- Про історичне минуле Шевчено дізнається з уст діда Івана? </a:t>
            </a:r>
          </a:p>
          <a:p>
            <a:pPr algn="ctr">
              <a:defRPr/>
            </a:pPr>
            <a:r>
              <a:rPr lang="uk-UA">
                <a:solidFill>
                  <a:srgbClr val="FF00FF"/>
                </a:solidFill>
                <a:latin typeface="Arial" charset="0"/>
                <a:cs typeface="Arial" charset="0"/>
              </a:rPr>
              <a:t>- Життя Шевченка після смерті матері змінилося? </a:t>
            </a:r>
          </a:p>
          <a:p>
            <a:pPr algn="ctr">
              <a:defRPr/>
            </a:pPr>
            <a:r>
              <a:rPr lang="uk-UA">
                <a:solidFill>
                  <a:srgbClr val="FF00FF"/>
                </a:solidFill>
                <a:latin typeface="Arial" charset="0"/>
                <a:cs typeface="Arial" charset="0"/>
              </a:rPr>
              <a:t>- Батько Т. Шевченка помер, коли йому було 9 років?</a:t>
            </a:r>
          </a:p>
          <a:p>
            <a:pPr algn="ctr">
              <a:defRPr/>
            </a:pPr>
            <a:r>
              <a:rPr lang="uk-UA">
                <a:solidFill>
                  <a:srgbClr val="FF00FF"/>
                </a:solidFill>
                <a:latin typeface="Arial" charset="0"/>
                <a:cs typeface="Arial" charset="0"/>
              </a:rPr>
              <a:t>- Т. Шевченко помер 10 березня 1861р.? </a:t>
            </a:r>
            <a:endParaRPr lang="ru-RU" i="1">
              <a:solidFill>
                <a:srgbClr val="FF00FF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6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pPr eaLnBrk="1" hangingPunct="1"/>
            <a:r>
              <a:rPr lang="ru-RU" sz="4000" b="1" u="sng" smtClean="0">
                <a:solidFill>
                  <a:schemeClr val="bg1"/>
                </a:solidFill>
                <a:latin typeface="Arial Narrow" pitchFamily="34" charset="0"/>
              </a:rPr>
              <a:t>Практична робота</a:t>
            </a:r>
            <a:r>
              <a:rPr lang="en-US" sz="4000" b="1" u="sng" smtClean="0">
                <a:latin typeface="Arial Narrow" pitchFamily="34" charset="0"/>
              </a:rPr>
              <a:t/>
            </a:r>
            <a:br>
              <a:rPr lang="en-US" sz="4000" b="1" u="sng" smtClean="0">
                <a:latin typeface="Arial Narrow" pitchFamily="34" charset="0"/>
              </a:rPr>
            </a:br>
            <a:r>
              <a:rPr lang="ru-RU" sz="2400" b="1" smtClean="0">
                <a:solidFill>
                  <a:srgbClr val="FFFF00"/>
                </a:solidFill>
                <a:latin typeface="Arial Narrow" pitchFamily="34" charset="0"/>
              </a:rPr>
              <a:t>Заповніть анкету за повістю С. Васильченка «У бур</a:t>
            </a:r>
            <a:r>
              <a:rPr lang="en-US" sz="2400" b="1" smtClean="0">
                <a:solidFill>
                  <a:srgbClr val="FFFF00"/>
                </a:solidFill>
                <a:latin typeface="Arial Narrow" pitchFamily="34" charset="0"/>
              </a:rPr>
              <a:t>’</a:t>
            </a:r>
            <a:r>
              <a:rPr lang="uk-UA" sz="2400" b="1" smtClean="0">
                <a:solidFill>
                  <a:srgbClr val="FFFF00"/>
                </a:solidFill>
                <a:latin typeface="Arial Narrow" pitchFamily="34" charset="0"/>
              </a:rPr>
              <a:t>янах”</a:t>
            </a:r>
            <a:r>
              <a:rPr lang="ru-RU" sz="2400" b="1" smtClean="0">
                <a:solidFill>
                  <a:srgbClr val="FFFF00"/>
                </a:solidFill>
                <a:latin typeface="Arial Narrow" pitchFamily="34" charset="0"/>
              </a:rPr>
              <a:t>.</a:t>
            </a:r>
            <a:r>
              <a:rPr lang="ru-RU" sz="2400" smtClean="0">
                <a:solidFill>
                  <a:srgbClr val="FFFF00"/>
                </a:solidFill>
                <a:latin typeface="Arial Narrow" pitchFamily="34" charset="0"/>
              </a:rPr>
              <a:t/>
            </a:r>
            <a:br>
              <a:rPr lang="ru-RU" sz="2400" smtClean="0">
                <a:solidFill>
                  <a:srgbClr val="FFFF00"/>
                </a:solidFill>
                <a:latin typeface="Arial Narrow" pitchFamily="34" charset="0"/>
              </a:rPr>
            </a:br>
            <a:endParaRPr lang="ru-RU" sz="2400" smtClean="0">
              <a:solidFill>
                <a:srgbClr val="FFFF00"/>
              </a:solidFill>
              <a:latin typeface="Arial Narrow" pitchFamily="34" charset="0"/>
            </a:endParaRPr>
          </a:p>
        </p:txBody>
      </p:sp>
      <p:sp>
        <p:nvSpPr>
          <p:cNvPr id="25602" name="Содержимое 7"/>
          <p:cNvSpPr>
            <a:spLocks noGrp="1"/>
          </p:cNvSpPr>
          <p:nvPr>
            <p:ph idx="1"/>
          </p:nvPr>
        </p:nvSpPr>
        <p:spPr>
          <a:xfrm>
            <a:off x="468313" y="1600200"/>
            <a:ext cx="8229600" cy="5257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800" smtClean="0">
                <a:solidFill>
                  <a:srgbClr val="FFC000"/>
                </a:solidFill>
              </a:rPr>
              <a:t>    Тема</a:t>
            </a:r>
            <a:r>
              <a:rPr lang="en-US" sz="2800" smtClean="0">
                <a:solidFill>
                  <a:srgbClr val="FFC000"/>
                </a:solidFill>
              </a:rPr>
              <a:t> - ………………………………………..</a:t>
            </a:r>
          </a:p>
          <a:p>
            <a:pPr eaLnBrk="1" hangingPunct="1"/>
            <a:r>
              <a:rPr lang="ru-RU" sz="2800" smtClean="0">
                <a:solidFill>
                  <a:srgbClr val="FFC000"/>
                </a:solidFill>
              </a:rPr>
              <a:t>Головна думка</a:t>
            </a:r>
            <a:r>
              <a:rPr lang="en-US" sz="2800" smtClean="0">
                <a:solidFill>
                  <a:srgbClr val="FFC000"/>
                </a:solidFill>
              </a:rPr>
              <a:t> - ……………………………</a:t>
            </a:r>
          </a:p>
          <a:p>
            <a:pPr eaLnBrk="1" hangingPunct="1"/>
            <a:r>
              <a:rPr lang="ru-RU" sz="2800" smtClean="0">
                <a:solidFill>
                  <a:srgbClr val="FFC000"/>
                </a:solidFill>
              </a:rPr>
              <a:t>Кульмінація</a:t>
            </a:r>
            <a:r>
              <a:rPr lang="en-US" sz="2800" smtClean="0">
                <a:solidFill>
                  <a:srgbClr val="FFC000"/>
                </a:solidFill>
              </a:rPr>
              <a:t> - ……………………………….</a:t>
            </a:r>
          </a:p>
          <a:p>
            <a:pPr eaLnBrk="1" hangingPunct="1"/>
            <a:r>
              <a:rPr lang="ru-RU" sz="2800" smtClean="0">
                <a:solidFill>
                  <a:srgbClr val="FFC000"/>
                </a:solidFill>
              </a:rPr>
              <a:t>Головний герой</a:t>
            </a:r>
            <a:r>
              <a:rPr lang="en-US" sz="2800" smtClean="0">
                <a:solidFill>
                  <a:srgbClr val="FFC000"/>
                </a:solidFill>
              </a:rPr>
              <a:t> - …………………………..</a:t>
            </a:r>
          </a:p>
          <a:p>
            <a:pPr eaLnBrk="1" hangingPunct="1"/>
            <a:r>
              <a:rPr lang="ru-RU" sz="2800" smtClean="0">
                <a:solidFill>
                  <a:srgbClr val="FFC000"/>
                </a:solidFill>
              </a:rPr>
              <a:t>Другорядні герої</a:t>
            </a:r>
            <a:r>
              <a:rPr lang="en-US" sz="2800" smtClean="0">
                <a:solidFill>
                  <a:srgbClr val="FFC000"/>
                </a:solidFill>
              </a:rPr>
              <a:t> - ………………………….</a:t>
            </a:r>
          </a:p>
          <a:p>
            <a:pPr eaLnBrk="1" hangingPunct="1"/>
            <a:r>
              <a:rPr lang="ru-RU" sz="2800" smtClean="0">
                <a:solidFill>
                  <a:srgbClr val="FFC000"/>
                </a:solidFill>
              </a:rPr>
              <a:t>Реальне у </a:t>
            </a:r>
            <a:r>
              <a:rPr lang="ru-RU" sz="2800" smtClean="0">
                <a:solidFill>
                  <a:srgbClr val="FFC000"/>
                </a:solidFill>
                <a:latin typeface="Arial" charset="0"/>
              </a:rPr>
              <a:t>повісті</a:t>
            </a:r>
            <a:r>
              <a:rPr lang="en-US" sz="2800" smtClean="0">
                <a:solidFill>
                  <a:srgbClr val="FFC000"/>
                </a:solidFill>
              </a:rPr>
              <a:t> - …………………………..</a:t>
            </a:r>
          </a:p>
          <a:p>
            <a:pPr eaLnBrk="1" hangingPunct="1"/>
            <a:r>
              <a:rPr lang="ru-RU" sz="2800" smtClean="0">
                <a:solidFill>
                  <a:srgbClr val="FFC000"/>
                </a:solidFill>
              </a:rPr>
              <a:t>Фантастичне у</a:t>
            </a:r>
            <a:r>
              <a:rPr lang="en-US" sz="2800" smtClean="0">
                <a:solidFill>
                  <a:srgbClr val="FFC000"/>
                </a:solidFill>
              </a:rPr>
              <a:t> </a:t>
            </a:r>
            <a:r>
              <a:rPr lang="ru-RU" sz="2800" smtClean="0">
                <a:solidFill>
                  <a:srgbClr val="FFC000"/>
                </a:solidFill>
                <a:latin typeface="Arial" charset="0"/>
              </a:rPr>
              <a:t>повісті</a:t>
            </a:r>
            <a:r>
              <a:rPr lang="en-US" sz="2800" smtClean="0">
                <a:solidFill>
                  <a:srgbClr val="FFC000"/>
                </a:solidFill>
              </a:rPr>
              <a:t> - ……………………...</a:t>
            </a:r>
          </a:p>
          <a:p>
            <a:pPr eaLnBrk="1" hangingPunct="1"/>
            <a:r>
              <a:rPr lang="ru-RU" sz="2800" smtClean="0">
                <a:solidFill>
                  <a:srgbClr val="FFC000"/>
                </a:solidFill>
              </a:rPr>
              <a:t>Художні засоби</a:t>
            </a:r>
            <a:r>
              <a:rPr lang="en-US" sz="2800" smtClean="0">
                <a:solidFill>
                  <a:srgbClr val="FFC000"/>
                </a:solidFill>
              </a:rPr>
              <a:t> - ……………………………</a:t>
            </a: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pPr eaLnBrk="1" hangingPunct="1"/>
            <a:r>
              <a:rPr lang="ru-RU" sz="4000" b="1" u="sng" smtClean="0">
                <a:solidFill>
                  <a:srgbClr val="66FF66"/>
                </a:solidFill>
              </a:rPr>
              <a:t>Гра „Шукачі скарбів”</a:t>
            </a:r>
            <a:r>
              <a:rPr lang="en-US" sz="4000" b="1" u="sng" smtClean="0">
                <a:solidFill>
                  <a:srgbClr val="66FF66"/>
                </a:solidFill>
              </a:rPr>
              <a:t/>
            </a:r>
            <a:br>
              <a:rPr lang="en-US" sz="4000" b="1" u="sng" smtClean="0">
                <a:solidFill>
                  <a:srgbClr val="66FF66"/>
                </a:solidFill>
              </a:rPr>
            </a:br>
            <a:r>
              <a:rPr lang="ru-RU" sz="4000" i="1" u="sng" smtClean="0">
                <a:solidFill>
                  <a:srgbClr val="92D050"/>
                </a:solidFill>
              </a:rPr>
              <a:t>Діти вишукують художні засоби</a:t>
            </a:r>
            <a:endParaRPr lang="ru-RU" sz="4000" smtClean="0">
              <a:solidFill>
                <a:srgbClr val="66FF66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extBox 60"/>
          <p:cNvSpPr txBox="1"/>
          <p:nvPr/>
        </p:nvSpPr>
        <p:spPr>
          <a:xfrm>
            <a:off x="0" y="0"/>
            <a:ext cx="9144000" cy="16430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prstTxWarp prst="textWave1">
              <a:avLst/>
            </a:prstTxWarp>
            <a:spAutoFit/>
          </a:bodyPr>
          <a:lstStyle/>
          <a:p>
            <a:pPr algn="ctr">
              <a:defRPr/>
            </a:pPr>
            <a:r>
              <a:rPr lang="en-US" b="1" dirty="0" err="1">
                <a:solidFill>
                  <a:srgbClr val="FFFF00"/>
                </a:solidFill>
                <a:cs typeface="+mn-cs"/>
              </a:rPr>
              <a:t>Закріплення</a:t>
            </a:r>
            <a:r>
              <a:rPr lang="en-US" b="1" dirty="0">
                <a:solidFill>
                  <a:srgbClr val="FFFF00"/>
                </a:solidFill>
                <a:cs typeface="+mn-cs"/>
              </a:rPr>
              <a:t> знань, умінь і навичок.</a:t>
            </a:r>
          </a:p>
          <a:p>
            <a:pPr algn="ctr">
              <a:defRPr/>
            </a:pPr>
            <a:endParaRPr lang="en-US" dirty="0">
              <a:cs typeface="+mn-cs"/>
            </a:endParaRPr>
          </a:p>
          <a:p>
            <a:pPr algn="ctr">
              <a:defRPr/>
            </a:pPr>
            <a:r>
              <a:rPr lang="en-US" b="1" dirty="0">
                <a:solidFill>
                  <a:srgbClr val="FF33CC"/>
                </a:solidFill>
                <a:cs typeface="+mn-cs"/>
              </a:rPr>
              <a:t>ГОЛОВОЛОМКА</a:t>
            </a:r>
            <a:endParaRPr lang="ru-RU" b="1" dirty="0">
              <a:solidFill>
                <a:srgbClr val="FF33CC"/>
              </a:solidFill>
              <a:cs typeface="+mn-cs"/>
            </a:endParaRPr>
          </a:p>
        </p:txBody>
      </p:sp>
      <p:grpSp>
        <p:nvGrpSpPr>
          <p:cNvPr id="27650" name="Group 15"/>
          <p:cNvGrpSpPr>
            <a:grpSpLocks noChangeAspect="1"/>
          </p:cNvGrpSpPr>
          <p:nvPr/>
        </p:nvGrpSpPr>
        <p:grpSpPr bwMode="auto">
          <a:xfrm>
            <a:off x="2124075" y="2060575"/>
            <a:ext cx="5829300" cy="3543300"/>
            <a:chOff x="2281" y="2796"/>
            <a:chExt cx="7200" cy="4320"/>
          </a:xfrm>
        </p:grpSpPr>
        <p:sp>
          <p:nvSpPr>
            <p:cNvPr id="27651" name="AutoShape 16"/>
            <p:cNvSpPr>
              <a:spLocks noChangeAspect="1" noChangeArrowheads="1"/>
            </p:cNvSpPr>
            <p:nvPr/>
          </p:nvSpPr>
          <p:spPr bwMode="auto">
            <a:xfrm>
              <a:off x="2281" y="2796"/>
              <a:ext cx="720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52" name="Rectangle 17"/>
            <p:cNvSpPr>
              <a:spLocks noChangeArrowheads="1"/>
            </p:cNvSpPr>
            <p:nvPr/>
          </p:nvSpPr>
          <p:spPr bwMode="auto">
            <a:xfrm>
              <a:off x="2705" y="3493"/>
              <a:ext cx="564" cy="41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uk-UA" sz="1600">
                  <a:latin typeface="Times New Roman" pitchFamily="18" charset="0"/>
                </a:rPr>
                <a:t>мо</a:t>
              </a:r>
              <a:endParaRPr lang="ru-RU">
                <a:latin typeface="Times New Roman" pitchFamily="18" charset="0"/>
              </a:endParaRPr>
            </a:p>
          </p:txBody>
        </p:sp>
        <p:sp>
          <p:nvSpPr>
            <p:cNvPr id="27653" name="Rectangle 18"/>
            <p:cNvSpPr>
              <a:spLocks noChangeArrowheads="1"/>
            </p:cNvSpPr>
            <p:nvPr/>
          </p:nvSpPr>
          <p:spPr bwMode="auto">
            <a:xfrm>
              <a:off x="3834" y="3493"/>
              <a:ext cx="706" cy="41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>
                  <a:latin typeface="Times New Roman" pitchFamily="18" charset="0"/>
                </a:rPr>
                <a:t>чу</a:t>
              </a:r>
              <a:r>
                <a:rPr lang="uk-UA" sz="1600">
                  <a:latin typeface="Times New Roman" pitchFamily="18" charset="0"/>
                </a:rPr>
                <a:t>є</a:t>
              </a:r>
              <a:endParaRPr lang="ru-RU">
                <a:latin typeface="Times New Roman" pitchFamily="18" charset="0"/>
              </a:endParaRPr>
            </a:p>
          </p:txBody>
        </p:sp>
        <p:sp>
          <p:nvSpPr>
            <p:cNvPr id="27654" name="Rectangle 19"/>
            <p:cNvSpPr>
              <a:spLocks noChangeArrowheads="1"/>
            </p:cNvSpPr>
            <p:nvPr/>
          </p:nvSpPr>
          <p:spPr bwMode="auto">
            <a:xfrm>
              <a:off x="3128" y="4329"/>
              <a:ext cx="706" cy="41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>
                  <a:latin typeface="Times New Roman" pitchFamily="18" charset="0"/>
                </a:rPr>
                <a:t>Ми</a:t>
              </a:r>
              <a:endParaRPr lang="ru-RU">
                <a:latin typeface="Times New Roman" pitchFamily="18" charset="0"/>
              </a:endParaRPr>
            </a:p>
          </p:txBody>
        </p:sp>
        <p:sp>
          <p:nvSpPr>
            <p:cNvPr id="27655" name="Rectangle 20"/>
            <p:cNvSpPr>
              <a:spLocks noChangeArrowheads="1"/>
            </p:cNvSpPr>
            <p:nvPr/>
          </p:nvSpPr>
          <p:spPr bwMode="auto">
            <a:xfrm>
              <a:off x="3975" y="5444"/>
              <a:ext cx="988" cy="41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uk-UA" sz="1600">
                  <a:latin typeface="Times New Roman" pitchFamily="18" charset="0"/>
                </a:rPr>
                <a:t>за</a:t>
              </a:r>
              <a:endParaRPr lang="ru-RU">
                <a:latin typeface="Times New Roman" pitchFamily="18" charset="0"/>
              </a:endParaRPr>
            </a:p>
          </p:txBody>
        </p:sp>
        <p:sp>
          <p:nvSpPr>
            <p:cNvPr id="27656" name="Rectangle 21"/>
            <p:cNvSpPr>
              <a:spLocks noChangeArrowheads="1"/>
            </p:cNvSpPr>
            <p:nvPr/>
          </p:nvSpPr>
          <p:spPr bwMode="auto">
            <a:xfrm>
              <a:off x="4822" y="6141"/>
              <a:ext cx="847" cy="41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uk-UA" sz="1600">
                  <a:latin typeface="Times New Roman" pitchFamily="18" charset="0"/>
                </a:rPr>
                <a:t>Коб</a:t>
              </a:r>
              <a:endParaRPr lang="ru-RU">
                <a:latin typeface="Times New Roman" pitchFamily="18" charset="0"/>
              </a:endParaRPr>
            </a:p>
          </p:txBody>
        </p:sp>
        <p:sp>
          <p:nvSpPr>
            <p:cNvPr id="27657" name="Rectangle 22"/>
            <p:cNvSpPr>
              <a:spLocks noChangeArrowheads="1"/>
            </p:cNvSpPr>
            <p:nvPr/>
          </p:nvSpPr>
          <p:spPr bwMode="auto">
            <a:xfrm>
              <a:off x="6093" y="6141"/>
              <a:ext cx="706" cy="41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uk-UA" sz="1600">
                  <a:latin typeface="Times New Roman" pitchFamily="18" charset="0"/>
                </a:rPr>
                <a:t>бе</a:t>
              </a:r>
              <a:endParaRPr lang="ru-RU">
                <a:latin typeface="Times New Roman" pitchFamily="18" charset="0"/>
              </a:endParaRPr>
            </a:p>
          </p:txBody>
        </p:sp>
        <p:sp>
          <p:nvSpPr>
            <p:cNvPr id="27658" name="Rectangle 23"/>
            <p:cNvSpPr>
              <a:spLocks noChangeArrowheads="1"/>
            </p:cNvSpPr>
            <p:nvPr/>
          </p:nvSpPr>
          <p:spPr bwMode="auto">
            <a:xfrm>
              <a:off x="6657" y="5583"/>
              <a:ext cx="989" cy="4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uk-UA" sz="1600">
                  <a:latin typeface="Times New Roman" pitchFamily="18" charset="0"/>
                </a:rPr>
                <a:t>те</a:t>
              </a:r>
              <a:endParaRPr lang="ru-RU">
                <a:latin typeface="Times New Roman" pitchFamily="18" charset="0"/>
              </a:endParaRPr>
            </a:p>
          </p:txBody>
        </p:sp>
        <p:sp>
          <p:nvSpPr>
            <p:cNvPr id="27659" name="Rectangle 24"/>
            <p:cNvSpPr>
              <a:spLocks noChangeArrowheads="1"/>
            </p:cNvSpPr>
            <p:nvPr/>
          </p:nvSpPr>
          <p:spPr bwMode="auto">
            <a:xfrm>
              <a:off x="5387" y="5026"/>
              <a:ext cx="847" cy="41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uk-UA" sz="1600">
                  <a:latin typeface="Times New Roman" pitchFamily="18" charset="0"/>
                </a:rPr>
                <a:t>рю</a:t>
              </a:r>
              <a:endParaRPr lang="ru-RU">
                <a:latin typeface="Times New Roman" pitchFamily="18" charset="0"/>
              </a:endParaRPr>
            </a:p>
          </p:txBody>
        </p:sp>
        <p:sp>
          <p:nvSpPr>
            <p:cNvPr id="27660" name="Rectangle 25"/>
            <p:cNvSpPr>
              <a:spLocks noChangeArrowheads="1"/>
            </p:cNvSpPr>
            <p:nvPr/>
          </p:nvSpPr>
          <p:spPr bwMode="auto">
            <a:xfrm>
              <a:off x="6940" y="3353"/>
              <a:ext cx="987" cy="41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uk-UA" sz="1600">
                  <a:latin typeface="Times New Roman" pitchFamily="18" charset="0"/>
                </a:rPr>
                <a:t>крізь</a:t>
              </a:r>
              <a:endParaRPr lang="ru-RU">
                <a:latin typeface="Times New Roman" pitchFamily="18" charset="0"/>
              </a:endParaRPr>
            </a:p>
          </p:txBody>
        </p:sp>
        <p:sp>
          <p:nvSpPr>
            <p:cNvPr id="27661" name="Rectangle 26"/>
            <p:cNvSpPr>
              <a:spLocks noChangeArrowheads="1"/>
            </p:cNvSpPr>
            <p:nvPr/>
          </p:nvSpPr>
          <p:spPr bwMode="auto">
            <a:xfrm>
              <a:off x="5952" y="3911"/>
              <a:ext cx="705" cy="41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uk-UA" sz="1600">
                  <a:latin typeface="Times New Roman" pitchFamily="18" charset="0"/>
                </a:rPr>
                <a:t>тя</a:t>
              </a:r>
              <a:endParaRPr lang="ru-RU">
                <a:latin typeface="Times New Roman" pitchFamily="18" charset="0"/>
              </a:endParaRPr>
            </a:p>
          </p:txBody>
        </p:sp>
        <p:sp>
          <p:nvSpPr>
            <p:cNvPr id="27662" name="Rectangle 27"/>
            <p:cNvSpPr>
              <a:spLocks noChangeArrowheads="1"/>
            </p:cNvSpPr>
            <p:nvPr/>
          </p:nvSpPr>
          <p:spPr bwMode="auto">
            <a:xfrm>
              <a:off x="8210" y="3911"/>
              <a:ext cx="706" cy="41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uk-UA" sz="1600">
                  <a:latin typeface="Times New Roman" pitchFamily="18" charset="0"/>
                </a:rPr>
                <a:t>сто</a:t>
              </a:r>
              <a:endParaRPr lang="ru-RU">
                <a:latin typeface="Times New Roman" pitchFamily="18" charset="0"/>
              </a:endParaRPr>
            </a:p>
          </p:txBody>
        </p:sp>
        <p:sp>
          <p:nvSpPr>
            <p:cNvPr id="27663" name="Rectangle 28"/>
            <p:cNvSpPr>
              <a:spLocks noChangeArrowheads="1"/>
            </p:cNvSpPr>
            <p:nvPr/>
          </p:nvSpPr>
          <p:spPr bwMode="auto">
            <a:xfrm>
              <a:off x="6940" y="4468"/>
              <a:ext cx="847" cy="41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uk-UA" sz="1600">
                  <a:latin typeface="Times New Roman" pitchFamily="18" charset="0"/>
                </a:rPr>
                <a:t>літ</a:t>
              </a:r>
              <a:endParaRPr lang="ru-RU">
                <a:latin typeface="Times New Roman" pitchFamily="18" charset="0"/>
              </a:endParaRPr>
            </a:p>
          </p:txBody>
        </p:sp>
        <p:sp>
          <p:nvSpPr>
            <p:cNvPr id="27664" name="Line 29"/>
            <p:cNvSpPr>
              <a:spLocks noChangeShapeType="1"/>
            </p:cNvSpPr>
            <p:nvPr/>
          </p:nvSpPr>
          <p:spPr bwMode="auto">
            <a:xfrm>
              <a:off x="2987" y="3911"/>
              <a:ext cx="423" cy="4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65" name="Line 30"/>
            <p:cNvSpPr>
              <a:spLocks noChangeShapeType="1"/>
            </p:cNvSpPr>
            <p:nvPr/>
          </p:nvSpPr>
          <p:spPr bwMode="auto">
            <a:xfrm flipV="1">
              <a:off x="3693" y="3911"/>
              <a:ext cx="423" cy="4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66" name="Line 31"/>
            <p:cNvSpPr>
              <a:spLocks noChangeShapeType="1"/>
            </p:cNvSpPr>
            <p:nvPr/>
          </p:nvSpPr>
          <p:spPr bwMode="auto">
            <a:xfrm flipH="1">
              <a:off x="6516" y="5862"/>
              <a:ext cx="424" cy="27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67" name="Line 32"/>
            <p:cNvSpPr>
              <a:spLocks noChangeShapeType="1"/>
            </p:cNvSpPr>
            <p:nvPr/>
          </p:nvSpPr>
          <p:spPr bwMode="auto">
            <a:xfrm flipH="1">
              <a:off x="5669" y="6419"/>
              <a:ext cx="42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68" name="Line 33"/>
            <p:cNvSpPr>
              <a:spLocks noChangeShapeType="1"/>
            </p:cNvSpPr>
            <p:nvPr/>
          </p:nvSpPr>
          <p:spPr bwMode="auto">
            <a:xfrm flipH="1" flipV="1">
              <a:off x="4399" y="5862"/>
              <a:ext cx="423" cy="4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69" name="Line 34"/>
            <p:cNvSpPr>
              <a:spLocks noChangeShapeType="1"/>
            </p:cNvSpPr>
            <p:nvPr/>
          </p:nvSpPr>
          <p:spPr bwMode="auto">
            <a:xfrm flipV="1">
              <a:off x="4540" y="5165"/>
              <a:ext cx="847" cy="27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70" name="Line 35"/>
            <p:cNvSpPr>
              <a:spLocks noChangeShapeType="1"/>
            </p:cNvSpPr>
            <p:nvPr/>
          </p:nvSpPr>
          <p:spPr bwMode="auto">
            <a:xfrm>
              <a:off x="6234" y="5165"/>
              <a:ext cx="847" cy="4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71" name="Line 36"/>
            <p:cNvSpPr>
              <a:spLocks noChangeShapeType="1"/>
            </p:cNvSpPr>
            <p:nvPr/>
          </p:nvSpPr>
          <p:spPr bwMode="auto">
            <a:xfrm flipH="1">
              <a:off x="7787" y="4329"/>
              <a:ext cx="706" cy="27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72" name="Line 37"/>
            <p:cNvSpPr>
              <a:spLocks noChangeShapeType="1"/>
            </p:cNvSpPr>
            <p:nvPr/>
          </p:nvSpPr>
          <p:spPr bwMode="auto">
            <a:xfrm flipH="1" flipV="1">
              <a:off x="6516" y="4329"/>
              <a:ext cx="424" cy="4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73" name="Line 38"/>
            <p:cNvSpPr>
              <a:spLocks noChangeShapeType="1"/>
            </p:cNvSpPr>
            <p:nvPr/>
          </p:nvSpPr>
          <p:spPr bwMode="auto">
            <a:xfrm flipV="1">
              <a:off x="6234" y="3493"/>
              <a:ext cx="706" cy="4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74" name="Line 39"/>
            <p:cNvSpPr>
              <a:spLocks noChangeShapeType="1"/>
            </p:cNvSpPr>
            <p:nvPr/>
          </p:nvSpPr>
          <p:spPr bwMode="auto">
            <a:xfrm flipH="1" flipV="1">
              <a:off x="7928" y="3632"/>
              <a:ext cx="706" cy="27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2"/>
          <p:cNvSpPr>
            <a:spLocks noGrp="1"/>
          </p:cNvSpPr>
          <p:nvPr>
            <p:ph type="ctrTitle"/>
          </p:nvPr>
        </p:nvSpPr>
        <p:spPr>
          <a:xfrm>
            <a:off x="685800" y="357188"/>
            <a:ext cx="7772400" cy="1428750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FF33CC"/>
                </a:solidFill>
              </a:rPr>
              <a:t>Оцінювання учнів</a:t>
            </a:r>
            <a:endParaRPr lang="ru-RU" b="1" smtClean="0">
              <a:solidFill>
                <a:srgbClr val="FF33CC"/>
              </a:solidFill>
            </a:endParaRPr>
          </a:p>
        </p:txBody>
      </p:sp>
      <p:sp>
        <p:nvSpPr>
          <p:cNvPr id="2867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0" y="1928813"/>
            <a:ext cx="9144000" cy="3709987"/>
          </a:xfrm>
        </p:spPr>
        <p:txBody>
          <a:bodyPr/>
          <a:lstStyle/>
          <a:p>
            <a:pPr eaLnBrk="1" hangingPunct="1"/>
            <a:r>
              <a:rPr lang="en-US" sz="2800" b="1" smtClean="0">
                <a:solidFill>
                  <a:srgbClr val="D9D9D9"/>
                </a:solidFill>
              </a:rPr>
              <a:t>Домашнє завдання</a:t>
            </a:r>
            <a:r>
              <a:rPr lang="uk-UA" sz="2800" b="1" smtClean="0">
                <a:solidFill>
                  <a:srgbClr val="D9D9D9"/>
                </a:solidFill>
                <a:latin typeface="Arial" charset="0"/>
              </a:rPr>
              <a:t> </a:t>
            </a:r>
            <a:r>
              <a:rPr lang="en-US" sz="2800" b="1" smtClean="0">
                <a:solidFill>
                  <a:srgbClr val="D9D9D9"/>
                </a:solidFill>
              </a:rPr>
              <a:t>(диференційоване).</a:t>
            </a:r>
          </a:p>
          <a:p>
            <a:pPr algn="l" eaLnBrk="1" hangingPunct="1"/>
            <a:r>
              <a:rPr lang="uk-UA" sz="2800" u="sng" smtClean="0">
                <a:solidFill>
                  <a:srgbClr val="CC0099"/>
                </a:solidFill>
                <a:latin typeface="Arial" charset="0"/>
              </a:rPr>
              <a:t>        </a:t>
            </a:r>
            <a:r>
              <a:rPr lang="en-US" sz="2800" u="sng" smtClean="0">
                <a:solidFill>
                  <a:srgbClr val="CC0099"/>
                </a:solidFill>
              </a:rPr>
              <a:t>На вибір:</a:t>
            </a:r>
          </a:p>
          <a:p>
            <a:pPr eaLnBrk="1" hangingPunct="1"/>
            <a:endParaRPr lang="en-US" sz="2800" smtClean="0"/>
          </a:p>
          <a:p>
            <a:r>
              <a:rPr lang="uk-UA" sz="2800" smtClean="0">
                <a:solidFill>
                  <a:srgbClr val="FF66CC"/>
                </a:solidFill>
              </a:rPr>
              <a:t>Написати висловлювання на тему: «Ми чуємо тебе, Кобзарю, крізь століття»;</a:t>
            </a:r>
          </a:p>
          <a:p>
            <a:r>
              <a:rPr lang="uk-UA" sz="2800" smtClean="0">
                <a:solidFill>
                  <a:srgbClr val="FF66CC"/>
                </a:solidFill>
              </a:rPr>
              <a:t> Переказувати та характеризувати повість «В бур’</a:t>
            </a:r>
            <a:r>
              <a:rPr lang="ru-RU" sz="2800" smtClean="0">
                <a:solidFill>
                  <a:srgbClr val="FF66CC"/>
                </a:solidFill>
              </a:rPr>
              <a:t>янах”</a:t>
            </a:r>
            <a:r>
              <a:rPr lang="uk-UA" sz="2800" smtClean="0">
                <a:solidFill>
                  <a:srgbClr val="FF66CC"/>
                </a:solidFill>
              </a:rPr>
              <a:t>;</a:t>
            </a:r>
          </a:p>
          <a:p>
            <a:r>
              <a:rPr lang="uk-UA" sz="2800" smtClean="0">
                <a:solidFill>
                  <a:srgbClr val="FF66CC"/>
                </a:solidFill>
              </a:rPr>
              <a:t> Навчитися виразно читати повість.</a:t>
            </a:r>
            <a:endParaRPr lang="ru-RU" sz="2800" smtClean="0">
              <a:solidFill>
                <a:srgbClr val="FF66CC"/>
              </a:solidFill>
            </a:endParaRPr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002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002</Template>
  <TotalTime>719</TotalTime>
  <Words>502</Words>
  <Application>Microsoft Office PowerPoint</Application>
  <PresentationFormat>Экран (4:3)</PresentationFormat>
  <Paragraphs>88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Times New Roman</vt:lpstr>
      <vt:lpstr>Arial Narrow</vt:lpstr>
      <vt:lpstr>002</vt:lpstr>
      <vt:lpstr>Слайд 1</vt:lpstr>
      <vt:lpstr>МЕТА:   </vt:lpstr>
      <vt:lpstr>ЦІЛІ УРОКУ:  </vt:lpstr>
      <vt:lpstr>Перевірка емоційної готовності до уроку. Інтерактивна вправа «Малюнкове вітання».  Використання смайликів.  </vt:lpstr>
      <vt:lpstr>Оберіть смайл уроку</vt:lpstr>
      <vt:lpstr>Словникова робота</vt:lpstr>
      <vt:lpstr>Бесіда за змістом повісті</vt:lpstr>
      <vt:lpstr>Слайд 8</vt:lpstr>
      <vt:lpstr>Слайд 9</vt:lpstr>
      <vt:lpstr>Слайд 10</vt:lpstr>
      <vt:lpstr>Гра “Так чи ні”</vt:lpstr>
      <vt:lpstr>Практична робота Заповніть анкету за повістю С. Васильченка «У бур’янах”. </vt:lpstr>
      <vt:lpstr>Гра „Шукачі скарбів” Діти вишукують художні засоби</vt:lpstr>
      <vt:lpstr>Слайд 14</vt:lpstr>
      <vt:lpstr>Оцінювання учнів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124</cp:revision>
  <dcterms:created xsi:type="dcterms:W3CDTF">2013-02-17T18:29:09Z</dcterms:created>
  <dcterms:modified xsi:type="dcterms:W3CDTF">2013-09-04T19:33:57Z</dcterms:modified>
</cp:coreProperties>
</file>