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84" r:id="rId3"/>
    <p:sldId id="285" r:id="rId4"/>
    <p:sldId id="286" r:id="rId5"/>
    <p:sldId id="276" r:id="rId6"/>
    <p:sldId id="287" r:id="rId7"/>
    <p:sldId id="265" r:id="rId8"/>
    <p:sldId id="289" r:id="rId9"/>
    <p:sldId id="278" r:id="rId10"/>
    <p:sldId id="282" r:id="rId11"/>
    <p:sldId id="288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настасия" initials="А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7-26T19:36:06.418" idx="1">
    <p:pos x="10" y="10"/>
    <p:text>Москалець А.Д.
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492C54-E8F3-437E-A83F-05612BDCA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E8848-2524-459F-A907-3401D7350E38}" type="datetimeFigureOut">
              <a:rPr lang="en-US"/>
              <a:pPr>
                <a:defRPr/>
              </a:pPr>
              <a:t>12/18/21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0531FE-2498-4262-A586-3CF4C5CB4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2CBFD-F080-4907-A363-7B7D647A1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4A629-4C29-4AD5-ADFE-D7FFD07814EB}" type="slidenum">
              <a:rPr lang="en-US" altLang="en-US"/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746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88BB7F-F211-43CA-989E-904514406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853D9-6E0B-49D6-94A6-39825DB675FE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3F2176-B4A7-46DC-83D1-1654E5AC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0D9043-EF45-47C6-A746-5AEF24CA6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52EA3-84BA-40DE-87FB-AA7CF6700B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0049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BF3C35-AA66-4358-9045-227F24B4D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51F19-2B19-4E26-8A4F-2D0E088B3F29}" type="datetimeFigureOut">
              <a:rPr lang="en-US"/>
              <a:pPr>
                <a:defRPr/>
              </a:pPr>
              <a:t>12/18/21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740E2A-CD6C-4E60-93EC-9EAC1E78A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C30AA0-D52C-4CDC-A288-85034F416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35489-0C99-434D-9B6E-B1585700AE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6390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EBD6F92-772A-4D5B-A8C2-08FA8AE12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97531-FA15-4FD2-B650-4C701579C2CB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8DC4EDB-F1E0-412E-9B16-6BDD9CE9F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A49CBF1-5F24-4BE4-A08B-75DDB97C1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F0FCE-DD1E-41F8-BBF0-C5A077DC92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491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DC78BE7-CC34-4B2B-BEA3-BE1889330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E2C1B-536D-49FF-B039-19FE6E89ACC7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52AEDBD-DF61-4EFE-A12B-A7A86BC7B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3BD24C1-F3C1-459A-A21A-B80E13516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E8385-F93C-4CC7-A260-D960B1700E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1516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F9A6309-0ADB-43E6-A8AA-05CD912DE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3E2F4-8E1C-4B31-AC82-B8C1F1C0383A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6998AC5-78FF-4BFC-82F1-9CFF20447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8D7B2E9-720D-4E09-A87C-F001283D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C262D-F30C-483E-96E6-6025BB4B00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26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2F853D1-1C81-4218-84F4-2173FD83C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232F5-C4C4-4544-B9AB-5B7B29F8C126}" type="datetimeFigureOut">
              <a:rPr lang="en-US"/>
              <a:pPr>
                <a:defRPr/>
              </a:pPr>
              <a:t>12/18/21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079F8F-D78C-453F-8933-FF99FF481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A54B88C-E928-40E7-A617-7FD30B26E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7B6AD-29A5-4BB4-8D3E-F00A3E652D0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523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9C2AD9-0F31-4F13-B5F8-BA32CB679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57C25-A5BC-4142-8A0F-46BB111EF8A1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D30C03-3971-4B85-A225-2B24969D8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3A2A807-01EF-456F-B192-E7A140A4C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44532-9D9A-47B7-BC9A-B7855AB51D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621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76E7D1-B521-451D-A927-5CABEEAC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BC42D-C30D-40A0-8FA1-8CC928AC802F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7D929B-FDBF-45F0-9B26-DFE1F1901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AB6E149-4128-4B76-9C3C-6C04A2D03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93783D-F141-457E-B4C3-B4BEA9C680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6427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4EFF99-3330-464D-877A-A8EF568AA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2EFF2-D5F0-421A-82E5-B6088493AF2F}" type="datetimeFigureOut">
              <a:rPr lang="en-US"/>
              <a:pPr>
                <a:defRPr/>
              </a:pPr>
              <a:t>12/18/21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574D42-17E8-4D27-B767-B0BC2A14D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5C568F-E9CC-4682-B503-A9A78275F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30E63-C27D-4901-AD2C-0BEABCDB70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3137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95CD90-70B3-4522-A217-82C8D4344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E34BE-F1CE-4F04-ABC2-9DEDD0C7F295}" type="datetimeFigureOut">
              <a:rPr lang="en-US"/>
              <a:pPr>
                <a:defRPr/>
              </a:pPr>
              <a:t>12/18/21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4ACE69-BFD8-4EB4-9ACE-CA84D3B61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E43615-9703-4F8D-80E4-2AE878FAA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2FCF7-A327-4F27-BFA3-FB3C28979B2D}" type="slidenum">
              <a:rPr lang="en-US" altLang="en-US"/>
              <a:pPr/>
              <a:t>‹#›</a:t>
            </a:fld>
            <a:endParaRPr lang="en-US" alt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027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A1BE092A-917B-485B-B9D6-519ED15E23D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C3F856F2-7B01-43C7-849C-48FAA71BC49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C8D528-49E1-4042-AA49-20376C16F4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7005B6-5509-44EF-A241-406693C66009}" type="datetimeFigureOut">
              <a:rPr lang="en-US"/>
              <a:pPr>
                <a:defRPr/>
              </a:pPr>
              <a:t>12/18/21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BB1737-4A2E-48A3-AD91-61F3D55B17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C66D92-EB1D-4B0E-A1FA-05C62E5ECA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55E44FF2-4569-4F08-B132-3B4921CC7449}" type="slidenum">
              <a:rPr lang="en-US" altLang="en-US"/>
              <a:pPr/>
              <a:t>‹#›</a:t>
            </a:fld>
            <a:endParaRPr lang="en-US" altLang="en-US" sz="11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comments" Target="../comments/commen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>
            <a:extLst>
              <a:ext uri="{FF2B5EF4-FFF2-40B4-BE49-F238E27FC236}">
                <a16:creationId xmlns:a16="http://schemas.microsoft.com/office/drawing/2014/main" id="{B7AE4DE9-C411-4DCF-805E-1360E125C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0594" y="-719672"/>
            <a:ext cx="11025188" cy="798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>
            <a:extLst>
              <a:ext uri="{FF2B5EF4-FFF2-40B4-BE49-F238E27FC236}">
                <a16:creationId xmlns:a16="http://schemas.microsoft.com/office/drawing/2014/main" id="{A2597766-C14B-40D4-806B-1173136FB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852" y="1146470"/>
            <a:ext cx="279487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3000" dirty="0">
                <a:solidFill>
                  <a:schemeClr val="bg1"/>
                </a:solidFill>
                <a:latin typeface="Monotype Corsiva" panose="03010101010201010101" pitchFamily="66" charset="0"/>
              </a:rPr>
              <a:t>Робота над змістом байки Г.С.Сковороди «Бджола та Шершень».Збірка «Байки харківські»</a:t>
            </a:r>
            <a:endParaRPr lang="ru-RU" altLang="en-US" sz="30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 eaLnBrk="1" hangingPunct="1"/>
            <a:endParaRPr lang="uk-UA" altLang="en-US" sz="3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0571DDD7-D6B1-47D9-B207-850AEB2743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3705" y="1181395"/>
            <a:ext cx="2573524" cy="4968189"/>
          </a:xfrm>
        </p:spPr>
        <p:txBody>
          <a:bodyPr/>
          <a:lstStyle/>
          <a:p>
            <a:pPr eaLnBrk="1" hangingPunct="1"/>
            <a:endParaRPr lang="uk-UA" altLang="en-US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eaLnBrk="1" hangingPunct="1"/>
            <a:endParaRPr lang="ru-RU" alt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67F69CC-6399-4C10-831F-59312DBE0C0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5975" y="1005762"/>
            <a:ext cx="3134828" cy="5319455"/>
          </a:xfrm>
          <a:noFill/>
        </p:spPr>
      </p:pic>
      <p:pic>
        <p:nvPicPr>
          <p:cNvPr id="2" name="Picture 2" descr="http://www.myjulia.ru/data/cache/2009/01/28/30310_9093-150x0.jpg">
            <a:extLst>
              <a:ext uri="{FF2B5EF4-FFF2-40B4-BE49-F238E27FC236}">
                <a16:creationId xmlns:a16="http://schemas.microsoft.com/office/drawing/2014/main" id="{F55D8557-F87C-3142-8F72-1111BC50B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715" y="1005762"/>
            <a:ext cx="2984260" cy="5319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1EF16F6-59DB-184D-8C51-84F5CDA7E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455" y="57728"/>
            <a:ext cx="8229600" cy="784707"/>
          </a:xfrm>
        </p:spPr>
        <p:txBody>
          <a:bodyPr/>
          <a:lstStyle/>
          <a:p>
            <a:r>
              <a:rPr lang="uk-UA" sz="3600" i="1" dirty="0">
                <a:solidFill>
                  <a:schemeClr val="bg1"/>
                </a:solidFill>
              </a:rPr>
              <a:t>П´ятнадцяте листопада</a:t>
            </a:r>
            <a:br>
              <a:rPr lang="uk-UA" sz="3600" i="1" dirty="0">
                <a:solidFill>
                  <a:schemeClr val="bg1"/>
                </a:solidFill>
              </a:rPr>
            </a:br>
            <a:r>
              <a:rPr lang="uk-UA" sz="3600" i="1" dirty="0">
                <a:solidFill>
                  <a:schemeClr val="bg1"/>
                </a:solidFill>
              </a:rPr>
              <a:t>Класна робота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>
            <a:extLst>
              <a:ext uri="{FF2B5EF4-FFF2-40B4-BE49-F238E27FC236}">
                <a16:creationId xmlns:a16="http://schemas.microsoft.com/office/drawing/2014/main" id="{911CEAD6-C0A8-413A-8F6D-57FC4BEEC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5650" y="-458788"/>
            <a:ext cx="11025188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3">
            <a:extLst>
              <a:ext uri="{FF2B5EF4-FFF2-40B4-BE49-F238E27FC236}">
                <a16:creationId xmlns:a16="http://schemas.microsoft.com/office/drawing/2014/main" id="{6C39829C-F001-45B4-BC22-925832D4B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7150" y="115888"/>
            <a:ext cx="93932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en-US" sz="3600">
              <a:solidFill>
                <a:srgbClr val="FFFFFF"/>
              </a:solidFill>
              <a:latin typeface="Monotype Corsiva" panose="03010101010201010101" pitchFamily="66" charset="0"/>
            </a:endParaRPr>
          </a:p>
          <a:p>
            <a:pPr algn="ctr" eaLnBrk="1" hangingPunct="1"/>
            <a:endParaRPr lang="uk-UA" altLang="en-US" sz="5400">
              <a:solidFill>
                <a:srgbClr val="FFFF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43F58D98-2864-4A92-9AD8-4A193FFFF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br>
              <a:rPr lang="en-US" sz="5400" dirty="0">
                <a:solidFill>
                  <a:prstClr val="white"/>
                </a:solidFill>
                <a:latin typeface="Monotype Corsiva" pitchFamily="66" charset="0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49BDED0-BC01-49AA-8116-B20476FFA1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9067" y="526183"/>
            <a:ext cx="4060825" cy="5072063"/>
          </a:xfrm>
          <a:noFill/>
        </p:spPr>
      </p:pic>
      <p:sp>
        <p:nvSpPr>
          <p:cNvPr id="2" name="Объект 1">
            <a:extLst>
              <a:ext uri="{FF2B5EF4-FFF2-40B4-BE49-F238E27FC236}">
                <a16:creationId xmlns:a16="http://schemas.microsoft.com/office/drawing/2014/main" id="{143522CA-0273-4324-B3F3-B26DB73A2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3942" y="1408328"/>
            <a:ext cx="5040312" cy="5270500"/>
          </a:xfrm>
        </p:spPr>
        <p:txBody>
          <a:bodyPr/>
          <a:lstStyle/>
          <a:p>
            <a:pPr eaLnBrk="1" hangingPunct="1"/>
            <a:r>
              <a:rPr lang="uk-UA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1.</a:t>
            </a:r>
            <a:r>
              <a:rPr lang="uk-UA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Кого зображено на малюнку біля портрета Г.Сковороди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? </a:t>
            </a:r>
            <a:r>
              <a:rPr lang="uk-UA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Хто він був для нього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?</a:t>
            </a:r>
            <a:br>
              <a:rPr lang="ru-RU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2.</a:t>
            </a:r>
            <a:r>
              <a:rPr lang="ru-RU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uk-UA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Чому саме він був ідеалом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?</a:t>
            </a:r>
            <a:br>
              <a:rPr lang="ru-RU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</a:t>
            </a:r>
            <a:r>
              <a:rPr lang="uk-UA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3. Чому його називають українським Сократом</a:t>
            </a:r>
            <a:r>
              <a:rPr lang="en-GB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?</a:t>
            </a:r>
            <a:endParaRPr lang="uk-UA" altLang="en-US" sz="3200" b="1" dirty="0">
              <a:solidFill>
                <a:schemeClr val="bg1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eaLnBrk="1" hangingPunct="1"/>
            <a:br>
              <a:rPr lang="ru-RU" altLang="en-US" sz="3200" b="1" dirty="0">
                <a:solidFill>
                  <a:schemeClr val="bg1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endParaRPr lang="ru-RU" altLang="en-U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4452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myjulia.ru/data/cache/2009/01/28/30310_9093-15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57688" y="260648"/>
            <a:ext cx="4572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 Сократа – це образ людини, байдужої до земних благ, людини, яка зневажає розкіш, дотримується простоти у їжі та одязі, не боїться смерті і лише знання вважає вищою цінністю, вищим естетичним ідеалом. Саме його образ став життєвим ідеалом молодого Григорія Сковороди.</a:t>
            </a:r>
          </a:p>
        </p:txBody>
      </p:sp>
      <p:pic>
        <p:nvPicPr>
          <p:cNvPr id="2" name="Picture 2" descr="http://www.myjulia.ru/data/cache/2009/01/28/30310_9093-150x0.jpg">
            <a:extLst>
              <a:ext uri="{FF2B5EF4-FFF2-40B4-BE49-F238E27FC236}">
                <a16:creationId xmlns:a16="http://schemas.microsoft.com/office/drawing/2014/main" id="{93019E66-7EB4-0349-B33E-A04784FC8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www.myjulia.ru/data/cache/2009/01/28/30310_9093-150x0.jpg">
            <a:extLst>
              <a:ext uri="{FF2B5EF4-FFF2-40B4-BE49-F238E27FC236}">
                <a16:creationId xmlns:a16="http://schemas.microsoft.com/office/drawing/2014/main" id="{B5D4BEB8-7327-FC43-8165-BB837D3A1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41063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endParaRPr lang="uk-UA" sz="2800"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  <a:p>
            <a:pPr marL="0" indent="0" algn="ctr">
              <a:buNone/>
            </a:pPr>
            <a:r>
              <a:rPr lang="ru-RU" sz="28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Тематика </a:t>
            </a:r>
            <a:r>
              <a:rPr lang="ru-RU" sz="2800" b="1" dirty="0" err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збірки</a:t>
            </a:r>
            <a:r>
              <a:rPr lang="ru-RU" sz="28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 «Байки </a:t>
            </a:r>
            <a:r>
              <a:rPr lang="ru-RU" sz="2800" b="1" dirty="0" err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харківські</a:t>
            </a:r>
            <a:r>
              <a:rPr lang="ru-RU" sz="28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»: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1)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необхідність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праці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для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оновлення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людей і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їхнього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життя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(«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Змія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і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Буфон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»)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2)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оспівування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наполегливості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сили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волі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працелюбності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засудження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лінощів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(«Верблюд і Олень»).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3)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необхідність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праці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за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природними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нахилами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(«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Бджола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та Шершень»).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4)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висміювання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розумової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обмеженості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 (“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Жайворонки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”).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5)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засудження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чванства й самодурства панства (“Голова </a:t>
            </a:r>
            <a:r>
              <a:rPr lang="uk-UA" sz="2000"/>
              <a:t>й </a:t>
            </a:r>
            <a:r>
              <a:rPr lang="ru-RU" sz="2000">
                <a:solidFill>
                  <a:schemeClr val="lt1"/>
                </a:solidFill>
                <a:latin typeface="+mn-lt"/>
                <a:ea typeface="+mn-ea"/>
                <a:cs typeface="+mn-cs"/>
              </a:rPr>
              <a:t>тулуб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”).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6)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відтворення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істини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й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висловлення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критичного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ставлення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до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суспільних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явищ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(«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Олениця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uk-UA" sz="2000" dirty="0"/>
              <a:t>й 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кабан”).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7)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протиставлення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простоти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 і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розуму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пихатості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й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глухості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(“Чиж і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Щиглик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”).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8)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уславлення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дружби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засудження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лицемірства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та </a:t>
            </a:r>
            <a:r>
              <a:rPr lang="ru-RU" sz="20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хитрощів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(«Собака </a:t>
            </a:r>
            <a:r>
              <a:rPr lang="uk-UA" sz="2000" dirty="0"/>
              <a:t>та </a:t>
            </a:r>
            <a:r>
              <a:rPr lang="ru-RU" sz="2000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Вовк»).</a:t>
            </a:r>
          </a:p>
        </p:txBody>
      </p:sp>
    </p:spTree>
    <p:extLst>
      <p:ext uri="{BB962C8B-B14F-4D97-AF65-F5344CB8AC3E}">
        <p14:creationId xmlns:p14="http://schemas.microsoft.com/office/powerpoint/2010/main" val="1064921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>
            <a:extLst>
              <a:ext uri="{FF2B5EF4-FFF2-40B4-BE49-F238E27FC236}">
                <a16:creationId xmlns:a16="http://schemas.microsoft.com/office/drawing/2014/main" id="{984FE036-1D09-4303-AB87-FD2DCB846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5650" y="-458788"/>
            <a:ext cx="11025188" cy="73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>
            <a:extLst>
              <a:ext uri="{FF2B5EF4-FFF2-40B4-BE49-F238E27FC236}">
                <a16:creationId xmlns:a16="http://schemas.microsoft.com/office/drawing/2014/main" id="{5637EAE2-49F4-4B1F-BCB6-CB22E80D9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7150" y="115888"/>
            <a:ext cx="939323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en-US" sz="3600">
              <a:solidFill>
                <a:srgbClr val="FFFFFF"/>
              </a:solidFill>
              <a:latin typeface="Monotype Corsiva" panose="03010101010201010101" pitchFamily="66" charset="0"/>
            </a:endParaRPr>
          </a:p>
          <a:p>
            <a:pPr algn="ctr" eaLnBrk="1" hangingPunct="1"/>
            <a:endParaRPr lang="uk-UA" altLang="en-US" sz="5400">
              <a:solidFill>
                <a:srgbClr val="FFFF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8076E6C3-5E9C-494A-9E9F-90522C354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br>
              <a:rPr lang="en-US" sz="5400" dirty="0">
                <a:solidFill>
                  <a:prstClr val="white"/>
                </a:solidFill>
                <a:latin typeface="Monotype Corsiva" pitchFamily="66" charset="0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56AEED23-04DF-4BFC-A113-F3C6918EC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850" y="333375"/>
            <a:ext cx="5040313" cy="5270500"/>
          </a:xfrm>
        </p:spPr>
        <p:txBody>
          <a:bodyPr/>
          <a:lstStyle/>
          <a:p>
            <a:pPr eaLnBrk="1" hangingPunct="1"/>
            <a:r>
              <a:rPr lang="ru-RU" altLang="en-US" sz="28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Ознаки</a:t>
            </a:r>
            <a:r>
              <a:rPr lang="ru-RU" altLang="en-U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байок</a:t>
            </a:r>
            <a:r>
              <a:rPr lang="ru-RU" altLang="en-U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Г. </a:t>
            </a:r>
            <a:r>
              <a:rPr lang="ru-RU" altLang="en-US" sz="2800" b="1" dirty="0" err="1">
                <a:solidFill>
                  <a:srgbClr val="FFFF00"/>
                </a:solidFill>
                <a:latin typeface="Monotype Corsiva" panose="03010101010201010101" pitchFamily="66" charset="0"/>
              </a:rPr>
              <a:t>Сковороди</a:t>
            </a:r>
            <a:r>
              <a:rPr lang="ru-RU" altLang="en-U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:</a:t>
            </a:r>
            <a:r>
              <a:rPr lang="en-US" altLang="en-US" sz="28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   </a:t>
            </a:r>
            <a:br>
              <a:rPr lang="ru-RU" altLang="en-U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1)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прозова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фор</a:t>
            </a:r>
            <a:r>
              <a:rPr lang="uk-UA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ма;</a:t>
            </a:r>
            <a:endParaRPr lang="ru-RU" altLang="en-US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eaLnBrk="1" hangingPunct="1"/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2)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складається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з 2-х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частини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: І -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стислий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виклад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якоїсь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події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факту; ІІ-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об'ємне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тлумачення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її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автором,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повчання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мораль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або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як назвав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її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Г.Сковорода, - «сила»;</a:t>
            </a:r>
          </a:p>
          <a:p>
            <a:pPr eaLnBrk="1" hangingPunct="1"/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3)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перевага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надається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ІІ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частині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-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моралі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;</a:t>
            </a:r>
          </a:p>
          <a:p>
            <a:pPr eaLnBrk="1" hangingPunct="1"/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4)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діалогічна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форма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викладу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;</a:t>
            </a:r>
          </a:p>
          <a:p>
            <a:pPr eaLnBrk="1" hangingPunct="1"/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5)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виразний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по-філософськи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переданий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2800" b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зміст</a:t>
            </a:r>
            <a:r>
              <a:rPr lang="ru-RU" altLang="en-US" sz="2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pPr eaLnBrk="1" hangingPunct="1"/>
            <a:endParaRPr lang="ru-RU" altLang="en-US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eaLnBrk="1" hangingPunct="1"/>
            <a:endParaRPr lang="ru-RU" altLang="en-US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E8F5921D-0C2F-4F6A-A8DA-C2956D0D286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5963" y="666750"/>
            <a:ext cx="3540125" cy="4999038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>
            <a:extLst>
              <a:ext uri="{FF2B5EF4-FFF2-40B4-BE49-F238E27FC236}">
                <a16:creationId xmlns:a16="http://schemas.microsoft.com/office/drawing/2014/main" id="{ED5F43AC-4719-4336-ABE7-16BF7227C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49213"/>
            <a:ext cx="9717088" cy="695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0D80DE9E-0712-4C64-BA96-FEDF83D1113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2205038"/>
            <a:ext cx="3797300" cy="3951287"/>
          </a:xfrm>
          <a:noFill/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7B8C5F13-EED6-452D-8C51-B676D9FB57F6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30173" y="887413"/>
            <a:ext cx="3951288" cy="3951287"/>
          </a:xfrm>
          <a:noFill/>
        </p:spPr>
      </p:pic>
    </p:spTree>
    <p:extLst>
      <p:ext uri="{BB962C8B-B14F-4D97-AF65-F5344CB8AC3E}">
        <p14:creationId xmlns:p14="http://schemas.microsoft.com/office/powerpoint/2010/main" val="13248950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>
            <a:extLst>
              <a:ext uri="{FF2B5EF4-FFF2-40B4-BE49-F238E27FC236}">
                <a16:creationId xmlns:a16="http://schemas.microsoft.com/office/drawing/2014/main" id="{F870F881-3A65-467A-85DD-D81CF660E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49213"/>
            <a:ext cx="9717088" cy="695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FA0FD17-F234-4F8C-83C5-C14C5FB0BFFC}"/>
              </a:ext>
            </a:extLst>
          </p:cNvPr>
          <p:cNvSpPr/>
          <p:nvPr/>
        </p:nvSpPr>
        <p:spPr>
          <a:xfrm>
            <a:off x="394583" y="1052736"/>
            <a:ext cx="8748464" cy="8956298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Чому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Шершень,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принижуючи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гідність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Бджоли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називає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її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дурною?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Що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мав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на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увазі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Шершень,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звертаючись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до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Бджоли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: «Видно,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що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ви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без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пуття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закохані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в мед»?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У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чому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вбачає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своє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призначення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Бджола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 Чим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зумовлено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те,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що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праця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для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неї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—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насолода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Якої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думки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щодо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праці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дотримується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Шершень?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Чому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він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не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розуміє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Бджолу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Що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є мукою для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героїні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Кого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намагався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засудити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Г. Сковорода на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прикладі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Шершня?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Чому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Бджола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— символ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мудрої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людини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Чим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пояснити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те,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що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людина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без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діла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—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карається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і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страждає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•	 Коли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праця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для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людини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є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насолодою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 і </a:t>
            </a:r>
            <a:r>
              <a:rPr lang="ru-RU" sz="2000" dirty="0" err="1">
                <a:solidFill>
                  <a:schemeClr val="bg1"/>
                </a:solidFill>
                <a:latin typeface="Monotype Corsiva" pitchFamily="66" charset="0"/>
                <a:cs typeface="+mn-cs"/>
              </a:rPr>
              <a:t>задоволенням</a:t>
            </a:r>
            <a:r>
              <a:rPr lang="ru-RU" sz="2000" dirty="0">
                <a:solidFill>
                  <a:schemeClr val="bg1"/>
                </a:solidFill>
                <a:latin typeface="Monotype Corsiva" pitchFamily="66" charset="0"/>
                <a:cs typeface="+mn-cs"/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bg1"/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EE21F0-F315-4594-85BB-D9C8D6301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613" y="620713"/>
            <a:ext cx="2374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en-US" sz="3200">
                <a:solidFill>
                  <a:schemeClr val="bg1"/>
                </a:solidFill>
                <a:latin typeface="Monotype Corsiva" panose="03010101010201010101" pitchFamily="66" charset="0"/>
              </a:rPr>
              <a:t>Метод «Прес»</a:t>
            </a:r>
            <a:endParaRPr lang="ru-RU" altLang="en-US" sz="32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>
            <a:extLst>
              <a:ext uri="{FF2B5EF4-FFF2-40B4-BE49-F238E27FC236}">
                <a16:creationId xmlns:a16="http://schemas.microsoft.com/office/drawing/2014/main" id="{4F36CEC2-4920-4B61-9B21-0206A49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49213"/>
            <a:ext cx="9717088" cy="695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C60EC1-633D-44D9-B275-AE3370B003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363" y="623455"/>
            <a:ext cx="7088909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en-US" sz="5400" dirty="0">
                <a:solidFill>
                  <a:schemeClr val="bg1"/>
                </a:solidFill>
                <a:latin typeface="Monotype Corsiva" panose="03010101010201010101" pitchFamily="66" charset="0"/>
              </a:rPr>
              <a:t>Робота в групах</a:t>
            </a:r>
            <a:endParaRPr lang="uk-UA" altLang="en-US" sz="35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uk-UA" altLang="en-US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І група складає ідейно-художній аналіз байки «Бджола та Шершень»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uk-UA" altLang="en-US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ІІ група складає сенкан «Бджола»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uk-UA" altLang="en-US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ІІІ група розкриває проблему «Що значить праця для Шершня» методом «Фішбоун»</a:t>
            </a:r>
            <a:endParaRPr lang="uk-UA" altLang="en-US" sz="5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352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>
            <a:extLst>
              <a:ext uri="{FF2B5EF4-FFF2-40B4-BE49-F238E27FC236}">
                <a16:creationId xmlns:a16="http://schemas.microsoft.com/office/drawing/2014/main" id="{330AD225-B07D-41F0-84DF-43785DD7F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49213"/>
            <a:ext cx="9717088" cy="695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B6E232-8CE3-4B79-B99E-06F4F1735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en-US" dirty="0">
                <a:solidFill>
                  <a:schemeClr val="bg1"/>
                </a:solidFill>
                <a:latin typeface="Monotype Corsiva" panose="03010101010201010101" pitchFamily="66" charset="0"/>
              </a:rPr>
              <a:t>Висновок</a:t>
            </a:r>
            <a:endParaRPr lang="ru-RU" altLang="en-US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9C967B7-92CE-437E-AF1A-9EC7286B8A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uk-UA" altLang="en-US">
                <a:solidFill>
                  <a:schemeClr val="bg1"/>
                </a:solidFill>
              </a:rPr>
              <a:t>         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uk-UA" altLang="en-US">
              <a:solidFill>
                <a:schemeClr val="bg1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uk-UA" altLang="en-US">
                <a:solidFill>
                  <a:schemeClr val="bg1"/>
                </a:solidFill>
              </a:rPr>
              <a:t>                                </a:t>
            </a:r>
            <a:r>
              <a:rPr lang="uk-UA" altLang="en-US" sz="6600">
                <a:solidFill>
                  <a:schemeClr val="bg1"/>
                </a:solidFill>
                <a:latin typeface="Monotype Corsiva" panose="03010101010201010101" pitchFamily="66" charset="0"/>
              </a:rPr>
              <a:t>ПРАЦЯ</a:t>
            </a:r>
            <a:endParaRPr lang="ru-RU" altLang="en-US" sz="66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Стрелка вправо 9">
            <a:extLst>
              <a:ext uri="{FF2B5EF4-FFF2-40B4-BE49-F238E27FC236}">
                <a16:creationId xmlns:a16="http://schemas.microsoft.com/office/drawing/2014/main" id="{A4331B26-CD93-4A92-901E-1C1121BA5A2D}"/>
              </a:ext>
            </a:extLst>
          </p:cNvPr>
          <p:cNvSpPr/>
          <p:nvPr/>
        </p:nvSpPr>
        <p:spPr>
          <a:xfrm>
            <a:off x="6226175" y="3151188"/>
            <a:ext cx="865188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>
            <a:extLst>
              <a:ext uri="{FF2B5EF4-FFF2-40B4-BE49-F238E27FC236}">
                <a16:creationId xmlns:a16="http://schemas.microsoft.com/office/drawing/2014/main" id="{A8E94324-6BF9-4AAA-A87A-A43C9F2C68DC}"/>
              </a:ext>
            </a:extLst>
          </p:cNvPr>
          <p:cNvSpPr/>
          <p:nvPr/>
        </p:nvSpPr>
        <p:spPr>
          <a:xfrm rot="18554343">
            <a:off x="5270501" y="2290762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>
            <a:extLst>
              <a:ext uri="{FF2B5EF4-FFF2-40B4-BE49-F238E27FC236}">
                <a16:creationId xmlns:a16="http://schemas.microsoft.com/office/drawing/2014/main" id="{6CC3EF92-E241-41C9-916B-607D0ABB94E5}"/>
              </a:ext>
            </a:extLst>
          </p:cNvPr>
          <p:cNvSpPr/>
          <p:nvPr/>
        </p:nvSpPr>
        <p:spPr>
          <a:xfrm rot="3332969">
            <a:off x="5832475" y="4049713"/>
            <a:ext cx="979487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12">
            <a:extLst>
              <a:ext uri="{FF2B5EF4-FFF2-40B4-BE49-F238E27FC236}">
                <a16:creationId xmlns:a16="http://schemas.microsoft.com/office/drawing/2014/main" id="{B1B34199-1C04-475F-AD1D-74C4F2F532E6}"/>
              </a:ext>
            </a:extLst>
          </p:cNvPr>
          <p:cNvSpPr/>
          <p:nvPr/>
        </p:nvSpPr>
        <p:spPr>
          <a:xfrm rot="14272070">
            <a:off x="3503613" y="2333625"/>
            <a:ext cx="977900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низ 13">
            <a:extLst>
              <a:ext uri="{FF2B5EF4-FFF2-40B4-BE49-F238E27FC236}">
                <a16:creationId xmlns:a16="http://schemas.microsoft.com/office/drawing/2014/main" id="{A7E040DF-B09C-44FB-B194-C34224491078}"/>
              </a:ext>
            </a:extLst>
          </p:cNvPr>
          <p:cNvSpPr/>
          <p:nvPr/>
        </p:nvSpPr>
        <p:spPr>
          <a:xfrm rot="3082373">
            <a:off x="3285331" y="3752057"/>
            <a:ext cx="484187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низ 14">
            <a:extLst>
              <a:ext uri="{FF2B5EF4-FFF2-40B4-BE49-F238E27FC236}">
                <a16:creationId xmlns:a16="http://schemas.microsoft.com/office/drawing/2014/main" id="{75FE62C3-C60C-4628-99DE-6BD870B85F5E}"/>
              </a:ext>
            </a:extLst>
          </p:cNvPr>
          <p:cNvSpPr/>
          <p:nvPr/>
        </p:nvSpPr>
        <p:spPr>
          <a:xfrm rot="5400000">
            <a:off x="2643981" y="2913857"/>
            <a:ext cx="484187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низ 15">
            <a:extLst>
              <a:ext uri="{FF2B5EF4-FFF2-40B4-BE49-F238E27FC236}">
                <a16:creationId xmlns:a16="http://schemas.microsoft.com/office/drawing/2014/main" id="{BFC37714-3CD1-4B83-8FC0-10D68938AADC}"/>
              </a:ext>
            </a:extLst>
          </p:cNvPr>
          <p:cNvSpPr/>
          <p:nvPr/>
        </p:nvSpPr>
        <p:spPr>
          <a:xfrm>
            <a:off x="4702175" y="4295775"/>
            <a:ext cx="484188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27ECDD-0324-4D9C-98EE-C54921964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6175" y="1585913"/>
            <a:ext cx="18710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Сенс життя</a:t>
            </a:r>
            <a:endParaRPr lang="ru-RU" altLang="en-US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0D23847-A060-402A-8E92-50CAB906F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3113" y="3181350"/>
            <a:ext cx="169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Мудрість</a:t>
            </a:r>
            <a:endParaRPr lang="ru-RU" altLang="en-US" sz="28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E1E269-A7F3-43FF-9C6B-8C77D48C9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7738" y="4778375"/>
            <a:ext cx="2668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Радість і насолода</a:t>
            </a:r>
            <a:endParaRPr lang="ru-RU" altLang="en-US" sz="28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1666D5-9762-49A8-B147-90C871F9E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5445125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«Веселість серця»</a:t>
            </a:r>
            <a:endParaRPr lang="ru-RU" altLang="en-US" sz="28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9B9FAD5-8211-4CBA-A9F4-C9F7F0A64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4941888"/>
            <a:ext cx="19097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Покликання</a:t>
            </a:r>
            <a:r>
              <a:rPr lang="uk-UA" altLang="en-US"/>
              <a:t> </a:t>
            </a:r>
            <a:endParaRPr lang="ru-RU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7A3DC1A-3D13-4152-BB52-D56EE1F6D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222625"/>
            <a:ext cx="1189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Щастя</a:t>
            </a:r>
            <a:endParaRPr lang="ru-RU" altLang="en-US" sz="28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5DED8D-5BB9-4052-A304-67F58CDCC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888" y="1585913"/>
            <a:ext cx="3171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en-US" sz="2800">
                <a:solidFill>
                  <a:schemeClr val="bg1"/>
                </a:solidFill>
                <a:latin typeface="Monotype Corsiva" panose="03010101010201010101" pitchFamily="66" charset="0"/>
              </a:rPr>
              <a:t>«Життя за натурою»</a:t>
            </a:r>
            <a:endParaRPr lang="ru-RU" altLang="en-US" sz="28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900" decel="100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" decel="100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" decel="100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>
            <a:extLst>
              <a:ext uri="{FF2B5EF4-FFF2-40B4-BE49-F238E27FC236}">
                <a16:creationId xmlns:a16="http://schemas.microsoft.com/office/drawing/2014/main" id="{87F05FEE-E054-4592-A94F-20FF840B8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49213"/>
            <a:ext cx="9717088" cy="69564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A3D4B9-746D-4D66-86C4-F5698408B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8" y="748002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en-US" sz="5400">
                <a:solidFill>
                  <a:schemeClr val="bg1"/>
                </a:solidFill>
                <a:latin typeface="Monotype Corsiva" panose="03010101010201010101" pitchFamily="66" charset="0"/>
              </a:rPr>
              <a:t>Гра «Продовж речення»</a:t>
            </a:r>
            <a:endParaRPr lang="ru-RU" altLang="en-US" sz="540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90E1F1-6EB6-408B-9AC9-72B98D1B6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655" y="2443018"/>
            <a:ext cx="8229600" cy="4525963"/>
          </a:xfrm>
        </p:spPr>
        <p:txBody>
          <a:bodyPr/>
          <a:lstStyle/>
          <a:p>
            <a:pPr eaLnBrk="1" hangingPunct="1"/>
            <a:r>
              <a:rPr lang="ru-RU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Сьогодні на уроці я навчився</a:t>
            </a:r>
            <a:r>
              <a:rPr lang="en-US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…</a:t>
            </a:r>
          </a:p>
          <a:p>
            <a:pPr eaLnBrk="1" hangingPunct="1"/>
            <a:r>
              <a:rPr lang="ru-RU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Для мене цікавим було</a:t>
            </a:r>
            <a:r>
              <a:rPr lang="en-US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…</a:t>
            </a:r>
          </a:p>
          <a:p>
            <a:pPr eaLnBrk="1" hangingPunct="1"/>
            <a:r>
              <a:rPr lang="ru-RU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Для себе я засвоїв такі істини</a:t>
            </a:r>
            <a:r>
              <a:rPr lang="en-US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en-US" sz="4000">
                <a:solidFill>
                  <a:schemeClr val="bg1"/>
                </a:solidFill>
                <a:latin typeface="Monotype Corsiva" panose="03010101010201010101" pitchFamily="66" charset="0"/>
              </a:rPr>
              <a:t>…</a:t>
            </a:r>
          </a:p>
          <a:p>
            <a:pPr eaLnBrk="1" hangingPunct="1"/>
            <a:endParaRPr lang="ru-RU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>
            <a:extLst>
              <a:ext uri="{FF2B5EF4-FFF2-40B4-BE49-F238E27FC236}">
                <a16:creationId xmlns:a16="http://schemas.microsoft.com/office/drawing/2014/main" id="{87F05FEE-E054-4592-A94F-20FF840B8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49213"/>
            <a:ext cx="9717088" cy="69564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A3D4B9-746D-4D66-86C4-F5698408B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544"/>
          </a:xfrm>
        </p:spPr>
        <p:txBody>
          <a:bodyPr/>
          <a:lstStyle/>
          <a:p>
            <a:pPr eaLnBrk="1" hangingPunct="1"/>
            <a:r>
              <a:rPr lang="uk-UA" altLang="en-US" sz="5400" dirty="0">
                <a:solidFill>
                  <a:schemeClr val="bg1"/>
                </a:solidFill>
                <a:latin typeface="Monotype Corsiva" panose="03010101010201010101" pitchFamily="66" charset="0"/>
              </a:rPr>
              <a:t>Домашнє завдання</a:t>
            </a:r>
            <a:endParaRPr lang="ru-RU" altLang="en-US" sz="5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90E1F1-6EB6-408B-9AC9-72B98D1B66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uk-UA" altLang="en-US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eaLnBrk="1" hangingPunct="1"/>
            <a:r>
              <a:rPr lang="uk-UA" altLang="en-US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Зробити ідейно-художній аналіз байки Г.Сковороди «Собака та Вовк» </a:t>
            </a:r>
          </a:p>
          <a:p>
            <a:pPr eaLnBrk="1" hangingPunct="1"/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14685515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519</TotalTime>
  <Words>152</Words>
  <Application>Microsoft Office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Тема Office</vt:lpstr>
      <vt:lpstr>П´ятнадцяте листопада Класна робота</vt:lpstr>
      <vt:lpstr> 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Висновок</vt:lpstr>
      <vt:lpstr>Гра «Продовж речення»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Григорій Сковорода</dc:title>
  <dc:creator>Аня</dc:creator>
  <cp:lastModifiedBy>Лілія Шаріф</cp:lastModifiedBy>
  <cp:revision>60</cp:revision>
  <dcterms:created xsi:type="dcterms:W3CDTF">2017-11-10T16:28:13Z</dcterms:created>
  <dcterms:modified xsi:type="dcterms:W3CDTF">2021-12-18T15:54:46Z</dcterms:modified>
</cp:coreProperties>
</file>