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y="6858000" cx="12192000"/>
  <p:notesSz cx="6858000" cy="9144000"/>
  <p:embeddedFontLst>
    <p:embeddedFont>
      <p:font typeface="Arial Black"/>
      <p:regular r:id="rId18"/>
    </p:embeddedFont>
    <p:embeddedFont>
      <p:font typeface="Gill Sans"/>
      <p:regular r:id="rId19"/>
      <p:bold r:id="rId2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21" roundtripDataSignature="AMtx7miIFohvMzsIwj8CB3kOdQLF9DnDO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5440577-0662-40C2-922C-8AA35B62F540}">
  <a:tblStyle styleId="{F5440577-0662-40C2-922C-8AA35B62F540}" styleName="Table_0">
    <a:wholeTbl>
      <a:tcTxStyle b="off" i="off">
        <a:font>
          <a:latin typeface="Gill Sans MT"/>
          <a:ea typeface="Gill Sans MT"/>
          <a:cs typeface="Gill Sans MT"/>
        </a:font>
        <a:schemeClr val="dk1"/>
      </a:tcTxStyle>
      <a:tcStyle>
        <a:tcBdr>
          <a:lef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AE7EE"/>
          </a:solidFill>
        </a:fill>
      </a:tcStyle>
    </a:wholeTbl>
    <a:band1H>
      <a:tcTxStyle/>
      <a:tcStyle>
        <a:fill>
          <a:solidFill>
            <a:srgbClr val="F4CCDB"/>
          </a:solidFill>
        </a:fill>
      </a:tcStyle>
    </a:band1H>
    <a:band2H>
      <a:tcTxStyle/>
    </a:band2H>
    <a:band1V>
      <a:tcTxStyle/>
      <a:tcStyle>
        <a:fill>
          <a:solidFill>
            <a:srgbClr val="F4CCDB"/>
          </a:solidFill>
        </a:fill>
      </a:tcStyle>
    </a:band1V>
    <a:band2V>
      <a:tcTxStyle/>
    </a:band2V>
    <a:la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top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chemeClr val="accent1"/>
          </a:solidFill>
        </a:fill>
      </a:tcStyle>
    </a:lastRow>
    <a:seCell>
      <a:tcTxStyle/>
    </a:seCell>
    <a:swCell>
      <a:tcTxStyle/>
    </a:swCell>
    <a:firstRow>
      <a:tcTxStyle b="on" i="off">
        <a:font>
          <a:latin typeface="Gill Sans MT"/>
          <a:ea typeface="Gill Sans MT"/>
          <a:cs typeface="Gill Sans MT"/>
        </a:font>
        <a:schemeClr val="lt1"/>
      </a:tcTxStyle>
      <a:tcStyle>
        <a:tcBdr>
          <a:bottom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chemeClr val="accent1"/>
          </a:solidFill>
        </a:fill>
      </a:tcStyle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GillSans-bold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customschemas.google.com/relationships/presentationmetadata" Target="meta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1.xml"/><Relationship Id="rId19" Type="http://schemas.openxmlformats.org/officeDocument/2006/relationships/font" Target="fonts/GillSans-regular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ArialBlack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ru-RU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8" name="Google Shape;128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9" name="Google Shape;159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5" name="Google Shape;18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3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3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3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4"/>
          <p:cNvSpPr txBox="1"/>
          <p:nvPr>
            <p:ph type="ctrTitle"/>
          </p:nvPr>
        </p:nvSpPr>
        <p:spPr>
          <a:xfrm>
            <a:off x="2417779" y="802298"/>
            <a:ext cx="8637073" cy="2541431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600"/>
              <a:buFont typeface="Gill Sans"/>
              <a:buNone/>
              <a:defRPr sz="6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4"/>
          <p:cNvSpPr txBox="1"/>
          <p:nvPr>
            <p:ph idx="1" type="subTitle"/>
          </p:nvPr>
        </p:nvSpPr>
        <p:spPr>
          <a:xfrm>
            <a:off x="2417780" y="3531204"/>
            <a:ext cx="8637072" cy="977621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b="0" sz="1800" cap="none">
                <a:solidFill>
                  <a:schemeClr val="dk1"/>
                </a:solidFill>
              </a:defRPr>
            </a:lvl1pPr>
            <a:lvl2pPr lvl="1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25" name="Google Shape;25;p14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14"/>
          <p:cNvSpPr txBox="1"/>
          <p:nvPr>
            <p:ph idx="11" type="ftr"/>
          </p:nvPr>
        </p:nvSpPr>
        <p:spPr>
          <a:xfrm>
            <a:off x="2416500" y="329307"/>
            <a:ext cx="49739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4"/>
          <p:cNvSpPr txBox="1"/>
          <p:nvPr>
            <p:ph idx="12" type="sldNum"/>
          </p:nvPr>
        </p:nvSpPr>
        <p:spPr>
          <a:xfrm>
            <a:off x="1437664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28" name="Google Shape;28;p14"/>
          <p:cNvCxnSpPr/>
          <p:nvPr/>
        </p:nvCxnSpPr>
        <p:spPr>
          <a:xfrm>
            <a:off x="2417780" y="3528542"/>
            <a:ext cx="863707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5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15"/>
          <p:cNvSpPr txBox="1"/>
          <p:nvPr>
            <p:ph idx="1" type="body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15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5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5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35" name="Google Shape;35;p15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6"/>
          <p:cNvSpPr txBox="1"/>
          <p:nvPr>
            <p:ph type="title"/>
          </p:nvPr>
        </p:nvSpPr>
        <p:spPr>
          <a:xfrm>
            <a:off x="1454239" y="1756130"/>
            <a:ext cx="8643154" cy="18879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Gill Sans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16"/>
          <p:cNvSpPr txBox="1"/>
          <p:nvPr>
            <p:ph idx="1" type="body"/>
          </p:nvPr>
        </p:nvSpPr>
        <p:spPr>
          <a:xfrm>
            <a:off x="1454239" y="3806195"/>
            <a:ext cx="8630446" cy="10129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91425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9" name="Google Shape;39;p16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6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16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42" name="Google Shape;42;p16"/>
          <p:cNvCxnSpPr/>
          <p:nvPr/>
        </p:nvCxnSpPr>
        <p:spPr>
          <a:xfrm>
            <a:off x="1454239" y="3804985"/>
            <a:ext cx="8630446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7"/>
          <p:cNvSpPr txBox="1"/>
          <p:nvPr>
            <p:ph type="title"/>
          </p:nvPr>
        </p:nvSpPr>
        <p:spPr>
          <a:xfrm>
            <a:off x="1449217" y="804889"/>
            <a:ext cx="9605635" cy="10593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7"/>
          <p:cNvSpPr txBox="1"/>
          <p:nvPr>
            <p:ph idx="1" type="body"/>
          </p:nvPr>
        </p:nvSpPr>
        <p:spPr>
          <a:xfrm>
            <a:off x="1447331" y="2010878"/>
            <a:ext cx="4645152" cy="34485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17"/>
          <p:cNvSpPr txBox="1"/>
          <p:nvPr>
            <p:ph idx="2" type="body"/>
          </p:nvPr>
        </p:nvSpPr>
        <p:spPr>
          <a:xfrm>
            <a:off x="6413771" y="2017343"/>
            <a:ext cx="4645152" cy="34415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47" name="Google Shape;47;p17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17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7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50" name="Google Shape;50;p17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8"/>
          <p:cNvSpPr txBox="1"/>
          <p:nvPr>
            <p:ph type="title"/>
          </p:nvPr>
        </p:nvSpPr>
        <p:spPr>
          <a:xfrm>
            <a:off x="1447191" y="804163"/>
            <a:ext cx="9607661" cy="1056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8"/>
          <p:cNvSpPr txBox="1"/>
          <p:nvPr>
            <p:ph idx="1" type="body"/>
          </p:nvPr>
        </p:nvSpPr>
        <p:spPr>
          <a:xfrm>
            <a:off x="1447191" y="2019549"/>
            <a:ext cx="4645152" cy="80194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4" name="Google Shape;54;p18"/>
          <p:cNvSpPr txBox="1"/>
          <p:nvPr>
            <p:ph idx="2" type="body"/>
          </p:nvPr>
        </p:nvSpPr>
        <p:spPr>
          <a:xfrm>
            <a:off x="1447191" y="2824269"/>
            <a:ext cx="4645152" cy="264445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5" name="Google Shape;55;p18"/>
          <p:cNvSpPr txBox="1"/>
          <p:nvPr>
            <p:ph idx="3" type="body"/>
          </p:nvPr>
        </p:nvSpPr>
        <p:spPr>
          <a:xfrm>
            <a:off x="6412362" y="2023003"/>
            <a:ext cx="4645152" cy="8022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200"/>
              <a:buNone/>
              <a:defRPr b="0" sz="2200" cap="none">
                <a:solidFill>
                  <a:schemeClr val="accent1"/>
                </a:solidFill>
              </a:defRPr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b="1" sz="20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b="1" sz="18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56" name="Google Shape;56;p18"/>
          <p:cNvSpPr txBox="1"/>
          <p:nvPr>
            <p:ph idx="4" type="body"/>
          </p:nvPr>
        </p:nvSpPr>
        <p:spPr>
          <a:xfrm>
            <a:off x="6412362" y="2821491"/>
            <a:ext cx="4645152" cy="26373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57" name="Google Shape;57;p18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8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8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60" name="Google Shape;60;p18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9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9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9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9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66" name="Google Shape;66;p19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0"/>
          <p:cNvSpPr txBox="1"/>
          <p:nvPr>
            <p:ph type="title"/>
          </p:nvPr>
        </p:nvSpPr>
        <p:spPr>
          <a:xfrm>
            <a:off x="1444671" y="798973"/>
            <a:ext cx="3273099" cy="224711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Gill Sans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20"/>
          <p:cNvSpPr txBox="1"/>
          <p:nvPr>
            <p:ph idx="1" type="body"/>
          </p:nvPr>
        </p:nvSpPr>
        <p:spPr>
          <a:xfrm>
            <a:off x="5043714" y="798974"/>
            <a:ext cx="6012470" cy="465882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70" name="Google Shape;70;p20"/>
          <p:cNvSpPr txBox="1"/>
          <p:nvPr>
            <p:ph idx="2" type="body"/>
          </p:nvPr>
        </p:nvSpPr>
        <p:spPr>
          <a:xfrm>
            <a:off x="1444671" y="3205491"/>
            <a:ext cx="3275013" cy="22481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71" name="Google Shape;71;p20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0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0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74" name="Google Shape;74;p20"/>
          <p:cNvCxnSpPr/>
          <p:nvPr/>
        </p:nvCxnSpPr>
        <p:spPr>
          <a:xfrm>
            <a:off x="1448280" y="3205491"/>
            <a:ext cx="3269490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6" name="Google Shape;76;p21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77" name="Google Shape;77;p21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  <a:lin ang="5400000" scaled="0"/>
            </a:gradFill>
            <a:ln>
              <a:noFill/>
            </a:ln>
            <a:effectLst>
              <a:outerShdw blurRad="127000" sx="98000" rotWithShape="0" algn="tl" dir="4740000" dist="228600" sy="98000">
                <a:srgbClr val="000000">
                  <a:alpha val="33725"/>
                </a:srgbClr>
              </a:outerShdw>
            </a:effectLst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8" name="Google Shape;78;p21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cap="flat" cmpd="sng" w="50800">
              <a:solidFill>
                <a:srgbClr val="191919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9" name="Google Shape;79;p21"/>
          <p:cNvSpPr txBox="1"/>
          <p:nvPr>
            <p:ph type="title"/>
          </p:nvPr>
        </p:nvSpPr>
        <p:spPr>
          <a:xfrm>
            <a:off x="1451206" y="1129513"/>
            <a:ext cx="5532328" cy="183058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1"/>
          <p:cNvSpPr/>
          <p:nvPr>
            <p:ph idx="2" type="pic"/>
          </p:nvPr>
        </p:nvSpPr>
        <p:spPr>
          <a:xfrm>
            <a:off x="8124389" y="1122542"/>
            <a:ext cx="2791171" cy="386632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1" name="Google Shape;81;p21"/>
          <p:cNvSpPr txBox="1"/>
          <p:nvPr>
            <p:ph idx="1" type="body"/>
          </p:nvPr>
        </p:nvSpPr>
        <p:spPr>
          <a:xfrm>
            <a:off x="1450329" y="3145992"/>
            <a:ext cx="5524404" cy="2003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1pPr>
            <a:lvl2pPr indent="-2286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sz="1400"/>
            </a:lvl2pPr>
            <a:lvl3pPr indent="-2286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200"/>
              <a:buNone/>
              <a:defRPr sz="1200"/>
            </a:lvl3pPr>
            <a:lvl4pPr indent="-2286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4pPr>
            <a:lvl5pPr indent="-2286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5pPr>
            <a:lvl6pPr indent="-2286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6pPr>
            <a:lvl7pPr indent="-2286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7pPr>
            <a:lvl8pPr indent="-2286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8pPr>
            <a:lvl9pPr indent="-2286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/>
        </p:txBody>
      </p:sp>
      <p:sp>
        <p:nvSpPr>
          <p:cNvPr id="82" name="Google Shape;82;p21"/>
          <p:cNvSpPr txBox="1"/>
          <p:nvPr>
            <p:ph idx="10" type="dt"/>
          </p:nvPr>
        </p:nvSpPr>
        <p:spPr>
          <a:xfrm>
            <a:off x="1447382" y="5469856"/>
            <a:ext cx="5527351" cy="3201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21"/>
          <p:cNvSpPr txBox="1"/>
          <p:nvPr>
            <p:ph idx="11" type="ftr"/>
          </p:nvPr>
        </p:nvSpPr>
        <p:spPr>
          <a:xfrm>
            <a:off x="1447382" y="318640"/>
            <a:ext cx="5541004" cy="3209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21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85" name="Google Shape;85;p21"/>
          <p:cNvCxnSpPr/>
          <p:nvPr/>
        </p:nvCxnSpPr>
        <p:spPr>
          <a:xfrm>
            <a:off x="1447382" y="3143605"/>
            <a:ext cx="5527351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22"/>
          <p:cNvSpPr txBox="1"/>
          <p:nvPr>
            <p:ph idx="1" type="body"/>
          </p:nvPr>
        </p:nvSpPr>
        <p:spPr>
          <a:xfrm rot="5400000">
            <a:off x="4527910" y="-1060599"/>
            <a:ext cx="3450613" cy="96032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22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22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22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92" name="Google Shape;92;p22"/>
          <p:cNvCxnSpPr/>
          <p:nvPr/>
        </p:nvCxnSpPr>
        <p:spPr>
          <a:xfrm>
            <a:off x="1453896" y="1847088"/>
            <a:ext cx="9607522" cy="0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3"/>
          <p:cNvSpPr txBox="1"/>
          <p:nvPr>
            <p:ph type="title"/>
          </p:nvPr>
        </p:nvSpPr>
        <p:spPr>
          <a:xfrm rot="5400000">
            <a:off x="7917038" y="2321047"/>
            <a:ext cx="4659889" cy="16157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23"/>
          <p:cNvSpPr txBox="1"/>
          <p:nvPr>
            <p:ph idx="1" type="body"/>
          </p:nvPr>
        </p:nvSpPr>
        <p:spPr>
          <a:xfrm rot="5400000">
            <a:off x="3029143" y="-785498"/>
            <a:ext cx="4659889" cy="78288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indent="-342900" lvl="1" marL="914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2pPr>
            <a:lvl3pPr indent="-342900" lvl="2" marL="1371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3pPr>
            <a:lvl4pPr indent="-342900" lvl="3" marL="1828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4pPr>
            <a:lvl5pPr indent="-342900" lvl="4" marL="22860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5pPr>
            <a:lvl6pPr indent="-342900" lvl="5" marL="27432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6pPr>
            <a:lvl7pPr indent="-342900" lvl="6" marL="32004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7pPr>
            <a:lvl8pPr indent="-342900" lvl="7" marL="36576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8pPr>
            <a:lvl9pPr indent="-342900" lvl="8" marL="411480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96" name="Google Shape;96;p23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23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99" name="Google Shape;99;p23"/>
          <p:cNvCxnSpPr/>
          <p:nvPr/>
        </p:nvCxnSpPr>
        <p:spPr>
          <a:xfrm>
            <a:off x="9439111" y="798973"/>
            <a:ext cx="0" cy="4659889"/>
          </a:xfrm>
          <a:prstGeom prst="straightConnector1">
            <a:avLst/>
          </a:prstGeom>
          <a:noFill/>
          <a:ln cap="flat" cmpd="sng" w="31750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E8E9E9"/>
            </a:gs>
            <a:gs pos="100000">
              <a:srgbClr val="C3C4C6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2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>
            <a:gsLst>
              <a:gs pos="0">
                <a:srgbClr val="D8D9DC">
                  <a:alpha val="0"/>
                </a:srgbClr>
              </a:gs>
              <a:gs pos="100000">
                <a:schemeClr val="lt2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" name="Google Shape;11;p12"/>
          <p:cNvPicPr preferRelativeResize="0"/>
          <p:nvPr/>
        </p:nvPicPr>
        <p:blipFill rotWithShape="1">
          <a:blip r:embed="rId1">
            <a:alphaModFix/>
          </a:blip>
          <a:srcRect b="-1538" l="0" r="0" t="1538"/>
          <a:stretch/>
        </p:blipFill>
        <p:spPr>
          <a:xfrm>
            <a:off x="0" y="6126480"/>
            <a:ext cx="12192000" cy="74295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12"/>
          <p:cNvSpPr txBox="1"/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None/>
              <a:defRPr b="0" i="0" sz="3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3" name="Google Shape;13;p12"/>
          <p:cNvSpPr txBox="1"/>
          <p:nvPr>
            <p:ph idx="1" type="body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55600" lvl="0" marL="457200" marR="0" rtl="0" algn="l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-342900" lvl="1" marL="914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-330200" lvl="2" marL="1371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-317500" lvl="3" marL="1828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-304800" lvl="4" marL="22860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-304800" lvl="5" marL="27432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-304800" lvl="6" marL="32004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-304800" lvl="7" marL="36576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-304800" lvl="8" marL="4114800" marR="0" rtl="0" algn="l">
              <a:lnSpc>
                <a:spcPct val="12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4" name="Google Shape;14;p12"/>
          <p:cNvSpPr txBox="1"/>
          <p:nvPr>
            <p:ph idx="10" type="dt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5" name="Google Shape;15;p12"/>
          <p:cNvSpPr txBox="1"/>
          <p:nvPr>
            <p:ph idx="11" type="ftr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000" u="none" cap="none" strike="noStrike">
                <a:solidFill>
                  <a:srgbClr val="888888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/>
        </p:txBody>
      </p:sp>
      <p:sp>
        <p:nvSpPr>
          <p:cNvPr id="16" name="Google Shape;16;p12"/>
          <p:cNvSpPr txBox="1"/>
          <p:nvPr>
            <p:ph idx="12" type="sldNum"/>
          </p:nvPr>
        </p:nvSpPr>
        <p:spPr>
          <a:xfrm>
            <a:off x="480060" y="798973"/>
            <a:ext cx="811019" cy="50357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2800" u="none" cap="none" strike="noStrike">
                <a:solidFill>
                  <a:schemeClr val="accent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  <p:cxnSp>
        <p:nvCxnSpPr>
          <p:cNvPr id="17" name="Google Shape;17;p12"/>
          <p:cNvCxnSpPr/>
          <p:nvPr/>
        </p:nvCxnSpPr>
        <p:spPr>
          <a:xfrm>
            <a:off x="0" y="6128413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00001">
                <a:alpha val="20000"/>
              </a:srgbClr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youtu.be/2nq6FQNkwhE" TargetMode="External"/><Relationship Id="rId4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youtu.be/CsmORfJxYq0" TargetMode="External"/><Relationship Id="rId4" Type="http://schemas.openxmlformats.org/officeDocument/2006/relationships/hyperlink" Target="https://youtu.be/CsmORfJxYq0" TargetMode="External"/><Relationship Id="rId9" Type="http://schemas.openxmlformats.org/officeDocument/2006/relationships/image" Target="../media/image2.jpg"/><Relationship Id="rId5" Type="http://schemas.openxmlformats.org/officeDocument/2006/relationships/hyperlink" Target="https://youtu.be/CsmORfJxYq0" TargetMode="External"/><Relationship Id="rId6" Type="http://schemas.openxmlformats.org/officeDocument/2006/relationships/hyperlink" Target="https://youtu.be/CsmORfJxYq0" TargetMode="External"/><Relationship Id="rId7" Type="http://schemas.openxmlformats.org/officeDocument/2006/relationships/hyperlink" Target="https://youtu.be/CsmORfJxYq0" TargetMode="External"/><Relationship Id="rId8" Type="http://schemas.openxmlformats.org/officeDocument/2006/relationships/hyperlink" Target="https://youtu.be/CsmORfJxYq0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youtu.be/CsmORfJxYq0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/>
          <p:nvPr/>
        </p:nvSpPr>
        <p:spPr>
          <a:xfrm>
            <a:off x="1836682" y="1058969"/>
            <a:ext cx="8518635" cy="2554545"/>
          </a:xfrm>
          <a:prstGeom prst="rect">
            <a:avLst/>
          </a:prstGeom>
          <a:noFill/>
          <a:ln>
            <a:noFill/>
          </a:ln>
          <a:effectLst>
            <a:outerShdw blurRad="50800" rotWithShape="0" dir="16200000" dist="38100">
              <a:schemeClr val="lt1">
                <a:alpha val="40000"/>
              </a:schemeClr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2692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200" u="none" cap="none" strike="noStrike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Тема: Філософська лірика збірки </a:t>
            </a:r>
            <a:endParaRPr/>
          </a:p>
          <a:p>
            <a:pPr indent="0" lvl="0" marL="0" marR="2692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200" u="none" cap="none" strike="noStrike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Івана Франка «Мій Ізмарагд». </a:t>
            </a:r>
            <a:endParaRPr/>
          </a:p>
          <a:p>
            <a:pPr indent="0" lvl="0" marL="0" marR="2692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200" u="none" cap="none" strike="noStrike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Драматизм людських стосунків, роздуми про безсмертя людини</a:t>
            </a:r>
            <a:endParaRPr b="1" i="0" sz="3200" u="none" cap="none" strike="noStrike">
              <a:solidFill>
                <a:srgbClr val="FF0000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26924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200" u="none" cap="none" strike="noStrike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в поезії «Легенда про вічне життя» </a:t>
            </a:r>
            <a:endParaRPr b="1" i="0" sz="3200" u="none" cap="none" strike="noStrike">
              <a:solidFill>
                <a:srgbClr val="222222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"/>
          <p:cNvSpPr/>
          <p:nvPr/>
        </p:nvSpPr>
        <p:spPr>
          <a:xfrm>
            <a:off x="658444" y="471376"/>
            <a:ext cx="9399956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600" u="none" cap="none" strike="noStrike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Наша мета:</a:t>
            </a:r>
            <a:endParaRPr/>
          </a:p>
        </p:txBody>
      </p:sp>
      <p:sp>
        <p:nvSpPr>
          <p:cNvPr id="110" name="Google Shape;110;p2"/>
          <p:cNvSpPr/>
          <p:nvPr/>
        </p:nvSpPr>
        <p:spPr>
          <a:xfrm>
            <a:off x="550202" y="1487579"/>
            <a:ext cx="11091596" cy="36882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AutoNum type="arabicPeriod"/>
            </a:pPr>
            <a:r>
              <a:rPr b="1" i="1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Ознайомитися із філософською поезією І.Франка, зокрема проаналізувати збірку «Мій Ізмарагд». 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AutoNum type="arabicPeriod"/>
            </a:pPr>
            <a:r>
              <a:rPr b="1" i="1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Проаналізувати особливості використання біблійних мотивів і образів, умовність художнього світу у «Легенді про вічне життя». 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AutoNum type="arabicPeriod"/>
            </a:pPr>
            <a:r>
              <a:rPr b="1" i="1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Виконати ідейно-художній аналіз тексту поезії. 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42900" lvl="0" marL="342900" marR="0" rtl="0" algn="just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Gill Sans"/>
              <a:buAutoNum type="arabicPeriod"/>
            </a:pPr>
            <a:r>
              <a:rPr b="1" i="1" lang="ru-RU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Провести паралелі  з сьогоденням.</a:t>
            </a:r>
            <a:endParaRPr b="1" i="0" sz="3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13759" y="542294"/>
            <a:ext cx="4249280" cy="5773412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"/>
          <p:cNvSpPr/>
          <p:nvPr/>
        </p:nvSpPr>
        <p:spPr>
          <a:xfrm>
            <a:off x="4563039" y="219128"/>
            <a:ext cx="730468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36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Збірка «Мій Ізмарагд» (1898)</a:t>
            </a:r>
            <a:endParaRPr/>
          </a:p>
        </p:txBody>
      </p:sp>
      <p:sp>
        <p:nvSpPr>
          <p:cNvPr id="117" name="Google Shape;117;p3"/>
          <p:cNvSpPr/>
          <p:nvPr/>
        </p:nvSpPr>
        <p:spPr>
          <a:xfrm>
            <a:off x="4819713" y="1033042"/>
            <a:ext cx="7163739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«Ізмарагди» </a:t>
            </a: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– у староруській літературі збірки статей і притч морального характеру, в яких читач знаходив відповіді на ті чи інші питання повсякденного життя.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8" name="Google Shape;118;p3"/>
          <p:cNvSpPr/>
          <p:nvPr/>
        </p:nvSpPr>
        <p:spPr>
          <a:xfrm>
            <a:off x="4819713" y="2602702"/>
            <a:ext cx="7163739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Створювалася збірка впродовж 15 років, але писалася у несприятливий час – хвороба очей змушувала перебувати у темній кімнаті.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19" name="Google Shape;119;p3"/>
          <p:cNvSpPr/>
          <p:nvPr/>
        </p:nvSpPr>
        <p:spPr>
          <a:xfrm>
            <a:off x="4819712" y="3995677"/>
            <a:ext cx="7048016" cy="26776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Збірка поділяється на шість циклів: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Поклони;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Паренетикон;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Притчі;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Легенди;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По селах;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1700213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24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· До Бразилії.</a:t>
            </a:r>
            <a:endParaRPr b="1" i="0" sz="2400" u="none" cap="none" strike="noStrike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/>
          <p:nvPr/>
        </p:nvSpPr>
        <p:spPr>
          <a:xfrm>
            <a:off x="228600" y="1899166"/>
            <a:ext cx="8808719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ru-RU" sz="4000" u="none" cap="none" strike="noStrik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Подивіться буктрейлер</a:t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40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https://youtu.be/2nq6FQNkwhE</a:t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Буктрейлер &quot; Легенда про вічне життя&quot; - YouTube" id="125" name="Google Shape;12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89261" y="184666"/>
            <a:ext cx="5402739" cy="405205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"/>
          <p:cNvSpPr/>
          <p:nvPr/>
        </p:nvSpPr>
        <p:spPr>
          <a:xfrm>
            <a:off x="202228" y="1490008"/>
            <a:ext cx="6602448" cy="440120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Прослухайте вірш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  <a:hlinkClick r:id="rId4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  <a:hlinkClick r:id="rId6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 u="sng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  <a:hlinkClick r:id="rId7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u="sng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https://youtu.be/CsmORfJxYq0</a:t>
            </a:r>
            <a:endParaRPr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descr="Іван Франко -Легенда про вічне життя - YouTube" id="131" name="Google Shape;131;p5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339929" y="51435"/>
            <a:ext cx="5852072" cy="438340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" name="Google Shape;136;p6"/>
          <p:cNvGraphicFramePr/>
          <p:nvPr/>
        </p:nvGraphicFramePr>
        <p:xfrm>
          <a:off x="508474" y="76174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3405350"/>
                <a:gridCol w="7598975"/>
              </a:tblGrid>
              <a:tr h="245275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 u="none" cap="none" strike="noStrike"/>
                        <a:t>Рід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Жанр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Вид лірики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Літературний стиль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782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Мотив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7823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Ідея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Особливості композиції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  <a:tr h="4346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400"/>
                        <a:t>Образи-символи</a:t>
                      </a:r>
                      <a:endParaRPr b="1" sz="24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8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id="137" name="Google Shape;137;p6"/>
          <p:cNvSpPr txBox="1"/>
          <p:nvPr/>
        </p:nvSpPr>
        <p:spPr>
          <a:xfrm>
            <a:off x="4235606" y="743420"/>
            <a:ext cx="1059201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лірика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38" name="Google Shape;138;p6"/>
          <p:cNvSpPr txBox="1"/>
          <p:nvPr/>
        </p:nvSpPr>
        <p:spPr>
          <a:xfrm>
            <a:off x="4217684" y="1117247"/>
            <a:ext cx="213391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ліричний вірш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39" name="Google Shape;139;p6"/>
          <p:cNvSpPr txBox="1"/>
          <p:nvPr/>
        </p:nvSpPr>
        <p:spPr>
          <a:xfrm>
            <a:off x="4230027" y="1546836"/>
            <a:ext cx="1878335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філософська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0" name="Google Shape;140;p6"/>
          <p:cNvSpPr txBox="1"/>
          <p:nvPr/>
        </p:nvSpPr>
        <p:spPr>
          <a:xfrm>
            <a:off x="4282656" y="2438796"/>
            <a:ext cx="1653979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модернізм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1" name="Google Shape;141;p6"/>
          <p:cNvSpPr txBox="1"/>
          <p:nvPr/>
        </p:nvSpPr>
        <p:spPr>
          <a:xfrm>
            <a:off x="4217684" y="2932606"/>
            <a:ext cx="7280098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роздум поета про сенс буття людини (для чого живе, що є для неї  найцінніше)</a:t>
            </a:r>
            <a:endParaRPr/>
          </a:p>
        </p:txBody>
      </p:sp>
      <p:sp>
        <p:nvSpPr>
          <p:cNvPr id="142" name="Google Shape;142;p6"/>
          <p:cNvSpPr txBox="1"/>
          <p:nvPr/>
        </p:nvSpPr>
        <p:spPr>
          <a:xfrm>
            <a:off x="4142766" y="3738616"/>
            <a:ext cx="7540760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трагізм людського існування у світі облуди і фальші; неможливість людського щастя без взаємного кохання (ніяка сила не спроможна змусити любити)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3" name="Google Shape;143;p6"/>
          <p:cNvSpPr txBox="1"/>
          <p:nvPr/>
        </p:nvSpPr>
        <p:spPr>
          <a:xfrm>
            <a:off x="4236195" y="5040269"/>
            <a:ext cx="304974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золотий горіх, вогонь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4" name="Google Shape;144;p6"/>
          <p:cNvSpPr txBox="1"/>
          <p:nvPr/>
        </p:nvSpPr>
        <p:spPr>
          <a:xfrm>
            <a:off x="4605821" y="4634408"/>
            <a:ext cx="13308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9 частин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5" name="Google Shape;145;p6"/>
          <p:cNvSpPr/>
          <p:nvPr/>
        </p:nvSpPr>
        <p:spPr>
          <a:xfrm>
            <a:off x="4282656" y="2019346"/>
            <a:ext cx="6019597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400">
                <a:solidFill>
                  <a:srgbClr val="222222"/>
                </a:solidFill>
                <a:latin typeface="Gill Sans"/>
                <a:ea typeface="Gill Sans"/>
                <a:cs typeface="Gill Sans"/>
                <a:sym typeface="Gill Sans"/>
              </a:rPr>
              <a:t>цикл «Легенди» збірки «Мій Ізмарагд»</a:t>
            </a:r>
            <a:endParaRPr b="1" sz="24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46" name="Google Shape;146;p6"/>
          <p:cNvSpPr/>
          <p:nvPr/>
        </p:nvSpPr>
        <p:spPr>
          <a:xfrm>
            <a:off x="3918982" y="127824"/>
            <a:ext cx="27516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 u="sng">
                <a:solidFill>
                  <a:srgbClr val="4F2CD1"/>
                </a:solidFill>
                <a:latin typeface="Gill Sans"/>
                <a:ea typeface="Gill Sans"/>
                <a:cs typeface="Gill Sans"/>
                <a:sym typeface="Gill San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П</a:t>
            </a:r>
            <a:r>
              <a:rPr b="1" lang="ru-RU" sz="2800" u="sng">
                <a:solidFill>
                  <a:srgbClr val="4F2CD1"/>
                </a:solidFill>
                <a:latin typeface="Gill Sans"/>
                <a:ea typeface="Gill Sans"/>
                <a:cs typeface="Gill Sans"/>
                <a:sym typeface="Gill Sans"/>
              </a:rPr>
              <a:t>АСПОРТ ТВОРУ</a:t>
            </a:r>
            <a:endParaRPr b="1" sz="2800" u="sng">
              <a:solidFill>
                <a:srgbClr val="4F2CD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" name="Google Shape;151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08775"/>
                <a:gridCol w="70947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52" name="Google Shape;152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24275"/>
                <a:gridCol w="7079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Експозиція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53" name="Google Shape;153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24275"/>
                <a:gridCol w="7079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Експозиція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Зав’язка</a:t>
                      </a:r>
                      <a:endParaRPr b="1"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54" name="Google Shape;154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24275"/>
                <a:gridCol w="7079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Експозиція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Зав’язка</a:t>
                      </a:r>
                      <a:endParaRPr b="1"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Розвиток подій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55" name="Google Shape;155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24275"/>
                <a:gridCol w="7079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Експозиція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Зав’язка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Розвиток подій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Кульмінація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lt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56" name="Google Shape;156;p7"/>
          <p:cNvGraphicFramePr/>
          <p:nvPr/>
        </p:nvGraphicFramePr>
        <p:xfrm>
          <a:off x="494223" y="365760"/>
          <a:ext cx="3000000" cy="3000000"/>
        </p:xfrm>
        <a:graphic>
          <a:graphicData uri="http://schemas.openxmlformats.org/drawingml/2006/table">
            <a:tbl>
              <a:tblPr bandRow="1">
                <a:noFill/>
                <a:tableStyleId>{F5440577-0662-40C2-922C-8AA35B62F540}</a:tableStyleId>
              </a:tblPr>
              <a:tblGrid>
                <a:gridCol w="4124275"/>
                <a:gridCol w="7079275"/>
              </a:tblGrid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Сюжетні елементи:</a:t>
                      </a:r>
                      <a:endParaRPr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Експозиція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Великий раює у Вавилоні, а аскет живе в пустелі і служить богині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Зав’язка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одержує від богині чарівний горіх безсмертя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 rowSpan="3"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Розвиток подій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Аскет віддає горіх Олександрові, той в свою чергу Роксані, Роксана – Птоломею, а той </a:t>
                      </a:r>
                      <a:r>
                        <a:rPr b="1" lang="ru-RU" sz="2000">
                          <a:solidFill>
                            <a:schemeClr val="dk1"/>
                          </a:solidFill>
                        </a:rPr>
                        <a:t>–</a:t>
                      </a: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 куртизанці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Роксана отруює чоловіка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Горіх знову опиняється в Олександра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-RU" sz="2000"/>
                        <a:t>Кульмінація</a:t>
                      </a:r>
                      <a:endParaRPr b="1"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Олександр цілує горіх і кидає його у вогонь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  <a:tr h="3708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/>
                        <a:t>Розв’язка</a:t>
                      </a:r>
                      <a:endParaRPr b="1" sz="2000"/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/>
                    </a:p>
                  </a:txBody>
                  <a:tcPr marT="45725" marB="45725" marR="91450" marL="91450" anchor="ctr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Gill Sans"/>
                        <a:buNone/>
                      </a:pPr>
                      <a:r>
                        <a:rPr b="1" lang="ru-RU" sz="2000">
                          <a:solidFill>
                            <a:schemeClr val="dk1"/>
                          </a:solidFill>
                          <a:latin typeface="Gill Sans"/>
                          <a:ea typeface="Gill Sans"/>
                          <a:cs typeface="Gill Sans"/>
                          <a:sym typeface="Gill Sans"/>
                        </a:rPr>
                        <a:t>Смерть Олександра</a:t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000">
                        <a:solidFill>
                          <a:schemeClr val="dk1"/>
                        </a:solidFill>
                      </a:endParaRPr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8"/>
          <p:cNvSpPr/>
          <p:nvPr/>
        </p:nvSpPr>
        <p:spPr>
          <a:xfrm>
            <a:off x="491398" y="291143"/>
            <a:ext cx="7987210" cy="31700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Який образ-символ використано в творі?</a:t>
            </a:r>
            <a:endParaRPr b="1" i="0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Що він символізує?</a:t>
            </a:r>
            <a:endParaRPr b="1" i="0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Як аскет заслужив у богині чудодійний горіх? 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Чому аскет передав горіх цареві? 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Рабом чого відчував себе великий, непереможний, безстрашний Олександр? 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Чому цар передав горіх коханій? 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Кому і з якою метою  віддала дарунок Роксана?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Як чудодійний горіх знову потрапив до царя?</a:t>
            </a:r>
            <a:endParaRPr/>
          </a:p>
          <a:p>
            <a:pPr indent="0" lvl="0" marL="0" marR="26924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Чому цар не скористався шансом? </a:t>
            </a:r>
            <a:endParaRPr b="1" i="0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pic>
        <p:nvPicPr>
          <p:cNvPr id="163" name="Google Shape;163;p8"/>
          <p:cNvPicPr preferRelativeResize="0"/>
          <p:nvPr/>
        </p:nvPicPr>
        <p:blipFill rotWithShape="1">
          <a:blip r:embed="rId3">
            <a:alphaModFix/>
          </a:blip>
          <a:srcRect b="14624" l="1368" r="3444" t="18497"/>
          <a:stretch/>
        </p:blipFill>
        <p:spPr>
          <a:xfrm rot="1199617">
            <a:off x="8271113" y="826837"/>
            <a:ext cx="3735093" cy="1745172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8"/>
          <p:cNvSpPr/>
          <p:nvPr/>
        </p:nvSpPr>
        <p:spPr>
          <a:xfrm>
            <a:off x="8609060" y="3150607"/>
            <a:ext cx="235032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800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Ш</a:t>
            </a:r>
            <a:r>
              <a:rPr b="1" i="0" lang="ru-RU" sz="2800">
                <a:solidFill>
                  <a:srgbClr val="FF0000"/>
                </a:solidFill>
                <a:latin typeface="Gill Sans"/>
                <a:ea typeface="Gill Sans"/>
                <a:cs typeface="Gill Sans"/>
                <a:sym typeface="Gill Sans"/>
              </a:rPr>
              <a:t>лях горіха</a:t>
            </a:r>
            <a:endParaRPr b="1" sz="2800">
              <a:solidFill>
                <a:srgbClr val="FF0000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65" name="Google Shape;165;p8"/>
          <p:cNvSpPr txBox="1"/>
          <p:nvPr/>
        </p:nvSpPr>
        <p:spPr>
          <a:xfrm rot="-2958413">
            <a:off x="1010949" y="5871008"/>
            <a:ext cx="103746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Богиня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66" name="Google Shape;166;p8"/>
          <p:cNvSpPr txBox="1"/>
          <p:nvPr/>
        </p:nvSpPr>
        <p:spPr>
          <a:xfrm rot="-2127719">
            <a:off x="2276326" y="4727266"/>
            <a:ext cx="976549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Аскет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67" name="Google Shape;167;p8"/>
          <p:cNvSpPr txBox="1"/>
          <p:nvPr/>
        </p:nvSpPr>
        <p:spPr>
          <a:xfrm rot="2862346">
            <a:off x="10008456" y="5738623"/>
            <a:ext cx="170110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Куртизанка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68" name="Google Shape;168;p8"/>
          <p:cNvSpPr txBox="1"/>
          <p:nvPr/>
        </p:nvSpPr>
        <p:spPr>
          <a:xfrm rot="230340">
            <a:off x="6497202" y="3855261"/>
            <a:ext cx="128753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Роксана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69" name="Google Shape;169;p8"/>
          <p:cNvSpPr txBox="1"/>
          <p:nvPr/>
        </p:nvSpPr>
        <p:spPr>
          <a:xfrm rot="-365081">
            <a:off x="3848668" y="3894490"/>
            <a:ext cx="182774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Олександер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sp>
        <p:nvSpPr>
          <p:cNvPr id="170" name="Google Shape;170;p8"/>
          <p:cNvSpPr txBox="1"/>
          <p:nvPr/>
        </p:nvSpPr>
        <p:spPr>
          <a:xfrm rot="1780634">
            <a:off x="8371386" y="4441108"/>
            <a:ext cx="14814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20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Птоломей</a:t>
            </a:r>
            <a:endParaRPr b="1" sz="20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  <p:cxnSp>
        <p:nvCxnSpPr>
          <p:cNvPr id="171" name="Google Shape;171;p8"/>
          <p:cNvCxnSpPr/>
          <p:nvPr/>
        </p:nvCxnSpPr>
        <p:spPr>
          <a:xfrm flipH="1" rot="10800000">
            <a:off x="1974821" y="5312955"/>
            <a:ext cx="321883" cy="294468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2" name="Google Shape;172;p8"/>
          <p:cNvCxnSpPr/>
          <p:nvPr/>
        </p:nvCxnSpPr>
        <p:spPr>
          <a:xfrm flipH="1" rot="10800000">
            <a:off x="3319518" y="4337846"/>
            <a:ext cx="513093" cy="294468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3" name="Google Shape;173;p8"/>
          <p:cNvCxnSpPr/>
          <p:nvPr/>
        </p:nvCxnSpPr>
        <p:spPr>
          <a:xfrm>
            <a:off x="5766561" y="4021384"/>
            <a:ext cx="635271" cy="25931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4" name="Google Shape;174;p8"/>
          <p:cNvCxnSpPr/>
          <p:nvPr/>
        </p:nvCxnSpPr>
        <p:spPr>
          <a:xfrm>
            <a:off x="7872356" y="4110497"/>
            <a:ext cx="606252" cy="191492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5" name="Google Shape;175;p8"/>
          <p:cNvCxnSpPr/>
          <p:nvPr/>
        </p:nvCxnSpPr>
        <p:spPr>
          <a:xfrm>
            <a:off x="9784222" y="5034673"/>
            <a:ext cx="424983" cy="370841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6" name="Google Shape;176;p8"/>
          <p:cNvCxnSpPr>
            <a:endCxn id="165" idx="2"/>
          </p:cNvCxnSpPr>
          <p:nvPr/>
        </p:nvCxnSpPr>
        <p:spPr>
          <a:xfrm flipH="1">
            <a:off x="1681365" y="4481000"/>
            <a:ext cx="3204000" cy="1720500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77" name="Google Shape;177;p8"/>
          <p:cNvCxnSpPr/>
          <p:nvPr/>
        </p:nvCxnSpPr>
        <p:spPr>
          <a:xfrm rot="10800000">
            <a:off x="4959458" y="4377632"/>
            <a:ext cx="6183824" cy="2217178"/>
          </a:xfrm>
          <a:prstGeom prst="straightConnector1">
            <a:avLst/>
          </a:prstGeom>
          <a:noFill/>
          <a:ln cap="flat" cmpd="sng" w="76200">
            <a:solidFill>
              <a:schemeClr val="accent1"/>
            </a:solidFill>
            <a:prstDash val="solid"/>
            <a:round/>
            <a:headEnd len="sm" w="sm" type="none"/>
            <a:tailEnd len="med" w="med" type="triangle"/>
          </a:ln>
        </p:spPr>
      </p:cxn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7" st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end="8" st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9"/>
          <p:cNvSpPr/>
          <p:nvPr/>
        </p:nvSpPr>
        <p:spPr>
          <a:xfrm>
            <a:off x="350520" y="1249680"/>
            <a:ext cx="10683240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«Легенда про вічне життя» І. Франка — це</a:t>
            </a:r>
            <a:endParaRPr b="1" sz="32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поетичний роздум про смисл буття людини — для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чого вона живе, що є для неї найцінніше.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Кожен із героїв не наважився скористатися чарівним</a:t>
            </a:r>
            <a:endParaRPr b="1" sz="32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горішком, адже життя — це вічна боротьба і без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кохання воно ніщо. Ніякі скарби, ніяка сила не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2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примусить полюбити іншого щиро, від душі, вірно.</a:t>
            </a:r>
            <a:endParaRPr b="1" sz="32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0"/>
          <p:cNvSpPr/>
          <p:nvPr/>
        </p:nvSpPr>
        <p:spPr>
          <a:xfrm>
            <a:off x="868680" y="698926"/>
            <a:ext cx="10454640" cy="45243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chemeClr val="dk1"/>
                </a:solidFill>
                <a:highlight>
                  <a:srgbClr val="FFFF00"/>
                </a:highlight>
                <a:latin typeface="Gill Sans"/>
                <a:ea typeface="Gill Sans"/>
                <a:cs typeface="Gill Sans"/>
                <a:sym typeface="Gill Sans"/>
              </a:rPr>
              <a:t>Проблематика твору</a:t>
            </a:r>
            <a:endParaRPr b="1" sz="3600">
              <a:solidFill>
                <a:schemeClr val="dk1"/>
              </a:solidFill>
              <a:highlight>
                <a:srgbClr val="FFFF00"/>
              </a:highlight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dk1"/>
              </a:solidFill>
              <a:highlight>
                <a:srgbClr val="FFFF00"/>
              </a:highlight>
              <a:latin typeface="Gill Sans"/>
              <a:ea typeface="Gill Sans"/>
              <a:cs typeface="Gill Sans"/>
              <a:sym typeface="Gill San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-RU" sz="3600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rPr>
              <a:t> Використовуючи казковий сюжет, І. Франко розглянув важливу філософську проблему про життя і смерть та дійшов висновку, що людина має жити стільки, скільки їй відпущено. Він ототожнює зраду, відступ із духовною смертю, руйнуванням цілісності духу, гармонії.</a:t>
            </a:r>
            <a:endParaRPr b="1" sz="3600">
              <a:solidFill>
                <a:schemeClr val="dk1"/>
              </a:solidFill>
              <a:latin typeface="Gill Sans"/>
              <a:ea typeface="Gill Sans"/>
              <a:cs typeface="Gill Sans"/>
              <a:sym typeface="Gill San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"/>
          <p:cNvSpPr/>
          <p:nvPr/>
        </p:nvSpPr>
        <p:spPr>
          <a:xfrm>
            <a:off x="304800" y="1613406"/>
            <a:ext cx="10744200" cy="3631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Який священний дар здобув побожний аскет від богині? </a:t>
            </a:r>
            <a:endParaRPr sz="24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Чому цей дар безцінний? </a:t>
            </a:r>
            <a:endParaRPr/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Кому віддає аскет цей подарунок?</a:t>
            </a:r>
            <a:endParaRPr sz="24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Яка подальша доля горіха?</a:t>
            </a:r>
            <a:endParaRPr sz="24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Що зробив із золотим горіхом його останній власник? </a:t>
            </a:r>
            <a:endParaRPr sz="24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Прокоментуйте рядки: «А без щастя, без віри й любові внутрі / Вічно жить — се горіть вік у вік на кострі!» Поясніть, чому ніхто не скористався цінним подарунком? </a:t>
            </a:r>
            <a:endParaRPr sz="2400">
              <a:solidFill>
                <a:schemeClr val="dk1"/>
              </a:solidFill>
              <a:latin typeface="Arial Black"/>
              <a:ea typeface="Arial Black"/>
              <a:cs typeface="Arial Black"/>
              <a:sym typeface="Arial Black"/>
            </a:endParaRPr>
          </a:p>
          <a:p>
            <a:pPr indent="-342900" lvl="0" marL="342900" marR="0" rtl="0" algn="l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2A2A2A"/>
              </a:buClr>
              <a:buSzPts val="1000"/>
              <a:buFont typeface="Gill Sans"/>
              <a:buAutoNum type="arabicPeriod"/>
            </a:pPr>
            <a:r>
              <a:rPr lang="ru-RU" sz="2400">
                <a:solidFill>
                  <a:srgbClr val="2A2A2A"/>
                </a:solidFill>
                <a:latin typeface="Arial Black"/>
                <a:ea typeface="Arial Black"/>
                <a:cs typeface="Arial Black"/>
                <a:sym typeface="Arial Black"/>
              </a:rPr>
              <a:t>Визначте головну думку твору. </a:t>
            </a:r>
            <a:endParaRPr/>
          </a:p>
        </p:txBody>
      </p:sp>
      <p:sp>
        <p:nvSpPr>
          <p:cNvPr id="193" name="Google Shape;193;p11"/>
          <p:cNvSpPr/>
          <p:nvPr/>
        </p:nvSpPr>
        <p:spPr>
          <a:xfrm>
            <a:off x="1935480" y="513114"/>
            <a:ext cx="8435187" cy="6556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>
                <a:solidFill>
                  <a:srgbClr val="2A2A2A"/>
                </a:solidFill>
                <a:latin typeface="Georgia"/>
                <a:ea typeface="Georgia"/>
                <a:cs typeface="Georgia"/>
                <a:sym typeface="Georgia"/>
              </a:rPr>
              <a:t>Дайте відповіді на запитання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Галерея">
  <a:themeElements>
    <a:clrScheme name="Красный и фиолетовый">
      <a:dk1>
        <a:srgbClr val="000000"/>
      </a:dk1>
      <a:lt1>
        <a:srgbClr val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2018-12-01T10:03:31Z</dcterms:created>
  <dc:creator>Пользователь</dc:creator>
</cp:coreProperties>
</file>