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89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DBF13-19AD-483B-B95D-4E0268B40BB8}" type="datetimeFigureOut">
              <a:rPr lang="ru-RU" smtClean="0"/>
              <a:pPr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3D0D4-C030-49E0-B7FE-5BCC952049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6143892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1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260648"/>
            <a:ext cx="655462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Відкритий урок української літератури </a:t>
            </a: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10 класі</a:t>
            </a:r>
          </a:p>
          <a:p>
            <a:endParaRPr lang="uk-UA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Іван Карпенко-Карий. </a:t>
            </a:r>
          </a:p>
          <a:p>
            <a:r>
              <a:rPr lang="uk-UA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Комедія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Характеристика героїв твору</a:t>
            </a:r>
          </a:p>
          <a:p>
            <a:endParaRPr lang="uk-UA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Підготувала </a:t>
            </a: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вчитель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української мови та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літератури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Березівського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ліцею Балтської міської ради Одеської області</a:t>
            </a:r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Дутко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Тетяна Вікторівна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4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404664"/>
            <a:ext cx="540887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Привітання</a:t>
            </a:r>
          </a:p>
          <a:p>
            <a:endParaRPr lang="uk-UA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32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  <a:r>
              <a:rPr lang="uk-UA" sz="32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“Слова</a:t>
            </a:r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схвалення”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смайлик з квіточкам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610000"/>
            <a:ext cx="4248000" cy="42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2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620688"/>
            <a:ext cx="6912768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Іван Карпенко-Карий. 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Комедія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Характеристика героїв твору</a:t>
            </a:r>
          </a:p>
          <a:p>
            <a:endParaRPr lang="uk-UA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Мета: навчитися давати чітку характеристику</a:t>
            </a:r>
          </a:p>
          <a:p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головним героям комедії; порівнювати</a:t>
            </a:r>
          </a:p>
          <a:p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мрії головних героїв; </a:t>
            </a:r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формувати </a:t>
            </a:r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вміння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осмислювати</a:t>
            </a:r>
          </a:p>
          <a:p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протилежне, порівнювати,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робити</a:t>
            </a: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висновки; </a:t>
            </a:r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розвивати </a:t>
            </a:r>
            <a:r>
              <a:rPr lang="uk-U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творчі здібності, вміння </a:t>
            </a:r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критично мислити</a:t>
            </a:r>
          </a:p>
          <a:p>
            <a:endParaRPr lang="uk-UA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покійний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504" y="260648"/>
            <a:ext cx="741682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Епіграф: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«Ох, діти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!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би ви знали, </a:t>
            </a:r>
            <a:endParaRPr lang="uk-UA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як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 хочеться бачити вас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хорошими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людьми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щоб ви не черствий хліб їли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…»,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«…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краще білий хліб, ніж чорний…».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			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Мартин </a:t>
            </a:r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Боруля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(Комедія І.Карпенка-Карого «Мартин Боруля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»)</a:t>
            </a:r>
          </a:p>
          <a:p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Кожен повинен займатися тією </a:t>
            </a: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справою</a:t>
            </a:r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до якої він має нахили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</a:t>
            </a:r>
          </a:p>
          <a:p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здібності».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Мартин Боруля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(Комедія І.Карпенка-Карого «Мартин Боруля»)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5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764704"/>
            <a:ext cx="83884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</a:rPr>
              <a:t>Проблемне питання:</a:t>
            </a:r>
          </a:p>
          <a:p>
            <a:endParaRPr lang="uk-UA" sz="3200" b="1" i="1" dirty="0">
              <a:solidFill>
                <a:srgbClr val="002060"/>
              </a:solidFill>
            </a:endParaRPr>
          </a:p>
          <a:p>
            <a:r>
              <a:rPr lang="uk-UA" sz="3200" b="1" i="1" dirty="0" smtClean="0">
                <a:solidFill>
                  <a:srgbClr val="002060"/>
                </a:solidFill>
              </a:rPr>
              <a:t>- У чому полягає трагедійність образу Мартина Борулі?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vip\Desktop\Привітання картинки\Смайлики\смайл читає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996952"/>
            <a:ext cx="6502400" cy="341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2080" y="1124744"/>
            <a:ext cx="3312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Перегляд </a:t>
            </a:r>
            <a:r>
              <a:rPr lang="uk-UA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буктрейлеру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комедії </a:t>
            </a:r>
            <a:r>
              <a:rPr lang="uk-UA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артин боруля плакат до фільм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94827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2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дерево очікуван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0"/>
            <a:ext cx="806489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2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484784"/>
            <a:ext cx="65162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002060"/>
                </a:solidFill>
              </a:rPr>
              <a:t>Випереджальні завдання:</a:t>
            </a:r>
          </a:p>
          <a:p>
            <a:endParaRPr lang="uk-UA" sz="2400" b="1" i="1" dirty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1) Написати вільне есе зі словами </a:t>
            </a:r>
            <a:r>
              <a:rPr lang="uk-UA" sz="2400" b="1" i="1" dirty="0" err="1" smtClean="0">
                <a:solidFill>
                  <a:srgbClr val="002060"/>
                </a:solidFill>
              </a:rPr>
              <a:t>“Хмари</a:t>
            </a:r>
            <a:r>
              <a:rPr lang="uk-UA" sz="2400" b="1" i="1" dirty="0" smtClean="0">
                <a:solidFill>
                  <a:srgbClr val="002060"/>
                </a:solidFill>
              </a:rPr>
              <a:t> </a:t>
            </a:r>
            <a:r>
              <a:rPr lang="uk-UA" sz="2400" b="1" i="1" dirty="0" err="1" smtClean="0">
                <a:solidFill>
                  <a:srgbClr val="002060"/>
                </a:solidFill>
              </a:rPr>
              <a:t>слів”</a:t>
            </a:r>
            <a:r>
              <a:rPr lang="uk-UA" sz="2400" b="1" i="1" dirty="0" smtClean="0">
                <a:solidFill>
                  <a:srgbClr val="002060"/>
                </a:solidFill>
              </a:rPr>
              <a:t> на тему </a:t>
            </a:r>
            <a:r>
              <a:rPr lang="uk-UA" sz="2400" b="1" i="1" dirty="0" err="1" smtClean="0">
                <a:solidFill>
                  <a:srgbClr val="C00000"/>
                </a:solidFill>
              </a:rPr>
              <a:t>“Унікальність</a:t>
            </a:r>
            <a:r>
              <a:rPr lang="uk-UA" sz="2400" b="1" i="1" dirty="0" smtClean="0">
                <a:solidFill>
                  <a:srgbClr val="C00000"/>
                </a:solidFill>
              </a:rPr>
              <a:t> творчості Івана </a:t>
            </a:r>
            <a:r>
              <a:rPr lang="uk-UA" sz="2400" b="1" i="1" dirty="0" err="1" smtClean="0">
                <a:solidFill>
                  <a:srgbClr val="C00000"/>
                </a:solidFill>
              </a:rPr>
              <a:t>Карпенка-Карого”</a:t>
            </a:r>
            <a:r>
              <a:rPr lang="uk-UA" sz="2400" b="1" i="1" dirty="0" smtClean="0">
                <a:solidFill>
                  <a:srgbClr val="C00000"/>
                </a:solidFill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</a:rPr>
              <a:t>(5 речень);</a:t>
            </a:r>
          </a:p>
          <a:p>
            <a:endParaRPr lang="uk-UA" sz="2400" b="1" i="1" dirty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2) Намалювати картину уроку літератури.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2050" name="AutoShape 2" descr="Перо Ручка PNG - Перо Ручка Письмо Чернила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Перо Ручка PNG - Перо Ручка Письмо Чернила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Пнг Перо и бумага 31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844824"/>
            <a:ext cx="4797733" cy="4824536"/>
          </a:xfrm>
          <a:prstGeom prst="rect">
            <a:avLst/>
          </a:prstGeom>
          <a:noFill/>
        </p:spPr>
      </p:pic>
      <p:pic>
        <p:nvPicPr>
          <p:cNvPr id="2056" name="Picture 8" descr="Акварельные крас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16632"/>
            <a:ext cx="2619375" cy="1743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2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404664"/>
            <a:ext cx="58326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Літературний   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словничок</a:t>
            </a:r>
          </a:p>
          <a:p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     (пошук в </a:t>
            </a:r>
            <a:r>
              <a:rPr lang="uk-UA" sz="2400" b="1" i="1" dirty="0" err="1" smtClean="0">
                <a:latin typeface="Times New Roman" pitchFamily="18" charset="0"/>
                <a:cs typeface="Times New Roman" pitchFamily="18" charset="0"/>
              </a:rPr>
              <a:t>інтернет-джерелах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uk-UA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Комедія - …</a:t>
            </a:r>
          </a:p>
          <a:p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Трагедія - …</a:t>
            </a:r>
          </a:p>
          <a:p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Трагікомедія - …</a:t>
            </a:r>
          </a:p>
          <a:p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Драма - …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Раскрытая книга на светлом фоне :: Стоковая фотография :: Pixel-Shot Stud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645024"/>
            <a:ext cx="5183987" cy="356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1052736"/>
            <a:ext cx="620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“Далі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далі”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    Мозковий штурм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Раскрытая книга картинки - 79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060848"/>
            <a:ext cx="6329295" cy="453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836712"/>
            <a:ext cx="6601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Поняття визначення </a:t>
            </a:r>
            <a:r>
              <a:rPr lang="uk-UA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“психологія”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Цікаві факти про книги | Вінницький міський палац дітей та юнацтва ім. Лялі  Ратушної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8286750" cy="4657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548680"/>
            <a:ext cx="72829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Проблемне питання:</a:t>
            </a:r>
          </a:p>
          <a:p>
            <a:endParaRPr lang="uk-UA" sz="3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Для чого потрібна психологія?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Без броні: єдина база ініціатив для ветеранів - Назва &quot;психологія&quot; походить  із двох грецьких слів - душа та наука. Цікаво, що вчення сягає корінням у  давні часи - міфи та релігія бул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348880"/>
            <a:ext cx="4713862" cy="529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476672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Журналіст</a:t>
            </a:r>
            <a:r>
              <a:rPr lang="en-US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endParaRPr lang="uk-UA" sz="3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Інтерв</a:t>
            </a:r>
            <a:r>
              <a:rPr lang="en-US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ю з психологом ліцею</a:t>
            </a:r>
            <a:endParaRPr lang="ru-RU" sz="36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AutoShape 2" descr="Хто такий психолог? – ЦПМСД №7 м.Миколаї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4" name="Picture 4" descr="Хто такий психолог? – ЦПМСД №7 м.Миколаї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420888"/>
            <a:ext cx="7047829" cy="39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332656"/>
            <a:ext cx="8286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Рольова гра – основа для створення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мініпроєктів</a:t>
            </a:r>
            <a:endParaRPr lang="uk-UA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(розігрування   уривків   твору)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артин та палаж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12776"/>
            <a:ext cx="7620000" cy="4981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rcRect t="-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палажка.jpg"/>
          <p:cNvPicPr>
            <a:picLocks noChangeAspect="1"/>
          </p:cNvPicPr>
          <p:nvPr/>
        </p:nvPicPr>
        <p:blipFill>
          <a:blip r:embed="rId3" cstate="print"/>
          <a:srcRect l="30313" t="10553" r="32675" b="19835"/>
          <a:stretch>
            <a:fillRect/>
          </a:stretch>
        </p:blipFill>
        <p:spPr>
          <a:xfrm>
            <a:off x="2483768" y="908720"/>
            <a:ext cx="4371000" cy="55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51520" y="260648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Характеристика героїв твору</a:t>
            </a:r>
          </a:p>
          <a:p>
            <a:r>
              <a:rPr lang="uk-UA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Палажка</a:t>
            </a:r>
            <a:endParaRPr lang="ru-RU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палаж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5755"/>
            <a:ext cx="9144000" cy="6206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ртин борул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700808"/>
            <a:ext cx="4080880" cy="284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211960" y="836712"/>
            <a:ext cx="482453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6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— Степан Боруля, син Мартина Борулі, працюю на службі у земському суді, вивчаю напам'ять «</a:t>
            </a:r>
            <a:r>
              <a:rPr lang="uk-UA" sz="2600" b="1" dirty="0" err="1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бумаги</a:t>
            </a:r>
            <a:r>
              <a:rPr lang="uk-UA" sz="26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  часто із друзями розважаюсь, п'ючи «</a:t>
            </a:r>
            <a:r>
              <a:rPr lang="uk-UA" sz="2600" b="1" dirty="0" err="1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трьохпробну</a:t>
            </a:r>
            <a:r>
              <a:rPr lang="uk-UA" sz="26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(горілку) й співаючи «</a:t>
            </a:r>
            <a:r>
              <a:rPr lang="uk-UA" sz="2600" b="1" dirty="0" err="1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крамбамбулі</a:t>
            </a:r>
            <a:r>
              <a:rPr lang="uk-UA" sz="26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(романси). Слухаю батька, як вижити в цій гнилій і недосконалій системі</a:t>
            </a:r>
            <a:r>
              <a:rPr lang="uk-UA" sz="2600" b="1" i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6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 порадив мені не спілкуватися із Миколою,  бо тепер,  коли ми  майже дворяни, простий хлопець  мені не  товариш</a:t>
            </a:r>
            <a:endParaRPr lang="uk-UA" sz="2600" b="1" dirty="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7" y="188640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  Степан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марис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772816"/>
            <a:ext cx="5220000" cy="41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2483768" y="548680"/>
            <a:ext cx="2903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Марися</a:t>
            </a:r>
            <a:endParaRPr lang="ru-RU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марися борул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8535"/>
            <a:ext cx="9144000" cy="51409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6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35696" y="0"/>
            <a:ext cx="7308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                 Перевірка випереджального завдання – написання вільного есе</a:t>
            </a:r>
          </a:p>
          <a:p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Унікальність творчості </a:t>
            </a:r>
          </a:p>
          <a:p>
            <a:r>
              <a:rPr lang="uk-UA" sz="32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Івана Карпенка-Карого ”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karpenko-kariy-ts-kav-fakti-z-zhitt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2286000"/>
            <a:ext cx="6037723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Конспект уроку з презентацією з географії для 6-го класу на тему &quot;Озер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99992" y="548680"/>
            <a:ext cx="4392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uk-UA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Робота </a:t>
            </a:r>
          </a:p>
          <a:p>
            <a:r>
              <a:rPr lang="uk-UA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над паспортом твору </a:t>
            </a:r>
          </a:p>
          <a:p>
            <a:r>
              <a:rPr lang="uk-UA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</a:t>
            </a:r>
          </a:p>
          <a:p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Визначення 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теми, ідеї, </a:t>
            </a:r>
          </a:p>
          <a:p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проблематики</a:t>
            </a:r>
          </a:p>
          <a:p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твору 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 Мартин Боруля ”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артин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04664"/>
            <a:ext cx="3976717" cy="59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332656"/>
            <a:ext cx="820891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</a:p>
          <a:p>
            <a:endParaRPr lang="uk-UA" dirty="0" smtClean="0"/>
          </a:p>
          <a:p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“Спільне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та відмінне у комедії Мольєра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“Міщанин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шляхтич”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та у трагікомедії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іщанин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636912"/>
            <a:ext cx="6857160" cy="3600000"/>
          </a:xfrm>
          <a:prstGeom prst="rect">
            <a:avLst/>
          </a:prstGeom>
        </p:spPr>
      </p:pic>
      <p:pic>
        <p:nvPicPr>
          <p:cNvPr id="5" name="Рисунок 4" descr="мольєр.jf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88840"/>
            <a:ext cx="3737577" cy="532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журден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764704"/>
            <a:ext cx="3441700" cy="4889500"/>
          </a:xfrm>
          <a:prstGeom prst="rect">
            <a:avLst/>
          </a:prstGeom>
        </p:spPr>
      </p:pic>
      <p:pic>
        <p:nvPicPr>
          <p:cNvPr id="4" name="Рисунок 3" descr="степан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1772816"/>
            <a:ext cx="5978358" cy="450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504" y="116632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Порівняльна характеристика </a:t>
            </a:r>
          </a:p>
          <a:p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Мартина Борулі </a:t>
            </a:r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Журдена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260648"/>
            <a:ext cx="708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Психологічне    дослідження</a:t>
            </a:r>
            <a:endParaRPr lang="ru-RU" sz="4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908720"/>
            <a:ext cx="4353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(ситуативні завдання)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Psiholog-Online | Когнітивна психологія — це галузь психології, що вивчає  внутрішні розумові процеси, такі як сприйняття, пам'ять, мислення,  розв'язання… | Instagra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556792"/>
            <a:ext cx="5040000" cy="48965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412776"/>
            <a:ext cx="2903654" cy="373955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88640"/>
            <a:ext cx="7092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Завдання І гр. </a:t>
            </a:r>
            <a:r>
              <a:rPr lang="uk-UA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“ Я – підприємець ”</a:t>
            </a:r>
            <a:endParaRPr lang="ru-RU" sz="3600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764704"/>
            <a:ext cx="5472608" cy="6340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 вас 2 </a:t>
            </a:r>
            <a:r>
              <a:rPr lang="ru-RU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клієнти</a:t>
            </a:r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endParaRPr lang="uk-UA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 одному ви заробляєте </a:t>
            </a: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2443 </a:t>
            </a:r>
            <a:r>
              <a:rPr lang="uk-UA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на місяць та по </a:t>
            </a: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2000 </a:t>
            </a:r>
            <a:r>
              <a:rPr lang="uk-UA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двічі на рік преміальних. </a:t>
            </a:r>
          </a:p>
          <a:p>
            <a:pPr algn="just" fontAlgn="base"/>
            <a:endParaRPr lang="uk-UA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Другий клієнт приносить вам чистий прибуток – 3018 </a:t>
            </a:r>
            <a:r>
              <a:rPr lang="uk-UA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на місяць. </a:t>
            </a:r>
            <a:r>
              <a:rPr lang="uk-UA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Ві</a:t>
            </a:r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нього ви отримуєте преміальні один раз на рік у розмірі 1000 грн. </a:t>
            </a:r>
          </a:p>
          <a:p>
            <a:pPr algn="just" fontAlgn="base"/>
            <a:endParaRPr lang="uk-UA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Вам потрібно відмовитися від одного клієнта. Хто це буде?</a:t>
            </a:r>
            <a:endParaRPr lang="ru-RU" sz="2800" b="1" i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489646"/>
            <a:ext cx="2903654" cy="373955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7504" y="26064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Завдання ІІ гр. </a:t>
            </a:r>
            <a:r>
              <a:rPr lang="uk-UA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uk-UA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Я – підприємець “</a:t>
            </a:r>
            <a:endParaRPr lang="ru-RU" sz="3600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1484784"/>
            <a:ext cx="48965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33316 </a:t>
            </a:r>
            <a:r>
              <a:rPr lang="ru-RU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– перший </a:t>
            </a:r>
            <a:r>
              <a:rPr lang="ru-RU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клієнт</a:t>
            </a:r>
            <a:r>
              <a:rPr lang="ru-RU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endParaRPr lang="ru-RU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37216 </a:t>
            </a:r>
            <a:r>
              <a:rPr lang="uk-UA" sz="2800" b="1" i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на рік – другий клієнт.</a:t>
            </a:r>
          </a:p>
          <a:p>
            <a:pPr algn="just" fontAlgn="base"/>
            <a:endParaRPr lang="uk-UA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uk-UA" sz="2800" b="1" i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Відмовитися потрібно від першого клієнта.</a:t>
            </a:r>
            <a:endParaRPr lang="ru-RU" sz="2800" b="1" i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3648" y="260648"/>
            <a:ext cx="698477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Підсумок.   Рефлексія</a:t>
            </a:r>
          </a:p>
          <a:p>
            <a:endParaRPr lang="uk-UA" dirty="0"/>
          </a:p>
          <a:p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Відповідь на проблемне запитання: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“У чому полягає трагедійність образу</a:t>
            </a:r>
          </a:p>
          <a:p>
            <a:r>
              <a:rPr lang="uk-UA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Мартина Борулі?”</a:t>
            </a:r>
          </a:p>
          <a:p>
            <a:pPr>
              <a:buFontTx/>
              <a:buChar char="-"/>
            </a:pP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Які емоції викликала у вас комедія </a:t>
            </a:r>
            <a:r>
              <a:rPr lang="uk-UA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endParaRPr lang="uk-UA" sz="28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uk-UA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 ви відчуваєте після активної роботи на уроці?</a:t>
            </a:r>
          </a:p>
          <a:p>
            <a:pPr>
              <a:buFontTx/>
              <a:buChar char="-"/>
            </a:pPr>
            <a:endParaRPr lang="uk-UA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uk-UA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 дізналися нового на уроці?</a:t>
            </a:r>
          </a:p>
          <a:p>
            <a:pPr>
              <a:buFontTx/>
              <a:buChar char="-"/>
            </a:pPr>
            <a:endParaRPr lang="uk-UA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uk-U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 сподобалося?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дерево успіху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332656"/>
            <a:ext cx="813690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Домашнє завдання</a:t>
            </a:r>
            <a:r>
              <a:rPr lang="uk-UA" dirty="0" smtClean="0"/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(на вибір)</a:t>
            </a:r>
            <a:endParaRPr lang="uk-U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  <a:p>
            <a:pPr marL="342900" indent="-342900">
              <a:buAutoNum type="arabicPeriod"/>
            </a:pP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Усім * виконати тестові завдання на платформі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Learning Apps</a:t>
            </a:r>
          </a:p>
          <a:p>
            <a:pPr marL="342900" indent="-342900"/>
            <a:endParaRPr lang="en-US" dirty="0"/>
          </a:p>
          <a:p>
            <a:pPr marL="342900" indent="-342900"/>
            <a:r>
              <a:rPr lang="en-US" dirty="0" smtClean="0">
                <a:hlinkClick r:id="rId3"/>
              </a:rPr>
              <a:t>https://learningapps.org/view6143892</a:t>
            </a:r>
            <a:endParaRPr lang="en-US" dirty="0" smtClean="0"/>
          </a:p>
          <a:p>
            <a:pPr marL="342900" indent="-342900"/>
            <a:endParaRPr lang="en-US" dirty="0"/>
          </a:p>
          <a:p>
            <a:pPr marL="342900" indent="-342900"/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Написати лист головному герою комедії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“Мартин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Боруля”</a:t>
            </a:r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uk-UA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3.Придумати й написати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фанфік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власне закінчення твору</a:t>
            </a:r>
          </a:p>
          <a:p>
            <a:pPr marL="342900" indent="-342900"/>
            <a:endParaRPr lang="uk-UA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Скласти й записати тези до теми: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“Значення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творчості Івана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Карпенка-Карого”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їжачо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556792"/>
            <a:ext cx="6829357" cy="500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404664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Картина    уроку</a:t>
            </a:r>
            <a:endParaRPr lang="ru-RU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1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3" y="908720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Дякую за активну роботу</a:t>
            </a:r>
          </a:p>
          <a:p>
            <a:r>
              <a:rPr lang="uk-UA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на уроці!</a:t>
            </a:r>
            <a:endParaRPr lang="ru-RU" sz="3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Soothing music for nerves🌿 healing music for the heart and blood vessels,  relaxation, music for soul - YouTu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48880"/>
            <a:ext cx="6534150" cy="36766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574</Words>
  <Application>Microsoft Office PowerPoint</Application>
  <PresentationFormat>Экран (4:3)</PresentationFormat>
  <Paragraphs>138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vip</dc:creator>
  <cp:lastModifiedBy>vip</cp:lastModifiedBy>
  <cp:revision>24</cp:revision>
  <dcterms:created xsi:type="dcterms:W3CDTF">2024-11-04T22:26:23Z</dcterms:created>
  <dcterms:modified xsi:type="dcterms:W3CDTF">2025-03-02T10:50:38Z</dcterms:modified>
</cp:coreProperties>
</file>