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5" r:id="rId3"/>
    <p:sldId id="258" r:id="rId4"/>
    <p:sldId id="259" r:id="rId5"/>
    <p:sldId id="267" r:id="rId6"/>
    <p:sldId id="268" r:id="rId7"/>
    <p:sldId id="278" r:id="rId8"/>
    <p:sldId id="270" r:id="rId9"/>
    <p:sldId id="277" r:id="rId10"/>
    <p:sldId id="271" r:id="rId11"/>
    <p:sldId id="272" r:id="rId12"/>
    <p:sldId id="273" r:id="rId13"/>
    <p:sldId id="269" r:id="rId14"/>
    <p:sldId id="276" r:id="rId15"/>
    <p:sldId id="281" r:id="rId16"/>
    <p:sldId id="282" r:id="rId17"/>
    <p:sldId id="274" r:id="rId18"/>
    <p:sldId id="279" r:id="rId19"/>
    <p:sldId id="283" r:id="rId20"/>
    <p:sldId id="280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1032">
            <a:extLst>
              <a:ext uri="{FF2B5EF4-FFF2-40B4-BE49-F238E27FC236}">
                <a16:creationId xmlns:a16="http://schemas.microsoft.com/office/drawing/2014/main" id="{E8F1C256-2F11-4A02-95F5-6AF1309D4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Євген Гуцало, оповідання для дітей - Мала Сторінка">
            <a:extLst>
              <a:ext uri="{FF2B5EF4-FFF2-40B4-BE49-F238E27FC236}">
                <a16:creationId xmlns:a16="http://schemas.microsoft.com/office/drawing/2014/main" id="{FA94B5F3-0A88-8355-367A-EA1E26049D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17" r="1" b="22349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034">
            <a:extLst>
              <a:ext uri="{FF2B5EF4-FFF2-40B4-BE49-F238E27FC236}">
                <a16:creationId xmlns:a16="http://schemas.microsoft.com/office/drawing/2014/main" id="{D58DF76B-DED5-42E0-858C-715D29C80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037" name="Picture 1036">
            <a:extLst>
              <a:ext uri="{FF2B5EF4-FFF2-40B4-BE49-F238E27FC236}">
                <a16:creationId xmlns:a16="http://schemas.microsoft.com/office/drawing/2014/main" id="{91DB274C-2710-4178-96F7-5B9CB1298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F4938E-C14B-CD36-804C-E8410D7B5F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6186" y="1773427"/>
            <a:ext cx="7265818" cy="254491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r"/>
            <a:r>
              <a:rPr lang="ru-RU" dirty="0"/>
              <a:t>СВІТ ПРИРОДИ ТА ЛЮДИНИ </a:t>
            </a:r>
            <a:br>
              <a:rPr lang="ru-RU" dirty="0"/>
            </a:br>
            <a:r>
              <a:rPr lang="ru-RU" dirty="0"/>
              <a:t>В ХУДОЖНІЙ ПРОЗІ</a:t>
            </a:r>
            <a:endParaRPr lang="en-US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BF522DB-38F1-7079-210D-F368A62EEC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1538" y="3897297"/>
            <a:ext cx="10278862" cy="16314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b="1" dirty="0"/>
              <a:t>ЄВГЕН ГУЦАЛО</a:t>
            </a:r>
          </a:p>
          <a:p>
            <a:r>
              <a:rPr lang="en-US" sz="4000" b="1" dirty="0"/>
              <a:t>(1937–1995) </a:t>
            </a:r>
          </a:p>
          <a:p>
            <a:endParaRPr lang="en-US" sz="17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AE0004-DD69-EFC9-3FBB-6B6FC8F80484}"/>
              </a:ext>
            </a:extLst>
          </p:cNvPr>
          <p:cNvSpPr txBox="1"/>
          <p:nvPr/>
        </p:nvSpPr>
        <p:spPr>
          <a:xfrm>
            <a:off x="4973714" y="5228020"/>
            <a:ext cx="6094520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uk-UA" b="1" dirty="0"/>
              <a:t>СЕЗЬКО ТЕТЯНА АНАТОЛІЇВНА, </a:t>
            </a:r>
          </a:p>
          <a:p>
            <a:pPr algn="r">
              <a:spcAft>
                <a:spcPts val="600"/>
              </a:spcAft>
            </a:pPr>
            <a:r>
              <a:rPr lang="uk-UA" b="1" dirty="0"/>
              <a:t>УЧИТЕЛЬ УКРАЇНСЬКОЇ МОВИ ТА ЛІТЕРАТУРИ </a:t>
            </a:r>
          </a:p>
          <a:p>
            <a:pPr algn="r">
              <a:spcAft>
                <a:spcPts val="600"/>
              </a:spcAft>
            </a:pPr>
            <a:r>
              <a:rPr lang="uk-UA" b="1" dirty="0"/>
              <a:t>ВИЩОЇ КВАЛІФІКАЦІЙНОЇ КАТЕГОРІЇ, </a:t>
            </a:r>
          </a:p>
          <a:p>
            <a:pPr algn="r">
              <a:spcAft>
                <a:spcPts val="600"/>
              </a:spcAft>
            </a:pPr>
            <a:r>
              <a:rPr lang="uk-UA" b="1" dirty="0"/>
              <a:t>З ПЕДАГОГІЧНИМ ЗВАННЯМ»УЧИТЕЛЬ-МЕТОДИСТ»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892895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E6E5C6A-171D-7332-F92A-6478C3A90263}"/>
              </a:ext>
            </a:extLst>
          </p:cNvPr>
          <p:cNvSpPr txBox="1"/>
          <p:nvPr/>
        </p:nvSpPr>
        <p:spPr>
          <a:xfrm>
            <a:off x="401714" y="1659285"/>
            <a:ext cx="1019822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Про що ви дізнаєтеся?</a:t>
            </a:r>
          </a:p>
          <a:p>
            <a:endParaRPr lang="uk-UA" sz="2800" b="1" dirty="0">
              <a:solidFill>
                <a:srgbClr val="FF0000"/>
              </a:solidFill>
            </a:endParaRPr>
          </a:p>
          <a:p>
            <a:r>
              <a:rPr lang="uk-UA" dirty="0"/>
              <a:t>•	 </a:t>
            </a:r>
            <a:r>
              <a:rPr lang="uk-UA" sz="2800" dirty="0"/>
              <a:t>Що таке оповідання, головні та другорядні герої/героїні?</a:t>
            </a:r>
          </a:p>
          <a:p>
            <a:r>
              <a:rPr lang="uk-UA" sz="2800" dirty="0"/>
              <a:t>• Як різні люди поводять себе в екстремальній ситуації? </a:t>
            </a:r>
          </a:p>
          <a:p>
            <a:r>
              <a:rPr lang="uk-UA" sz="2800" dirty="0"/>
              <a:t>• Чи завжди добро перемагає зло? </a:t>
            </a:r>
          </a:p>
          <a:p>
            <a:r>
              <a:rPr lang="uk-UA" sz="2800" dirty="0"/>
              <a:t>• Чи вміємо ми по-справжньому бачити природу й насолоджуватися її красою?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2866F4-BDB0-95FC-B412-78C6BD649269}"/>
              </a:ext>
            </a:extLst>
          </p:cNvPr>
          <p:cNvSpPr txBox="1"/>
          <p:nvPr/>
        </p:nvSpPr>
        <p:spPr>
          <a:xfrm>
            <a:off x="10239375" y="6410325"/>
            <a:ext cx="186690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600" b="1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1627452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B1F2AE1-C8B6-0DC7-258C-B3526E8475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685" y="1600200"/>
            <a:ext cx="3525639" cy="45386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E3B59D0-1A10-F25E-FA56-98F8E418EDDD}"/>
              </a:ext>
            </a:extLst>
          </p:cNvPr>
          <p:cNvSpPr txBox="1"/>
          <p:nvPr/>
        </p:nvSpPr>
        <p:spPr>
          <a:xfrm>
            <a:off x="4678533" y="1083077"/>
            <a:ext cx="648957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Євген Гуцало </a:t>
            </a:r>
            <a:r>
              <a:rPr lang="uk-UA" sz="2800" dirty="0"/>
              <a:t>народився на </a:t>
            </a:r>
            <a:r>
              <a:rPr lang="uk-UA" sz="2800" b="1" dirty="0"/>
              <a:t>Вінниччині в учительській сім’ї: </a:t>
            </a:r>
            <a:r>
              <a:rPr lang="uk-UA" sz="2800" dirty="0"/>
              <a:t>батько викладав українську мову </a:t>
            </a:r>
          </a:p>
          <a:p>
            <a:pPr algn="just"/>
            <a:r>
              <a:rPr lang="uk-UA" sz="2800" dirty="0"/>
              <a:t>й літературу, мама — хімію та біологію. Ось звідки в Євгена </a:t>
            </a:r>
          </a:p>
          <a:p>
            <a:pPr algn="just"/>
            <a:r>
              <a:rPr lang="uk-UA" sz="2800" dirty="0"/>
              <a:t>була така любов і до мови, і до природи. Коли хлопчику було </a:t>
            </a:r>
          </a:p>
          <a:p>
            <a:pPr algn="just"/>
            <a:r>
              <a:rPr lang="uk-UA" sz="2800" dirty="0"/>
              <a:t>чотири роки, розпочалася Друга світова війна, яка не могла  не позначитися в майбутньому на творчості письменника.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7B6BB5C-B355-BEC9-5479-16DC930459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9730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46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6DA7C17-757D-51CA-4605-25D356C1F5B7}"/>
              </a:ext>
            </a:extLst>
          </p:cNvPr>
          <p:cNvSpPr txBox="1"/>
          <p:nvPr/>
        </p:nvSpPr>
        <p:spPr>
          <a:xfrm>
            <a:off x="229174" y="106543"/>
            <a:ext cx="6402446" cy="38572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Талант до слова в Євгена проявився рано. Якось треба було написати твір на вільну тему, і він залюбки це зробив. Проте коли тато прочитав його роботу, то присоромив сина перед усім класом, запитавши: «Звідки списав?»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Перші вірші й оповідання почав писати ще в школі, багато з них надсилав у різні журнали й газети, проте завжди приходила негативна відповідь. Хлопець не опускав рук, твердо </a:t>
            </a:r>
            <a:r>
              <a:rPr lang="uk-UA" sz="2400" b="1" dirty="0"/>
              <a:t>вирішивши стати журналістом. </a:t>
            </a:r>
            <a:r>
              <a:rPr lang="uk-UA" sz="2400" dirty="0"/>
              <a:t>Поїхав вступати </a:t>
            </a:r>
            <a:r>
              <a:rPr lang="uk-UA" sz="2400" b="1" dirty="0"/>
              <a:t>до Київського університету</a:t>
            </a:r>
            <a:r>
              <a:rPr lang="uk-UA" sz="2400" dirty="0"/>
              <a:t>, усі іспити склав на п’ятірки (тоді була п’ятибальна система оцінювання), а останній — на чотири. Цього виявилося замало, адже </a:t>
            </a:r>
            <a:r>
              <a:rPr lang="uk-UA" sz="2400" b="1" dirty="0"/>
              <a:t>на одне місце тоді претендувало аж п’ятнадцять осіб! </a:t>
            </a:r>
            <a:r>
              <a:rPr lang="uk-UA" sz="2400" dirty="0"/>
              <a:t>Євген усе одно не здавався —­і через рік став студентом </a:t>
            </a:r>
            <a:r>
              <a:rPr lang="uk-UA" sz="2400" b="1" dirty="0"/>
              <a:t>Ніжинського педінституту. </a:t>
            </a: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2E0C929-96C6-41B1-A001-566036DF0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8740" y="0"/>
            <a:ext cx="500325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 descr="Зображення, що містить текст, чоловік, особа, позує&#10;&#10;Автоматично згенерований опис">
            <a:extLst>
              <a:ext uri="{FF2B5EF4-FFF2-40B4-BE49-F238E27FC236}">
                <a16:creationId xmlns:a16="http://schemas.microsoft.com/office/drawing/2014/main" id="{C0898900-C125-67DE-B655-77A827479E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64" b="3945"/>
          <a:stretch/>
        </p:blipFill>
        <p:spPr>
          <a:xfrm>
            <a:off x="7655504" y="106543"/>
            <a:ext cx="4536489" cy="6658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9822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Rectangle 2056">
            <a:extLst>
              <a:ext uri="{FF2B5EF4-FFF2-40B4-BE49-F238E27FC236}">
                <a16:creationId xmlns:a16="http://schemas.microsoft.com/office/drawing/2014/main" id="{B4B6A46E-083C-4558-888C-4A7CB3EF1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6376DE-9A39-7A9C-F2BC-56BD0D3A7E2C}"/>
              </a:ext>
            </a:extLst>
          </p:cNvPr>
          <p:cNvSpPr txBox="1"/>
          <p:nvPr/>
        </p:nvSpPr>
        <p:spPr>
          <a:xfrm>
            <a:off x="9257" y="1423187"/>
            <a:ext cx="5262005" cy="56728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b="1" dirty="0"/>
              <a:t>З 1961 року, Євген Гуцало п</a:t>
            </a:r>
            <a:r>
              <a:rPr lang="uk-UA" dirty="0"/>
              <a:t>рацював у редакціях газет на Вінниччині, Львівщині, Чернігівщині</a:t>
            </a:r>
            <a:r>
              <a:rPr lang="uk-UA" b="1" dirty="0"/>
              <a:t>.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dirty="0"/>
              <a:t>В 1962 році вийшла друком перша його </a:t>
            </a:r>
            <a:r>
              <a:rPr lang="uk-UA" b="1" dirty="0"/>
              <a:t>повноцінна — збірка оповідань </a:t>
            </a:r>
            <a:r>
              <a:rPr lang="uk-UA" dirty="0"/>
              <a:t>«Люди серед людей» Як наслідок, плідний вінницький літератор Євген Гуцало ввійшов до плеяди українських </a:t>
            </a:r>
            <a:r>
              <a:rPr lang="uk-UA" b="1" dirty="0"/>
              <a:t>письменників-шістдесятників. </a:t>
            </a:r>
            <a:endParaRPr lang="uk-UA" dirty="0"/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dirty="0"/>
              <a:t>Поважну частку творчого доробку письменника </a:t>
            </a:r>
            <a:r>
              <a:rPr lang="uk-UA" b="1" dirty="0"/>
              <a:t>становлять твори для дітей</a:t>
            </a:r>
            <a:r>
              <a:rPr lang="uk-UA" dirty="0"/>
              <a:t>: «Олень Август» (1965), «З горіха зерня» (1969), «Дениско» (1973), «</a:t>
            </a:r>
            <a:r>
              <a:rPr lang="uk-UA" dirty="0" err="1"/>
              <a:t>Саййора</a:t>
            </a:r>
            <a:r>
              <a:rPr lang="uk-UA" dirty="0"/>
              <a:t>» (1980), «Пролетіли коні» (1984). Дві останні книжки удостоєні Шевченківської премії.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dirty="0"/>
              <a:t>4 липня 1995 року, на 58 році життя, не стало українського письменника-сподвижника Євгена Гуцала.</a:t>
            </a:r>
          </a:p>
        </p:txBody>
      </p:sp>
      <p:pic>
        <p:nvPicPr>
          <p:cNvPr id="2052" name="Picture 4" descr="Гуцало, Євген. Лелеченя">
            <a:extLst>
              <a:ext uri="{FF2B5EF4-FFF2-40B4-BE49-F238E27FC236}">
                <a16:creationId xmlns:a16="http://schemas.microsoft.com/office/drawing/2014/main" id="{0A11D662-F5E4-A014-7C18-5AA12EB637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6413"/>
          <a:stretch/>
        </p:blipFill>
        <p:spPr bwMode="auto">
          <a:xfrm>
            <a:off x="5422986" y="720725"/>
            <a:ext cx="3314451" cy="335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9" name="Round Single Corner Rectangle 17">
            <a:extLst>
              <a:ext uri="{FF2B5EF4-FFF2-40B4-BE49-F238E27FC236}">
                <a16:creationId xmlns:a16="http://schemas.microsoft.com/office/drawing/2014/main" id="{C9CD8108-0312-488F-BCF5-BDE9B86EC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10817" y="1002026"/>
            <a:ext cx="2309217" cy="1684338"/>
          </a:xfrm>
          <a:prstGeom prst="round1Rect">
            <a:avLst>
              <a:gd name="adj" fmla="val 1129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61" name="Picture 2060">
            <a:extLst>
              <a:ext uri="{FF2B5EF4-FFF2-40B4-BE49-F238E27FC236}">
                <a16:creationId xmlns:a16="http://schemas.microsoft.com/office/drawing/2014/main" id="{5DFDB009-CBAB-4FFD-A94C-3CBF0E26A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063" name="Round Single Corner Rectangle 16">
            <a:extLst>
              <a:ext uri="{FF2B5EF4-FFF2-40B4-BE49-F238E27FC236}">
                <a16:creationId xmlns:a16="http://schemas.microsoft.com/office/drawing/2014/main" id="{74A0BA84-9789-4F65-A8F3-58BEB4092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241840" y="4259603"/>
            <a:ext cx="2417253" cy="1840846"/>
          </a:xfrm>
          <a:prstGeom prst="round1Rect">
            <a:avLst>
              <a:gd name="adj" fmla="val 1129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Євген Гуцало, оповідання для дітей - Мала Сторінка">
            <a:extLst>
              <a:ext uri="{FF2B5EF4-FFF2-40B4-BE49-F238E27FC236}">
                <a16:creationId xmlns:a16="http://schemas.microsoft.com/office/drawing/2014/main" id="{804851C0-E01E-9040-ED54-22E3E5092C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4308"/>
          <a:stretch/>
        </p:blipFill>
        <p:spPr bwMode="auto">
          <a:xfrm>
            <a:off x="8810817" y="2822889"/>
            <a:ext cx="2695383" cy="353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94EE56E-DC50-E16D-BAC3-0868DA5231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19979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684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" name="Rounded Rectangle 12">
            <a:extLst>
              <a:ext uri="{FF2B5EF4-FFF2-40B4-BE49-F238E27FC236}">
                <a16:creationId xmlns:a16="http://schemas.microsoft.com/office/drawing/2014/main" id="{64F83CAE-BEEF-418D-A630-A27875897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832474"/>
            <a:ext cx="2306523" cy="2202533"/>
          </a:xfrm>
          <a:prstGeom prst="roundRect">
            <a:avLst>
              <a:gd name="adj" fmla="val 3468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2" name="Picture 8" descr="Купить книгу «У гаї сонце зацвіло. Оповідання та повісті» Євген Гуцало в  Киеве, Украине | цены, отзывы в интернет-магазине Book24 | ISBN  978-617-07-0704-8">
            <a:extLst>
              <a:ext uri="{FF2B5EF4-FFF2-40B4-BE49-F238E27FC236}">
                <a16:creationId xmlns:a16="http://schemas.microsoft.com/office/drawing/2014/main" id="{2692F2AF-E4A1-F769-B177-0F712FA24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57951" y="1060488"/>
            <a:ext cx="1162219" cy="174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4" name="Rounded Rectangle 13">
            <a:extLst>
              <a:ext uri="{FF2B5EF4-FFF2-40B4-BE49-F238E27FC236}">
                <a16:creationId xmlns:a16="http://schemas.microsoft.com/office/drawing/2014/main" id="{0D20B2AE-C222-4A01-ABDB-FE5D21C907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3195751"/>
            <a:ext cx="2306523" cy="2861634"/>
          </a:xfrm>
          <a:prstGeom prst="roundRect">
            <a:avLst>
              <a:gd name="adj" fmla="val 2226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Євген Гуцало">
            <a:extLst>
              <a:ext uri="{FF2B5EF4-FFF2-40B4-BE49-F238E27FC236}">
                <a16:creationId xmlns:a16="http://schemas.microsoft.com/office/drawing/2014/main" id="{41D73CFA-1AA8-9959-5E57-E5529644B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9100" y="3424132"/>
            <a:ext cx="1479921" cy="240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1" name="Rounded Rectangle 19">
            <a:extLst>
              <a:ext uri="{FF2B5EF4-FFF2-40B4-BE49-F238E27FC236}">
                <a16:creationId xmlns:a16="http://schemas.microsoft.com/office/drawing/2014/main" id="{E82CEFCF-DEC8-467C-80FD-54E754D833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61182" y="841555"/>
            <a:ext cx="2306523" cy="2861634"/>
          </a:xfrm>
          <a:prstGeom prst="roundRect">
            <a:avLst>
              <a:gd name="adj" fmla="val 2226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Євген Гуцало">
            <a:extLst>
              <a:ext uri="{FF2B5EF4-FFF2-40B4-BE49-F238E27FC236}">
                <a16:creationId xmlns:a16="http://schemas.microsoft.com/office/drawing/2014/main" id="{BFC288CF-4824-7B50-9EB6-BCD086C2A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24395" y="1069936"/>
            <a:ext cx="1580096" cy="240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Rounded Rectangle 15">
            <a:extLst>
              <a:ext uri="{FF2B5EF4-FFF2-40B4-BE49-F238E27FC236}">
                <a16:creationId xmlns:a16="http://schemas.microsoft.com/office/drawing/2014/main" id="{6101769F-1569-49AA-8A2D-571FA30345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61182" y="3854852"/>
            <a:ext cx="2306523" cy="2202533"/>
          </a:xfrm>
          <a:prstGeom prst="roundRect">
            <a:avLst>
              <a:gd name="adj" fmla="val 3468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ᐉ Книга Євген Гуцало «Дві лисички - дві сестрички» 966-605-159-1 • Краща  ціна в Києві, Україні • Купити в Епіцентрі">
            <a:extLst>
              <a:ext uri="{FF2B5EF4-FFF2-40B4-BE49-F238E27FC236}">
                <a16:creationId xmlns:a16="http://schemas.microsoft.com/office/drawing/2014/main" id="{ABC9D7EC-2346-02DC-B642-63B11A0EB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82658" y="4082866"/>
            <a:ext cx="1263569" cy="174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572FB1-4364-DDDC-925C-F2FD1CAE15B0}"/>
              </a:ext>
            </a:extLst>
          </p:cNvPr>
          <p:cNvSpPr txBox="1"/>
          <p:nvPr/>
        </p:nvSpPr>
        <p:spPr>
          <a:xfrm>
            <a:off x="5716463" y="601654"/>
            <a:ext cx="6364936" cy="53862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Відзнаки за творчу працю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uk-UA" sz="24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Літературна премія імені </a:t>
            </a:r>
            <a:r>
              <a:rPr lang="uk-UA" sz="2400" b="1" dirty="0"/>
              <a:t>Юрія Яновського </a:t>
            </a:r>
            <a:r>
              <a:rPr lang="uk-UA" sz="2400" dirty="0"/>
              <a:t>(1982) — за збірники оповідань «Орлами орано», «Що ми знаємо про любов», «Полювання з гончим псом» и «Оповідання з Тернівки»;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Державна премія України ім. </a:t>
            </a:r>
            <a:r>
              <a:rPr lang="uk-UA" sz="2400" b="1" dirty="0" err="1"/>
              <a:t>Т.Г.Шевченка</a:t>
            </a:r>
            <a:r>
              <a:rPr lang="uk-UA" sz="2400" b="1" dirty="0"/>
              <a:t> </a:t>
            </a:r>
            <a:r>
              <a:rPr lang="uk-UA" sz="2400" dirty="0"/>
              <a:t>(1985) — за дитячі збірки «</a:t>
            </a:r>
            <a:r>
              <a:rPr lang="uk-UA" sz="2400" dirty="0" err="1"/>
              <a:t>Саййора</a:t>
            </a:r>
            <a:r>
              <a:rPr lang="uk-UA" sz="2400" dirty="0"/>
              <a:t>», «Пролетіли коні» ;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Міжнародна премія фундації О. і Т. Антоновичів </a:t>
            </a:r>
            <a:r>
              <a:rPr lang="uk-UA" sz="2400" dirty="0"/>
              <a:t>(1995) — за роман-трилогію «Позичений чоловік»;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Премія ім. Івана Огієнка </a:t>
            </a:r>
            <a:r>
              <a:rPr lang="uk-UA" sz="2400" dirty="0"/>
              <a:t>(1995) — за публіцистичну книжку «Ментальність орди».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48A7FF2-DE09-29A9-9AE7-B105013D03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26784" y="6480015"/>
            <a:ext cx="1554615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177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51FA9DB-BF60-25B5-8C14-C4D07E1917D3}"/>
              </a:ext>
            </a:extLst>
          </p:cNvPr>
          <p:cNvSpPr txBox="1"/>
          <p:nvPr/>
        </p:nvSpPr>
        <p:spPr>
          <a:xfrm>
            <a:off x="282235" y="1786956"/>
            <a:ext cx="11627529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Оповідання </a:t>
            </a:r>
            <a:r>
              <a:rPr lang="uk-UA" sz="2800" dirty="0"/>
              <a:t>— це </a:t>
            </a:r>
            <a:r>
              <a:rPr lang="uk-UA" sz="2800" b="1" dirty="0"/>
              <a:t>невеликий прозовий твір </a:t>
            </a:r>
            <a:r>
              <a:rPr lang="uk-UA" sz="2800" dirty="0"/>
              <a:t>про якусь </a:t>
            </a:r>
            <a:r>
              <a:rPr lang="uk-UA" sz="2800" b="1" dirty="0"/>
              <a:t>подію</a:t>
            </a:r>
            <a:r>
              <a:rPr lang="uk-UA" sz="2800" dirty="0"/>
              <a:t> з життя одного </a:t>
            </a:r>
            <a:r>
              <a:rPr lang="uk-UA" sz="2800" b="1" dirty="0"/>
              <a:t> чи кількох героїв </a:t>
            </a:r>
            <a:r>
              <a:rPr lang="uk-UA" sz="2800" dirty="0"/>
              <a:t> протягом </a:t>
            </a:r>
            <a:r>
              <a:rPr lang="uk-UA" sz="2800" b="1" dirty="0"/>
              <a:t>короткого проміжку </a:t>
            </a:r>
            <a:r>
              <a:rPr lang="uk-UA" sz="2800" dirty="0"/>
              <a:t>часу.</a:t>
            </a:r>
          </a:p>
          <a:p>
            <a:endParaRPr lang="uk-UA" dirty="0"/>
          </a:p>
          <a:p>
            <a:r>
              <a:rPr lang="uk-UA" b="1" dirty="0"/>
              <a:t>Твір Є. Гуцала «Лось» за жанром — оповідання. </a:t>
            </a:r>
          </a:p>
          <a:p>
            <a:endParaRPr lang="uk-UA" dirty="0"/>
          </a:p>
          <a:p>
            <a:r>
              <a:rPr lang="uk-UA" b="1" i="1" dirty="0">
                <a:solidFill>
                  <a:srgbClr val="FF0000"/>
                </a:solidFill>
              </a:rPr>
              <a:t>Які ж ознаки воно має? </a:t>
            </a:r>
          </a:p>
          <a:p>
            <a:endParaRPr lang="uk-UA" dirty="0"/>
          </a:p>
          <a:p>
            <a:r>
              <a:rPr lang="uk-UA" sz="2400" dirty="0"/>
              <a:t>Оповідання пишуть </a:t>
            </a:r>
            <a:r>
              <a:rPr lang="uk-UA" sz="2400" b="1" dirty="0"/>
              <a:t>прозовою мовою</a:t>
            </a:r>
            <a:r>
              <a:rPr lang="uk-UA" sz="2400" dirty="0"/>
              <a:t>, воно </a:t>
            </a:r>
            <a:r>
              <a:rPr lang="uk-UA" sz="2400" b="1" dirty="0"/>
              <a:t>невелике за обсягом</a:t>
            </a:r>
            <a:r>
              <a:rPr lang="uk-UA" sz="2400" dirty="0"/>
              <a:t>. У ньому розповідається про </a:t>
            </a:r>
            <a:r>
              <a:rPr lang="uk-UA" sz="2400" b="1" dirty="0"/>
              <a:t>одну подію </a:t>
            </a:r>
            <a:r>
              <a:rPr lang="uk-UA" sz="2400" dirty="0"/>
              <a:t>(трагічний випадок із лосем), яка відбулася за </a:t>
            </a:r>
            <a:r>
              <a:rPr lang="uk-UA" sz="2400" b="1" dirty="0"/>
              <a:t>короткий проміжок часу </a:t>
            </a:r>
            <a:r>
              <a:rPr lang="uk-UA" sz="2400" dirty="0"/>
              <a:t>(кілька годин</a:t>
            </a:r>
            <a:r>
              <a:rPr lang="uk-UA" sz="2400" b="1" dirty="0"/>
              <a:t>). Героїв </a:t>
            </a:r>
            <a:r>
              <a:rPr lang="uk-UA" sz="2400" dirty="0"/>
              <a:t>в оповіданні </a:t>
            </a:r>
            <a:r>
              <a:rPr lang="uk-UA" sz="2400" b="1" dirty="0"/>
              <a:t>небагато</a:t>
            </a:r>
            <a:r>
              <a:rPr lang="uk-UA" sz="2400" dirty="0"/>
              <a:t> (лось, двоє братів і дядько Шпичак)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BF89AE-3F77-2039-32BA-F7FE07DEB51B}"/>
              </a:ext>
            </a:extLst>
          </p:cNvPr>
          <p:cNvSpPr txBox="1"/>
          <p:nvPr/>
        </p:nvSpPr>
        <p:spPr>
          <a:xfrm>
            <a:off x="8025414" y="159798"/>
            <a:ext cx="3497802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ТЕОРІЯ ЛІТЕРАТУРИ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78891A-3386-94F4-7B8F-1377DAC9966A}"/>
              </a:ext>
            </a:extLst>
          </p:cNvPr>
          <p:cNvSpPr txBox="1"/>
          <p:nvPr/>
        </p:nvSpPr>
        <p:spPr>
          <a:xfrm>
            <a:off x="10239375" y="6410325"/>
            <a:ext cx="186690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600" b="1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197222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7160BCD-8065-96FE-BE2D-D2AEDFB4AB7E}"/>
              </a:ext>
            </a:extLst>
          </p:cNvPr>
          <p:cNvSpPr txBox="1"/>
          <p:nvPr/>
        </p:nvSpPr>
        <p:spPr>
          <a:xfrm>
            <a:off x="189390" y="1140638"/>
            <a:ext cx="12002610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/>
              <a:t>Є. Гуцало «Лось» </a:t>
            </a:r>
          </a:p>
          <a:p>
            <a:r>
              <a:rPr lang="uk-UA" sz="2400" b="1" dirty="0"/>
              <a:t>Жанр: </a:t>
            </a:r>
            <a:r>
              <a:rPr lang="uk-UA" sz="2400" dirty="0"/>
              <a:t>оповідання</a:t>
            </a:r>
          </a:p>
          <a:p>
            <a:r>
              <a:rPr lang="uk-UA" sz="2400" b="1" dirty="0"/>
              <a:t>Головні герої: </a:t>
            </a:r>
            <a:r>
              <a:rPr lang="uk-UA" sz="2400" dirty="0"/>
              <a:t>лось, два брати, браконьєр Шпичак</a:t>
            </a:r>
          </a:p>
          <a:p>
            <a:r>
              <a:rPr lang="uk-UA" sz="2400" b="1" dirty="0"/>
              <a:t>Тема:</a:t>
            </a:r>
            <a:r>
              <a:rPr lang="uk-UA" sz="2400" dirty="0"/>
              <a:t> зображення боротьби добра і зла в протистоянні світу людей та світу тварин. </a:t>
            </a:r>
          </a:p>
          <a:p>
            <a:r>
              <a:rPr lang="uk-UA" sz="2400" b="1" dirty="0"/>
              <a:t>Ідея:</a:t>
            </a:r>
            <a:r>
              <a:rPr lang="uk-UA" sz="2400" dirty="0"/>
              <a:t> </a:t>
            </a:r>
            <a:r>
              <a:rPr lang="uk-UA" sz="2400" b="1" dirty="0"/>
              <a:t>уславлення </a:t>
            </a:r>
            <a:r>
              <a:rPr lang="uk-UA" sz="2400" dirty="0"/>
              <a:t>мужності, хоробрості, співчуття, бажання допомагати іншим та охороняти дику природу; </a:t>
            </a:r>
            <a:r>
              <a:rPr lang="uk-UA" sz="2400" b="1" dirty="0"/>
              <a:t>засудження</a:t>
            </a:r>
            <a:r>
              <a:rPr lang="uk-UA" sz="2400" dirty="0"/>
              <a:t> жорстокості та користолюбства.</a:t>
            </a:r>
          </a:p>
          <a:p>
            <a:r>
              <a:rPr lang="uk-UA" sz="2400" b="1" dirty="0"/>
              <a:t>Головна думка </a:t>
            </a:r>
            <a:r>
              <a:rPr lang="uk-UA" sz="2400" dirty="0"/>
              <a:t>– Засудження безжального ставлення до тварин.</a:t>
            </a:r>
          </a:p>
          <a:p>
            <a:r>
              <a:rPr lang="uk-UA" sz="2400" b="1" dirty="0"/>
              <a:t>Проблематика</a:t>
            </a:r>
            <a:r>
              <a:rPr lang="uk-UA" sz="2400" dirty="0"/>
              <a:t>: життєва позиція людини, ставлення людини до природи, жити по совісті. </a:t>
            </a:r>
          </a:p>
          <a:p>
            <a:r>
              <a:rPr lang="uk-UA" sz="1600" dirty="0"/>
              <a:t>Автор показує, що те, що людина вважає себе царем природи, не дає їй права знищувати тварин для своєї розваги; люди мають усвідомити, що їх завдання — оберігати та захищати природу, турбуватись про неї, бути милосердним</a:t>
            </a:r>
            <a:r>
              <a:rPr lang="uk-UA" sz="2400" dirty="0"/>
              <a:t>.</a:t>
            </a:r>
          </a:p>
          <a:p>
            <a:r>
              <a:rPr lang="uk-UA" sz="2400" b="1" dirty="0"/>
              <a:t>Місце дії: </a:t>
            </a:r>
            <a:r>
              <a:rPr lang="uk-UA" sz="2400" dirty="0"/>
              <a:t>заповідник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FAA375-E7B6-ABAC-7308-F72F50C8A807}"/>
              </a:ext>
            </a:extLst>
          </p:cNvPr>
          <p:cNvSpPr txBox="1"/>
          <p:nvPr/>
        </p:nvSpPr>
        <p:spPr>
          <a:xfrm>
            <a:off x="7696939" y="168676"/>
            <a:ext cx="4083728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ПАСПОРТ      ТВОРУ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FC8256-44BD-7BA4-7B39-D7E9C52059F3}"/>
              </a:ext>
            </a:extLst>
          </p:cNvPr>
          <p:cNvSpPr txBox="1"/>
          <p:nvPr/>
        </p:nvSpPr>
        <p:spPr>
          <a:xfrm>
            <a:off x="10239375" y="6410325"/>
            <a:ext cx="186690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600" b="1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2141557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4ED7FF5-F64A-69A8-868B-1D7407E25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20" y="253040"/>
            <a:ext cx="5273335" cy="35521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FD8CC8-85FB-1D21-4D27-53C010B30D23}"/>
              </a:ext>
            </a:extLst>
          </p:cNvPr>
          <p:cNvSpPr txBox="1"/>
          <p:nvPr/>
        </p:nvSpPr>
        <p:spPr>
          <a:xfrm>
            <a:off x="5802353" y="204184"/>
            <a:ext cx="615882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Лось (</a:t>
            </a:r>
            <a:r>
              <a:rPr lang="cs-CZ" dirty="0"/>
              <a:t>Alces) — </a:t>
            </a:r>
            <a:r>
              <a:rPr lang="uk-UA" dirty="0"/>
              <a:t>рід ссавців, найбільший </a:t>
            </a:r>
            <a:r>
              <a:rPr lang="uk-UA" b="1" dirty="0"/>
              <a:t>представник родини оленевих </a:t>
            </a:r>
            <a:r>
              <a:rPr lang="uk-UA" dirty="0"/>
              <a:t>(</a:t>
            </a:r>
            <a:r>
              <a:rPr lang="cs-CZ" dirty="0"/>
              <a:t>Cervidae).</a:t>
            </a:r>
          </a:p>
          <a:p>
            <a:pPr algn="just"/>
            <a:endParaRPr lang="cs-CZ" dirty="0"/>
          </a:p>
          <a:p>
            <a:pPr algn="just"/>
            <a:r>
              <a:rPr lang="uk-UA" dirty="0"/>
              <a:t>Сучасних лосів ділять на два види — лось </a:t>
            </a:r>
            <a:r>
              <a:rPr lang="uk-UA" b="1" dirty="0"/>
              <a:t>звичайний і лось американський </a:t>
            </a:r>
            <a:r>
              <a:rPr lang="uk-UA" dirty="0"/>
              <a:t>. </a:t>
            </a:r>
          </a:p>
          <a:p>
            <a:pPr algn="just"/>
            <a:r>
              <a:rPr lang="uk-UA" dirty="0"/>
              <a:t>Перший трапляється в Україні, де його чисельність різко скоротилася, тому 9 листопада 2017 лося </a:t>
            </a:r>
            <a:r>
              <a:rPr lang="uk-UA" b="1" dirty="0"/>
              <a:t>внесли до Червоної книги </a:t>
            </a:r>
            <a:r>
              <a:rPr lang="uk-UA" dirty="0"/>
              <a:t>країни рішенням Національної комісії з питань Червоної книги України після відповідної пропозиції у травні 2017 року.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0E4398-EA61-5A1A-A6C0-08F3A3D2AD19}"/>
              </a:ext>
            </a:extLst>
          </p:cNvPr>
          <p:cNvSpPr txBox="1"/>
          <p:nvPr/>
        </p:nvSpPr>
        <p:spPr>
          <a:xfrm>
            <a:off x="5802353" y="3343505"/>
            <a:ext cx="61588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Довжина тіла самця до 3 м, висота в загривку до 2,3 м, довжина хвоста 12—13 см; маса </a:t>
            </a:r>
            <a:r>
              <a:rPr lang="uk-UA" b="1" dirty="0"/>
              <a:t>360—600 кг, </a:t>
            </a:r>
            <a:r>
              <a:rPr lang="uk-UA" dirty="0"/>
              <a:t>самки дрібніші за самців.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2FFFEA-0BF3-D2B5-E042-BF4F7B8906F6}"/>
              </a:ext>
            </a:extLst>
          </p:cNvPr>
          <p:cNvSpPr txBox="1"/>
          <p:nvPr/>
        </p:nvSpPr>
        <p:spPr>
          <a:xfrm>
            <a:off x="5802353" y="4266835"/>
            <a:ext cx="61588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Лосі харчуються </a:t>
            </a:r>
            <a:r>
              <a:rPr lang="uk-UA" dirty="0" err="1"/>
              <a:t>деревинно</a:t>
            </a:r>
            <a:r>
              <a:rPr lang="uk-UA" dirty="0"/>
              <a:t>-чагарниковою і трав'янистою рослинністю, а також мохами, лишайниками і грибами.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CCB9961-BBD7-38A4-A7ED-1ED9D1100C57}"/>
              </a:ext>
            </a:extLst>
          </p:cNvPr>
          <p:cNvSpPr txBox="1"/>
          <p:nvPr/>
        </p:nvSpPr>
        <p:spPr>
          <a:xfrm>
            <a:off x="5802353" y="5103674"/>
            <a:ext cx="609452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Самці і самотні самиці живуть поодинці або невеликими групами по 3-4 тварини. Влітку і взимку дорослі самиці ходять з лосенятами, утворюючи групи з 3-4 голів, іноді до них приєднуються самці і самотні самиці, утворюючи стадо в 5-8 голів. Навесні ці стада розпадаються.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B0E683F-10A7-3304-B4B8-95924DDCA1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821" y="4060603"/>
            <a:ext cx="3169327" cy="266864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011E3B4-C00B-7786-456A-85A1BDCFCF34}"/>
              </a:ext>
            </a:extLst>
          </p:cNvPr>
          <p:cNvSpPr txBox="1"/>
          <p:nvPr/>
        </p:nvSpPr>
        <p:spPr>
          <a:xfrm>
            <a:off x="3517776" y="4117652"/>
            <a:ext cx="1986379" cy="25545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1600" dirty="0"/>
              <a:t>Зустрічаються також особини з цілком білим кольором хутра, при чому вони не є альбіносами. У дикій природі нараховується не більше 100 білих лосів</a:t>
            </a:r>
          </a:p>
        </p:txBody>
      </p:sp>
    </p:spTree>
    <p:extLst>
      <p:ext uri="{BB962C8B-B14F-4D97-AF65-F5344CB8AC3E}">
        <p14:creationId xmlns:p14="http://schemas.microsoft.com/office/powerpoint/2010/main" val="3350384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FC721EBE-05CC-45B1-A284-CF7902B08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F3C00D-0F08-E895-5FFC-FFE4C9F136B9}"/>
              </a:ext>
            </a:extLst>
          </p:cNvPr>
          <p:cNvSpPr txBox="1"/>
          <p:nvPr/>
        </p:nvSpPr>
        <p:spPr>
          <a:xfrm>
            <a:off x="319596" y="1441450"/>
            <a:ext cx="4705165" cy="5012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Композиція твору “Лось”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Експозиція:</a:t>
            </a:r>
            <a:r>
              <a:rPr lang="uk-UA" sz="2400" dirty="0"/>
              <a:t> лось живе у заповіднику.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Зав’язка:</a:t>
            </a:r>
            <a:r>
              <a:rPr lang="uk-UA" sz="2400" dirty="0"/>
              <a:t> лось відчуває небезпеку за територією заповідника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Розвиток дій</a:t>
            </a:r>
            <a:r>
              <a:rPr lang="uk-UA" sz="2400" dirty="0"/>
              <a:t>: світанок на галявині, у полоні річки. Хлопці допомагають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Кульмінація:</a:t>
            </a:r>
            <a:r>
              <a:rPr lang="uk-UA" sz="2400" dirty="0"/>
              <a:t> браконьєр Шпичак стріляє в лося.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Розв’язка:</a:t>
            </a:r>
            <a:r>
              <a:rPr lang="uk-UA" sz="2400" dirty="0"/>
              <a:t> смерть лося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7" name="Рисунок 6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1A907026-86BC-D8EA-359F-33FFEF19E1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785" r="7199" b="4"/>
          <a:stretch/>
        </p:blipFill>
        <p:spPr>
          <a:xfrm>
            <a:off x="5349607" y="746125"/>
            <a:ext cx="3314451" cy="3358380"/>
          </a:xfrm>
          <a:prstGeom prst="rect">
            <a:avLst/>
          </a:prstGeom>
        </p:spPr>
      </p:pic>
      <p:sp>
        <p:nvSpPr>
          <p:cNvPr id="15" name="Round Single Corner Rectangle 17">
            <a:extLst>
              <a:ext uri="{FF2B5EF4-FFF2-40B4-BE49-F238E27FC236}">
                <a16:creationId xmlns:a16="http://schemas.microsoft.com/office/drawing/2014/main" id="{E6779263-2FE2-4743-A381-DF7ADA6E2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10817" y="1002026"/>
            <a:ext cx="2309217" cy="1684338"/>
          </a:xfrm>
          <a:prstGeom prst="round1Rect">
            <a:avLst>
              <a:gd name="adj" fmla="val 11295"/>
            </a:avLst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408374D-486C-4B15-9142-19BD866E42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6" name="Рисунок 5" descr="Зображення, що містить текст, собака&#10;&#10;Автоматично згенерований опис">
            <a:extLst>
              <a:ext uri="{FF2B5EF4-FFF2-40B4-BE49-F238E27FC236}">
                <a16:creationId xmlns:a16="http://schemas.microsoft.com/office/drawing/2014/main" id="{1A07E537-40B2-BCBC-0658-0DF6A960974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794" r="1" b="1"/>
          <a:stretch/>
        </p:blipFill>
        <p:spPr>
          <a:xfrm>
            <a:off x="5349607" y="4263125"/>
            <a:ext cx="3314451" cy="2092720"/>
          </a:xfrm>
          <a:prstGeom prst="rect">
            <a:avLst/>
          </a:prstGeom>
        </p:spPr>
      </p:pic>
      <p:pic>
        <p:nvPicPr>
          <p:cNvPr id="8" name="Рисунок 7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DBBF20FA-5CFF-8F4F-C926-2487A3D3188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617" r="7098" b="2"/>
          <a:stretch/>
        </p:blipFill>
        <p:spPr>
          <a:xfrm>
            <a:off x="8810817" y="2822889"/>
            <a:ext cx="2695383" cy="353295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074F453-80AD-1314-1C19-2FBF9B40E68C}"/>
              </a:ext>
            </a:extLst>
          </p:cNvPr>
          <p:cNvSpPr txBox="1"/>
          <p:nvPr/>
        </p:nvSpPr>
        <p:spPr>
          <a:xfrm>
            <a:off x="10239375" y="6410325"/>
            <a:ext cx="186690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600" b="1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2570686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ABF8C93-F8B5-B1AC-5E15-28C0F2E0F38B}"/>
              </a:ext>
            </a:extLst>
          </p:cNvPr>
          <p:cNvSpPr txBox="1"/>
          <p:nvPr/>
        </p:nvSpPr>
        <p:spPr>
          <a:xfrm>
            <a:off x="179774" y="1225689"/>
            <a:ext cx="402574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1 Чигати — очікувати чиєїсь появи, підстерігати кого-небудь. </a:t>
            </a:r>
          </a:p>
          <a:p>
            <a:r>
              <a:rPr lang="uk-UA" sz="2400" dirty="0"/>
              <a:t>2 Лежбище — місце, де дикі тварини сплять, проводять найбільше часу. 3 Ратиці — копита. </a:t>
            </a:r>
          </a:p>
          <a:p>
            <a:r>
              <a:rPr lang="uk-UA" sz="2400" dirty="0"/>
              <a:t>4 Байрак — яр, долина, схили яких поросли лісом і чагарниками. </a:t>
            </a:r>
          </a:p>
          <a:p>
            <a:r>
              <a:rPr lang="uk-UA" sz="2400" dirty="0"/>
              <a:t>5 Осичняк — осиковий гай. 6 Згірок — невелика гора. </a:t>
            </a:r>
          </a:p>
          <a:p>
            <a:r>
              <a:rPr lang="uk-UA" sz="2400" dirty="0"/>
              <a:t>7 </a:t>
            </a:r>
            <a:r>
              <a:rPr lang="uk-UA" sz="2400" dirty="0" err="1"/>
              <a:t>Хутко</a:t>
            </a:r>
            <a:r>
              <a:rPr lang="uk-UA" sz="2400" dirty="0"/>
              <a:t> — швидко.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5479C3-54E1-FAAD-F3B2-BFB420E72281}"/>
              </a:ext>
            </a:extLst>
          </p:cNvPr>
          <p:cNvSpPr txBox="1"/>
          <p:nvPr/>
        </p:nvSpPr>
        <p:spPr>
          <a:xfrm>
            <a:off x="9181266" y="37230"/>
            <a:ext cx="2707689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СЛОВНИЧОК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8D60019-2295-47F4-8A66-3E4CA42A4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5727" y="3466811"/>
            <a:ext cx="4025746" cy="30218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B12EF26-A3B0-ACBD-8AEF-14635FDC9E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3984" y="709650"/>
            <a:ext cx="4532786" cy="3021857"/>
          </a:xfrm>
          <a:prstGeom prst="rect">
            <a:avLst/>
          </a:prstGeom>
        </p:spPr>
      </p:pic>
      <p:pic>
        <p:nvPicPr>
          <p:cNvPr id="1026" name="Picture 2" descr="У Львові на Білогорщі помітили лосів">
            <a:extLst>
              <a:ext uri="{FF2B5EF4-FFF2-40B4-BE49-F238E27FC236}">
                <a16:creationId xmlns:a16="http://schemas.microsoft.com/office/drawing/2014/main" id="{11DEF4D9-E464-6F27-EF60-8867A223B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1859" y="1615736"/>
            <a:ext cx="3121486" cy="2077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675CDE3-1806-FB93-D906-09FCE2ABCB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3984" y="3429000"/>
            <a:ext cx="3121743" cy="207737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4D8E1C-4FFF-8E47-0AEA-E3A1DB6DC55C}"/>
              </a:ext>
            </a:extLst>
          </p:cNvPr>
          <p:cNvSpPr txBox="1"/>
          <p:nvPr/>
        </p:nvSpPr>
        <p:spPr>
          <a:xfrm>
            <a:off x="10239375" y="6410325"/>
            <a:ext cx="186690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600" b="1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30167284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9B938EA-9EAD-A889-49FE-E65AFCD261E3}"/>
              </a:ext>
            </a:extLst>
          </p:cNvPr>
          <p:cNvSpPr txBox="1"/>
          <p:nvPr/>
        </p:nvSpPr>
        <p:spPr>
          <a:xfrm>
            <a:off x="207145" y="1859378"/>
            <a:ext cx="486015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1  Залужжя — за луками. </a:t>
            </a:r>
          </a:p>
          <a:p>
            <a:r>
              <a:rPr lang="uk-UA" sz="2400" dirty="0"/>
              <a:t>2  </a:t>
            </a:r>
            <a:r>
              <a:rPr lang="uk-UA" sz="2400" dirty="0" err="1"/>
              <a:t>Посотатися</a:t>
            </a:r>
            <a:r>
              <a:rPr lang="uk-UA" sz="2400" dirty="0"/>
              <a:t> — тут: </a:t>
            </a:r>
            <a:r>
              <a:rPr lang="uk-UA" sz="2400" dirty="0" err="1"/>
              <a:t>попливти</a:t>
            </a:r>
            <a:r>
              <a:rPr lang="uk-UA" sz="2400" dirty="0"/>
              <a:t>.</a:t>
            </a:r>
          </a:p>
          <a:p>
            <a:r>
              <a:rPr lang="uk-UA" sz="2400" dirty="0"/>
              <a:t>3   Санки </a:t>
            </a:r>
            <a:r>
              <a:rPr lang="uk-UA" sz="2400" dirty="0" err="1"/>
              <a:t>однокінь</a:t>
            </a:r>
            <a:r>
              <a:rPr lang="uk-UA" sz="2400" dirty="0"/>
              <a:t> — санки, запряжені одним конем. </a:t>
            </a:r>
          </a:p>
          <a:p>
            <a:r>
              <a:rPr lang="uk-UA" sz="2400" dirty="0"/>
              <a:t>4   Маківка — вершечок.</a:t>
            </a:r>
          </a:p>
          <a:p>
            <a:r>
              <a:rPr lang="uk-UA" sz="2400" dirty="0"/>
              <a:t>5   Шумовиння — піна. </a:t>
            </a:r>
          </a:p>
          <a:p>
            <a:r>
              <a:rPr lang="uk-UA" sz="2400" dirty="0"/>
              <a:t>6   </a:t>
            </a:r>
            <a:r>
              <a:rPr lang="uk-UA" sz="2400" dirty="0" err="1"/>
              <a:t>Оскнілий</a:t>
            </a:r>
            <a:r>
              <a:rPr lang="uk-UA" sz="2400" dirty="0"/>
              <a:t> — тут: примерзлий, подібний до скла. </a:t>
            </a:r>
          </a:p>
          <a:p>
            <a:r>
              <a:rPr lang="uk-UA" sz="2400" dirty="0"/>
              <a:t>7  </a:t>
            </a:r>
            <a:r>
              <a:rPr lang="uk-UA" sz="2400" dirty="0" err="1"/>
              <a:t>Вжахано</a:t>
            </a:r>
            <a:r>
              <a:rPr lang="uk-UA" sz="2400" dirty="0"/>
              <a:t> — </a:t>
            </a:r>
            <a:r>
              <a:rPr lang="uk-UA" sz="2400" dirty="0" err="1"/>
              <a:t>зляка</a:t>
            </a:r>
            <a:endParaRPr lang="uk-UA" sz="2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62A8A7C-0BA7-DCB7-A642-A407CFF671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6430" y="0"/>
            <a:ext cx="2828789" cy="74987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25A0E5E-4C58-C6E6-3C30-7DF9C73498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500" y="3837434"/>
            <a:ext cx="4310129" cy="287482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CEF467A-098E-D97C-0B88-0B484BA586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8500" y="749873"/>
            <a:ext cx="4310129" cy="287482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5EA859-F702-9514-04F2-0F69C6C91E01}"/>
              </a:ext>
            </a:extLst>
          </p:cNvPr>
          <p:cNvSpPr txBox="1"/>
          <p:nvPr/>
        </p:nvSpPr>
        <p:spPr>
          <a:xfrm>
            <a:off x="10239375" y="6410325"/>
            <a:ext cx="186690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600" b="1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7783941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4B6A46E-083C-4558-888C-4A7CB3EF1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AE0DD3-1871-FDAA-0799-EB821F8D0F84}"/>
              </a:ext>
            </a:extLst>
          </p:cNvPr>
          <p:cNvSpPr txBox="1"/>
          <p:nvPr/>
        </p:nvSpPr>
        <p:spPr>
          <a:xfrm>
            <a:off x="371475" y="1441450"/>
            <a:ext cx="4978131" cy="50481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b="1" dirty="0"/>
              <a:t>Характеристика лося</a:t>
            </a:r>
            <a:r>
              <a:rPr lang="uk-UA" dirty="0"/>
              <a:t>: красень тайги, полюбляв галяву, обізнаний, стурбований, обережний, спостережливий, чутливий, наполегливий, цілеспрямований, вдячний людям, що його годують; розумів довкілля; вміло бореться з небезпекою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uk-UA" dirty="0"/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b="1" dirty="0"/>
              <a:t>Стан і відчуття лося</a:t>
            </a:r>
            <a:r>
              <a:rPr lang="uk-UA" dirty="0"/>
              <a:t>: нащулив вуха, тривога в крові густішала, шкура на грудях здригнулася, тріщання пробудило в ньому неясний страх, лось застиг нерухомо, в його очах появився золотавий сплеск, знову захвилювався, знову насторожився, очі набрякали кров’янистим смутком, в ногах прокинулося бажання бігти й тікати, лось знесилився, розпач струменів, припав до землі, усім своїм великим тілом.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FE348B-0CA8-E3E9-C9CE-21D812B9E8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76" r="-1" b="25716"/>
          <a:stretch/>
        </p:blipFill>
        <p:spPr>
          <a:xfrm>
            <a:off x="5349607" y="746125"/>
            <a:ext cx="3314451" cy="3358380"/>
          </a:xfrm>
          <a:prstGeom prst="rect">
            <a:avLst/>
          </a:prstGeom>
        </p:spPr>
      </p:pic>
      <p:sp>
        <p:nvSpPr>
          <p:cNvPr id="14" name="Round Single Corner Rectangle 17">
            <a:extLst>
              <a:ext uri="{FF2B5EF4-FFF2-40B4-BE49-F238E27FC236}">
                <a16:creationId xmlns:a16="http://schemas.microsoft.com/office/drawing/2014/main" id="{C9CD8108-0312-488F-BCF5-BDE9B86EC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10817" y="1002026"/>
            <a:ext cx="2309217" cy="1684338"/>
          </a:xfrm>
          <a:prstGeom prst="round1Rect">
            <a:avLst>
              <a:gd name="adj" fmla="val 1129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DFDB009-CBAB-4FFD-A94C-3CBF0E26A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18" name="Round Single Corner Rectangle 16">
            <a:extLst>
              <a:ext uri="{FF2B5EF4-FFF2-40B4-BE49-F238E27FC236}">
                <a16:creationId xmlns:a16="http://schemas.microsoft.com/office/drawing/2014/main" id="{74A0BA84-9789-4F65-A8F3-58BEB4092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241840" y="4259603"/>
            <a:ext cx="2417253" cy="1840846"/>
          </a:xfrm>
          <a:prstGeom prst="round1Rect">
            <a:avLst>
              <a:gd name="adj" fmla="val 1129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ABDEF14-FC6F-5926-60C9-8489F2EA13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085" r="28989"/>
          <a:stretch/>
        </p:blipFill>
        <p:spPr>
          <a:xfrm>
            <a:off x="8810817" y="2822889"/>
            <a:ext cx="3009708" cy="394495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3964BB-CDEB-4863-AEDC-0A49F0B98375}"/>
              </a:ext>
            </a:extLst>
          </p:cNvPr>
          <p:cNvSpPr txBox="1"/>
          <p:nvPr/>
        </p:nvSpPr>
        <p:spPr>
          <a:xfrm>
            <a:off x="10239375" y="6410325"/>
            <a:ext cx="186690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600" b="1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2865224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D1ECAB7-C6A5-ABDD-4E4F-D192A8E6DB16}"/>
              </a:ext>
            </a:extLst>
          </p:cNvPr>
          <p:cNvSpPr txBox="1"/>
          <p:nvPr/>
        </p:nvSpPr>
        <p:spPr>
          <a:xfrm>
            <a:off x="6096000" y="1316884"/>
            <a:ext cx="533326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dirty="0"/>
              <a:t>«Лось був </a:t>
            </a:r>
            <a:r>
              <a:rPr lang="uk-UA" sz="2000" b="1" dirty="0"/>
              <a:t>старий та бувалий самець</a:t>
            </a:r>
            <a:r>
              <a:rPr lang="uk-UA" sz="2000" dirty="0"/>
              <a:t>, він уже звик до заповідника*, у який потрапив із тайги, звик до людей та до того, що його підгодовують. Але те недуже тріщання пробудило в ньому неясний страх, який нагадав йому про життя в тайзі, про ті небезпеки, які там на нього чигали1, і лось зрушив із свого лежбища2, а потім і побіг. Що далі біг, то більшим сповнювався страхом, і хоча нічого вже не чув, крім приглушеного поцокування власних ратиць3 об землю, ще довго не зупинявся.»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5D28E6-CFD7-6A97-023C-C4BC990A3C60}"/>
              </a:ext>
            </a:extLst>
          </p:cNvPr>
          <p:cNvSpPr txBox="1"/>
          <p:nvPr/>
        </p:nvSpPr>
        <p:spPr>
          <a:xfrm>
            <a:off x="659167" y="5718089"/>
            <a:ext cx="6094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*</a:t>
            </a:r>
            <a:r>
              <a:rPr lang="ru-RU" dirty="0" err="1"/>
              <a:t>Заповідник</a:t>
            </a:r>
            <a:r>
              <a:rPr lang="ru-RU" dirty="0"/>
              <a:t> — </a:t>
            </a:r>
            <a:r>
              <a:rPr lang="ru-RU" dirty="0" err="1"/>
              <a:t>територія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охороняється</a:t>
            </a:r>
            <a:r>
              <a:rPr lang="ru-RU" dirty="0"/>
              <a:t> законом; там заборонено </a:t>
            </a:r>
            <a:r>
              <a:rPr lang="ru-RU" dirty="0" err="1"/>
              <a:t>полювання</a:t>
            </a:r>
            <a:r>
              <a:rPr lang="ru-RU" dirty="0"/>
              <a:t>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E8531B9-4C8B-BCA6-22C9-FCF6C9D0F0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131" y="1554286"/>
            <a:ext cx="5108469" cy="339945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13C0B5D-33F0-EE55-D006-D54EE6574B68}"/>
              </a:ext>
            </a:extLst>
          </p:cNvPr>
          <p:cNvSpPr txBox="1"/>
          <p:nvPr/>
        </p:nvSpPr>
        <p:spPr>
          <a:xfrm>
            <a:off x="10239375" y="6410325"/>
            <a:ext cx="186690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600" b="1" dirty="0"/>
              <a:t>СЕЗЬКО ТЕТЯНА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043200-2C15-0655-ED9F-AE0AA712F966}"/>
              </a:ext>
            </a:extLst>
          </p:cNvPr>
          <p:cNvSpPr txBox="1"/>
          <p:nvPr/>
        </p:nvSpPr>
        <p:spPr>
          <a:xfrm>
            <a:off x="7270812" y="88777"/>
            <a:ext cx="4589755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ЧИТАННЯ З РОЗУМІННЯМ</a:t>
            </a:r>
          </a:p>
        </p:txBody>
      </p:sp>
    </p:spTree>
    <p:extLst>
      <p:ext uri="{BB962C8B-B14F-4D97-AF65-F5344CB8AC3E}">
        <p14:creationId xmlns:p14="http://schemas.microsoft.com/office/powerpoint/2010/main" val="1996315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4B05DD1-8511-1366-9FC6-5A48A26849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530" y="1371941"/>
            <a:ext cx="4438273" cy="306655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418C08-C118-B38F-026C-E5931F745946}"/>
              </a:ext>
            </a:extLst>
          </p:cNvPr>
          <p:cNvSpPr txBox="1"/>
          <p:nvPr/>
        </p:nvSpPr>
        <p:spPr>
          <a:xfrm>
            <a:off x="5140171" y="912364"/>
            <a:ext cx="616998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b="1" dirty="0"/>
              <a:t>Хлопчики-підберезники	</a:t>
            </a:r>
          </a:p>
          <a:p>
            <a:pPr algn="just"/>
            <a:r>
              <a:rPr lang="uk-UA" sz="2000" b="1" dirty="0"/>
              <a:t>Портрет</a:t>
            </a:r>
          </a:p>
          <a:p>
            <a:pPr algn="just"/>
            <a:r>
              <a:rPr lang="uk-UA" sz="2000" dirty="0"/>
              <a:t>«Обидва плечисті, обидва з широкими, лагідними лицями і схожі один на одного так, як маленький гриб-підберезник схожий на свого більшого сусіда»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BCDC66-A496-8C01-1BF1-1C30E36FA2D6}"/>
              </a:ext>
            </a:extLst>
          </p:cNvPr>
          <p:cNvSpPr txBox="1"/>
          <p:nvPr/>
        </p:nvSpPr>
        <p:spPr>
          <a:xfrm>
            <a:off x="7164280" y="186431"/>
            <a:ext cx="4705165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ХАРАКТЕРИСТИКА ГЕРОЇВ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41C1AE-768B-D7D2-D424-DCF3CE50D6BD}"/>
              </a:ext>
            </a:extLst>
          </p:cNvPr>
          <p:cNvSpPr txBox="1"/>
          <p:nvPr/>
        </p:nvSpPr>
        <p:spPr>
          <a:xfrm>
            <a:off x="5237825" y="2905218"/>
            <a:ext cx="587479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Вчинки</a:t>
            </a:r>
          </a:p>
          <a:p>
            <a:pPr algn="just"/>
            <a:r>
              <a:rPr lang="uk-UA" dirty="0"/>
              <a:t>кинулися рятувати звіра, незважаючи на небезпеку; </a:t>
            </a:r>
            <a:r>
              <a:rPr lang="uk-UA" dirty="0" err="1"/>
              <a:t>кмітливо</a:t>
            </a:r>
            <a:r>
              <a:rPr lang="uk-UA" dirty="0"/>
              <a:t> придумали спосіб порятунку, хоч були маленькі й слабосилі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6F19B0-F971-3D87-E957-67A09E59C40C}"/>
              </a:ext>
            </a:extLst>
          </p:cNvPr>
          <p:cNvSpPr txBox="1"/>
          <p:nvPr/>
        </p:nvSpPr>
        <p:spPr>
          <a:xfrm>
            <a:off x="5237825" y="4191310"/>
            <a:ext cx="609452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Риси характеру</a:t>
            </a:r>
          </a:p>
          <a:p>
            <a:pPr algn="just"/>
            <a:r>
              <a:rPr lang="uk-UA" dirty="0"/>
              <a:t>Добрі, милосердні, маючи малі сили та кмітливість, рятують великого звіра; чесні, непідкупні, бережно ставляться до природи. Маленькі,  розумні та справедливі.</a:t>
            </a:r>
          </a:p>
          <a:p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0A7DFF-C2D5-8B1C-F8F4-82F36BAAAD59}"/>
              </a:ext>
            </a:extLst>
          </p:cNvPr>
          <p:cNvSpPr txBox="1"/>
          <p:nvPr/>
        </p:nvSpPr>
        <p:spPr>
          <a:xfrm>
            <a:off x="5302188" y="5845894"/>
            <a:ext cx="6094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Що уособлюють</a:t>
            </a:r>
          </a:p>
          <a:p>
            <a:pPr algn="just"/>
            <a:r>
              <a:rPr lang="uk-UA" dirty="0"/>
              <a:t>добро, милосердя, справедливість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2948A3-620C-6B89-C07D-A37C8FAAE2AC}"/>
              </a:ext>
            </a:extLst>
          </p:cNvPr>
          <p:cNvSpPr txBox="1"/>
          <p:nvPr/>
        </p:nvSpPr>
        <p:spPr>
          <a:xfrm>
            <a:off x="10239375" y="6410325"/>
            <a:ext cx="186690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600" b="1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25896481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7D9FDF4-7864-1A51-6A03-0D5B1CA9D985}"/>
              </a:ext>
            </a:extLst>
          </p:cNvPr>
          <p:cNvSpPr txBox="1"/>
          <p:nvPr/>
        </p:nvSpPr>
        <p:spPr>
          <a:xfrm>
            <a:off x="5852603" y="503275"/>
            <a:ext cx="60945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Дядько Шпичак</a:t>
            </a:r>
          </a:p>
          <a:p>
            <a:pPr algn="just"/>
            <a:r>
              <a:rPr lang="uk-UA" b="1" dirty="0"/>
              <a:t>Портрет</a:t>
            </a:r>
          </a:p>
          <a:p>
            <a:pPr algn="just"/>
            <a:r>
              <a:rPr lang="uk-UA" dirty="0"/>
              <a:t>	«Кругленький, як підпалок, з </a:t>
            </a:r>
            <a:r>
              <a:rPr lang="uk-UA" dirty="0" err="1"/>
              <a:t>підпалкуватим</a:t>
            </a:r>
            <a:r>
              <a:rPr lang="uk-UA" dirty="0"/>
              <a:t>, добре випеченим обличчям, в розтоптаних, з довгими халявами, чоботях, в яких він тонув мало не по пояс. Радість на його обличчі змагалася з настороженістю, і від того воно бралося то темними, то світлими спалахами»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400922-4F91-1B02-349E-19B951C71728}"/>
              </a:ext>
            </a:extLst>
          </p:cNvPr>
          <p:cNvSpPr txBox="1"/>
          <p:nvPr/>
        </p:nvSpPr>
        <p:spPr>
          <a:xfrm>
            <a:off x="5852603" y="2811599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Вчинки</a:t>
            </a:r>
          </a:p>
          <a:p>
            <a:pPr algn="just"/>
            <a:r>
              <a:rPr lang="uk-UA" dirty="0"/>
              <a:t>дорослий, але сидів і насмішкувато з кущів спостерігав, як діти рятували лося; вистрілив у нього; </a:t>
            </a:r>
            <a:r>
              <a:rPr lang="uk-UA" dirty="0" err="1"/>
              <a:t>боячись</a:t>
            </a:r>
            <a:r>
              <a:rPr lang="uk-UA" dirty="0"/>
              <a:t> покарання, </a:t>
            </a:r>
            <a:r>
              <a:rPr lang="uk-UA" dirty="0" err="1"/>
              <a:t>хотівшого</a:t>
            </a:r>
            <a:r>
              <a:rPr lang="uk-UA" dirty="0"/>
              <a:t> позбавитися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B944AA-A558-6EA2-9FF6-5ED00EA270C6}"/>
              </a:ext>
            </a:extLst>
          </p:cNvPr>
          <p:cNvSpPr txBox="1"/>
          <p:nvPr/>
        </p:nvSpPr>
        <p:spPr>
          <a:xfrm>
            <a:off x="85079" y="3802224"/>
            <a:ext cx="5589971" cy="28623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Риси характеру</a:t>
            </a:r>
          </a:p>
          <a:p>
            <a:pPr algn="just"/>
            <a:r>
              <a:rPr lang="uk-UA" dirty="0"/>
              <a:t>Злий, підлий, підступний, жорстокий, несправедливий, жадібний,  схильний до безглуздих і необдуманих вчинків; по-споживацькому ставиться до природи, не дбає про її захист і збереження; убив звіра, якого хлопці щойно врятували, знаючи, що він із заповідника і скористатися здобиччю він безкарно не зможе. Дорослий, але нечесний і несправедливий, безжальний.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FE3238-A359-5E73-292E-FFC7A67465A3}"/>
              </a:ext>
            </a:extLst>
          </p:cNvPr>
          <p:cNvSpPr txBox="1"/>
          <p:nvPr/>
        </p:nvSpPr>
        <p:spPr>
          <a:xfrm>
            <a:off x="5852603" y="4368740"/>
            <a:ext cx="60945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уособлює</a:t>
            </a:r>
            <a:endParaRPr lang="ru-RU" dirty="0"/>
          </a:p>
          <a:p>
            <a:endParaRPr lang="ru-RU" dirty="0"/>
          </a:p>
          <a:p>
            <a:r>
              <a:rPr lang="ru-RU" dirty="0"/>
              <a:t>зло, шкоду, </a:t>
            </a:r>
            <a:r>
              <a:rPr lang="ru-RU" dirty="0" err="1"/>
              <a:t>безсердеч­ність</a:t>
            </a:r>
            <a:r>
              <a:rPr lang="ru-RU" dirty="0"/>
              <a:t>, </a:t>
            </a:r>
            <a:r>
              <a:rPr lang="ru-RU" dirty="0" err="1"/>
              <a:t>боягузтво</a:t>
            </a:r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37FA05E-5128-2B80-F23C-B60A382F53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05" y="474020"/>
            <a:ext cx="5517656" cy="31036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D273091-8BAF-E400-4BBC-52B8C26B8B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5006" y="6354725"/>
            <a:ext cx="1902117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9967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4751EF1-23D8-5DE3-F356-F35323AAD7F1}"/>
              </a:ext>
            </a:extLst>
          </p:cNvPr>
          <p:cNvSpPr txBox="1"/>
          <p:nvPr/>
        </p:nvSpPr>
        <p:spPr>
          <a:xfrm>
            <a:off x="375082" y="1465606"/>
            <a:ext cx="609452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1</a:t>
            </a:r>
            <a:r>
              <a:rPr lang="uk-UA" sz="2400" dirty="0"/>
              <a:t>.	 Лось прислухався до землі, очікуючи</a:t>
            </a:r>
          </a:p>
          <a:p>
            <a:r>
              <a:rPr lang="uk-UA" sz="2400" dirty="0"/>
              <a:t>А зиму</a:t>
            </a:r>
          </a:p>
          <a:p>
            <a:r>
              <a:rPr lang="uk-UA" sz="2400" dirty="0"/>
              <a:t>Б весну</a:t>
            </a:r>
          </a:p>
          <a:p>
            <a:r>
              <a:rPr lang="uk-UA" sz="2400" dirty="0"/>
              <a:t>В літо</a:t>
            </a:r>
          </a:p>
          <a:p>
            <a:r>
              <a:rPr lang="uk-UA" sz="2400" dirty="0"/>
              <a:t>Г осінь</a:t>
            </a:r>
          </a:p>
          <a:p>
            <a:r>
              <a:rPr lang="uk-UA" sz="2400" dirty="0"/>
              <a:t>2.	 У реченні «На тому боці, ген під обрієм, примостилося село» </a:t>
            </a:r>
          </a:p>
          <a:p>
            <a:r>
              <a:rPr lang="uk-UA" sz="2400" dirty="0"/>
              <a:t>використано</a:t>
            </a:r>
          </a:p>
          <a:p>
            <a:r>
              <a:rPr lang="uk-UA" sz="2400" dirty="0"/>
              <a:t>А епітет</a:t>
            </a:r>
          </a:p>
          <a:p>
            <a:r>
              <a:rPr lang="uk-UA" sz="2400" dirty="0"/>
              <a:t>Б порівняння</a:t>
            </a:r>
          </a:p>
          <a:p>
            <a:r>
              <a:rPr lang="uk-UA" sz="2400" dirty="0"/>
              <a:t>В гіперболу</a:t>
            </a:r>
          </a:p>
          <a:p>
            <a:r>
              <a:rPr lang="uk-UA" sz="2400" dirty="0"/>
              <a:t>Г метафору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073432-BAE5-D178-1BD4-2DA6F168F858}"/>
              </a:ext>
            </a:extLst>
          </p:cNvPr>
          <p:cNvSpPr txBox="1"/>
          <p:nvPr/>
        </p:nvSpPr>
        <p:spPr>
          <a:xfrm>
            <a:off x="8238477" y="97654"/>
            <a:ext cx="3701987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uk-UA" sz="2800" dirty="0"/>
              <a:t>ПІДСУМОВУЄМО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4A48BA6-756B-2E80-F111-5997864932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6260" y="2124075"/>
            <a:ext cx="5018049" cy="3343275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F78FE40-CCBB-124A-23C9-4F8C2DA7C4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8348" y="6327492"/>
            <a:ext cx="1902117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1988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506CC51-B81E-D25C-B68E-4D5EA9E5B550}"/>
              </a:ext>
            </a:extLst>
          </p:cNvPr>
          <p:cNvSpPr txBox="1"/>
          <p:nvPr/>
        </p:nvSpPr>
        <p:spPr>
          <a:xfrm>
            <a:off x="188651" y="1905506"/>
            <a:ext cx="4534269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400" dirty="0"/>
              <a:t>3.</a:t>
            </a:r>
            <a:r>
              <a:rPr lang="uk-UA" sz="2400" b="1" dirty="0"/>
              <a:t>	 Словами «...очі все густіше набрякали кров’янистим смутком, аж горіли червоним </a:t>
            </a:r>
            <a:r>
              <a:rPr lang="uk-UA" sz="2400" b="1" dirty="0" err="1"/>
              <a:t>розпачем</a:t>
            </a:r>
            <a:r>
              <a:rPr lang="uk-UA" sz="2400" b="1" dirty="0"/>
              <a:t>...» охарактеризовано</a:t>
            </a:r>
          </a:p>
          <a:p>
            <a:r>
              <a:rPr lang="uk-UA" sz="2400" dirty="0"/>
              <a:t>А дядька Шпичака</a:t>
            </a:r>
          </a:p>
          <a:p>
            <a:r>
              <a:rPr lang="uk-UA" sz="2400" dirty="0"/>
              <a:t>Б лося</a:t>
            </a:r>
          </a:p>
          <a:p>
            <a:r>
              <a:rPr lang="uk-UA" sz="2400" dirty="0"/>
              <a:t>В старшого брата</a:t>
            </a:r>
          </a:p>
          <a:p>
            <a:r>
              <a:rPr lang="uk-UA" sz="2400" dirty="0"/>
              <a:t>Г молодшого брата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85CEB3-FF00-031C-7405-76BA2B7B58BC}"/>
              </a:ext>
            </a:extLst>
          </p:cNvPr>
          <p:cNvSpPr txBox="1"/>
          <p:nvPr/>
        </p:nvSpPr>
        <p:spPr>
          <a:xfrm>
            <a:off x="5140171" y="1097585"/>
            <a:ext cx="6552460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400" dirty="0"/>
              <a:t>Чому лось остерігався не тільки вовків, а й людей?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400" dirty="0"/>
              <a:t>Розкажіть, як поводив себе лось у крижаному полоні. Що ви відчували, читаючи ці рядки?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400" dirty="0"/>
              <a:t>Знайдіть і прочитайте портрет Шпичака. Які деталі опису зовнішності цього персонажа свідчать про негативне ставлення автора до нього?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400" dirty="0"/>
              <a:t>Знайдіть і прочитайте рядки, які передають стривожений стан Шпичака. Яку роль у цих рядках відіграють антоніми?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uk-U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20EA50E-4134-797E-4670-4E9D7BC16D0C}"/>
              </a:ext>
            </a:extLst>
          </p:cNvPr>
          <p:cNvSpPr txBox="1"/>
          <p:nvPr/>
        </p:nvSpPr>
        <p:spPr>
          <a:xfrm>
            <a:off x="10239375" y="6410325"/>
            <a:ext cx="186690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600" b="1" dirty="0"/>
              <a:t>СЕЗЬКО ТЕТЯНА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D387896-8EEE-6A0D-2001-ED3F31A87A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655" y="-83296"/>
            <a:ext cx="3828620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3911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4B6A46E-083C-4558-888C-4A7CB3EF1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8043D0-8DF0-BAE7-5D71-51133DF8C3C5}"/>
              </a:ext>
            </a:extLst>
          </p:cNvPr>
          <p:cNvSpPr txBox="1"/>
          <p:nvPr/>
        </p:nvSpPr>
        <p:spPr>
          <a:xfrm>
            <a:off x="149728" y="1292653"/>
            <a:ext cx="4786510" cy="3854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dirty="0"/>
              <a:t>Чому хлопчики не осудили вголос вчинок Шпичака, ніяк не відреагували на його обіцянки?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endParaRPr lang="uk-UA" sz="2800" dirty="0"/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dirty="0"/>
              <a:t>Як би ви повели себе в цій ситуації?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43FCCFA-2C43-0528-F83E-8B80D98B45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024" r="25956"/>
          <a:stretch/>
        </p:blipFill>
        <p:spPr>
          <a:xfrm>
            <a:off x="5349607" y="746125"/>
            <a:ext cx="3314451" cy="3358380"/>
          </a:xfrm>
          <a:prstGeom prst="rect">
            <a:avLst/>
          </a:prstGeom>
        </p:spPr>
      </p:pic>
      <p:sp>
        <p:nvSpPr>
          <p:cNvPr id="14" name="Round Single Corner Rectangle 17">
            <a:extLst>
              <a:ext uri="{FF2B5EF4-FFF2-40B4-BE49-F238E27FC236}">
                <a16:creationId xmlns:a16="http://schemas.microsoft.com/office/drawing/2014/main" id="{C9CD8108-0312-488F-BCF5-BDE9B86EC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10817" y="1002026"/>
            <a:ext cx="2309217" cy="1684338"/>
          </a:xfrm>
          <a:prstGeom prst="round1Rect">
            <a:avLst>
              <a:gd name="adj" fmla="val 1129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DFDB009-CBAB-4FFD-A94C-3CBF0E26A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18" name="Round Single Corner Rectangle 16">
            <a:extLst>
              <a:ext uri="{FF2B5EF4-FFF2-40B4-BE49-F238E27FC236}">
                <a16:creationId xmlns:a16="http://schemas.microsoft.com/office/drawing/2014/main" id="{74A0BA84-9789-4F65-A8F3-58BEB4092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241840" y="4259603"/>
            <a:ext cx="2417253" cy="1840846"/>
          </a:xfrm>
          <a:prstGeom prst="round1Rect">
            <a:avLst>
              <a:gd name="adj" fmla="val 1129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E31D9F7-73C3-3E63-1FE9-387EA9CE981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2779" r="4" b="4"/>
          <a:stretch/>
        </p:blipFill>
        <p:spPr>
          <a:xfrm>
            <a:off x="8810817" y="2822889"/>
            <a:ext cx="2695383" cy="3532955"/>
          </a:xfrm>
          <a:prstGeom prst="rect">
            <a:avLst/>
          </a:prstGeom>
        </p:spPr>
      </p:pic>
      <p:pic>
        <p:nvPicPr>
          <p:cNvPr id="1026" name="Picture 2" descr="Спасение годовалого лося (7 фото) » Триникси">
            <a:extLst>
              <a:ext uri="{FF2B5EF4-FFF2-40B4-BE49-F238E27FC236}">
                <a16:creationId xmlns:a16="http://schemas.microsoft.com/office/drawing/2014/main" id="{C4D041BE-36F7-6AB9-A525-49D8EB3B73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4" t="3143" r="14286" b="22928"/>
          <a:stretch/>
        </p:blipFill>
        <p:spPr bwMode="auto">
          <a:xfrm>
            <a:off x="3240843" y="4259603"/>
            <a:ext cx="2795088" cy="209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604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AC13F63-6B62-28B7-541F-DCB1E3CF12C9}"/>
              </a:ext>
            </a:extLst>
          </p:cNvPr>
          <p:cNvSpPr txBox="1"/>
          <p:nvPr/>
        </p:nvSpPr>
        <p:spPr>
          <a:xfrm>
            <a:off x="8673483" y="79899"/>
            <a:ext cx="312494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ТВОРЧА РОБОТА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B86808-095F-786D-B32B-7ACFE95739CF}"/>
              </a:ext>
            </a:extLst>
          </p:cNvPr>
          <p:cNvSpPr txBox="1"/>
          <p:nvPr/>
        </p:nvSpPr>
        <p:spPr>
          <a:xfrm>
            <a:off x="4829175" y="1080274"/>
            <a:ext cx="698182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Придумайте своє завершення оповідання «Лось». Запишіть його в зошит кількома реченнями.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5798332-0CD6-0931-75DE-526E7117B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66700"/>
            <a:ext cx="4133141" cy="622247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F8B786F-6C6B-023D-698D-983CC58CE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175" y="2417235"/>
            <a:ext cx="6981825" cy="407193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AABD4CD-B0B0-D501-1C7A-C9654F538D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0799" y="6383347"/>
            <a:ext cx="1902117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967610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284</TotalTime>
  <Words>1704</Words>
  <Application>Microsoft Office PowerPoint</Application>
  <PresentationFormat>Широкий екран</PresentationFormat>
  <Paragraphs>136</Paragraphs>
  <Slides>20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4" baseType="lpstr">
      <vt:lpstr>Arial</vt:lpstr>
      <vt:lpstr>Century Gothic</vt:lpstr>
      <vt:lpstr>Wingdings</vt:lpstr>
      <vt:lpstr>Туман</vt:lpstr>
      <vt:lpstr>СВІТ ПРИРОДИ ТА ЛЮДИНИ  В ХУДОЖНІЙ ПРОЗІ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МУЗИКА ПОЕТИЧНОГО СЛОВА</dc:title>
  <dc:creator>Тетяна Сезько</dc:creator>
  <cp:lastModifiedBy>Тетяна Сезько</cp:lastModifiedBy>
  <cp:revision>60</cp:revision>
  <dcterms:created xsi:type="dcterms:W3CDTF">2022-12-21T18:02:51Z</dcterms:created>
  <dcterms:modified xsi:type="dcterms:W3CDTF">2023-03-31T16:44:37Z</dcterms:modified>
</cp:coreProperties>
</file>