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8" r:id="rId4"/>
    <p:sldId id="274" r:id="rId5"/>
    <p:sldId id="275" r:id="rId6"/>
    <p:sldId id="276" r:id="rId7"/>
    <p:sldId id="286" r:id="rId8"/>
    <p:sldId id="272" r:id="rId9"/>
    <p:sldId id="279" r:id="rId10"/>
    <p:sldId id="280" r:id="rId11"/>
    <p:sldId id="290" r:id="rId12"/>
    <p:sldId id="288" r:id="rId13"/>
    <p:sldId id="291" r:id="rId14"/>
    <p:sldId id="289" r:id="rId15"/>
    <p:sldId id="287" r:id="rId16"/>
    <p:sldId id="281" r:id="rId17"/>
    <p:sldId id="282" r:id="rId18"/>
    <p:sldId id="277" r:id="rId19"/>
    <p:sldId id="273" r:id="rId20"/>
    <p:sldId id="283" r:id="rId21"/>
    <p:sldId id="285" r:id="rId22"/>
    <p:sldId id="292" r:id="rId23"/>
    <p:sldId id="271" r:id="rId24"/>
    <p:sldId id="284"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Помір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Помір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uk-UA"/>
              <a:t>Клацніть, щоб редагувати стиль зразка заголовка</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a:t>Клацніть, щоб редагувати стиль зразка підзаголовка</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3/20/2023</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Назва та вмі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Назва розділу">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a:t>Клацніть, щоб відредагувати стилі зразків тексту</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3/20/2023</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4" name="Content Placeholder 3"/>
          <p:cNvSpPr>
            <a:spLocks noGrp="1"/>
          </p:cNvSpPr>
          <p:nvPr>
            <p:ph sz="half" idx="2"/>
          </p:nvPr>
        </p:nvSpPr>
        <p:spPr>
          <a:xfrm>
            <a:off x="685800" y="3132666"/>
            <a:ext cx="5311775" cy="3086019"/>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6" name="Content Placeholder 5"/>
          <p:cNvSpPr>
            <a:spLocks noGrp="1"/>
          </p:cNvSpPr>
          <p:nvPr>
            <p:ph sz="quarter" idx="4"/>
          </p:nvPr>
        </p:nvSpPr>
        <p:spPr>
          <a:xfrm>
            <a:off x="6172200" y="3132666"/>
            <a:ext cx="5334000" cy="3086019"/>
          </a:xfrm>
        </p:spPr>
        <p:txBody>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uk-UA"/>
              <a:t>Клацніть, щоб редагувати стиль зразка заголовка</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48A87A34-81AB-432B-8DAE-1953F412C126}" type="datetimeFigureOut">
              <a:rPr lang="en-US" dirty="0"/>
              <a:t>3/20/2023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і підпис">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uk-UA"/>
              <a:t>Клацніть, щоб редагувати стиль зразка заголовка</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48A87A34-81AB-432B-8DAE-1953F412C126}" type="datetimeFigureOut">
              <a:rPr lang="en-US" dirty="0"/>
              <a:t>3/20/2023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 фотографі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uk-UA"/>
              <a:t>Клацніть, щоб редагувати стиль зразка заголовка</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p:txBody>
          <a:bodyPr/>
          <a:lstStyle/>
          <a:p>
            <a:fld id="{48A87A34-81AB-432B-8DAE-1953F412C126}" type="datetimeFigureOut">
              <a:rPr lang="en-US" dirty="0"/>
              <a:t>3/20/2023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Назва та підпис">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uk-UA"/>
              <a:t>Клацніть, щоб редагувати стиль зразка заголовка</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3/20/2023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з підписом">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uk-UA"/>
              <a:t>Клацніть, щоб редагувати стиль зразка заголовка</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3/20/2023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ка назви">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uk-UA"/>
              <a:t>Клацніть, щоб редагувати стиль зразка заголовка</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Клацніть, щоб відредагувати стилі зразків тексту</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3/20/2023</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uk-UA"/>
              <a:t>Клацніть, щоб редагувати стиль зразка заголовка</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3" name="Date Placeholder 2"/>
          <p:cNvSpPr>
            <a:spLocks noGrp="1"/>
          </p:cNvSpPr>
          <p:nvPr>
            <p:ph type="dt" sz="half" idx="10"/>
          </p:nvPr>
        </p:nvSpPr>
        <p:spPr/>
        <p:txBody>
          <a:bodyPr/>
          <a:lstStyle/>
          <a:p>
            <a:fld id="{48A87A34-81AB-432B-8DAE-1953F412C126}" type="datetimeFigureOut">
              <a:rPr lang="en-US" dirty="0"/>
              <a:t>3/20/2023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колонки з малюнками">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uk-UA"/>
              <a:t>Клацніть, щоб редагувати стиль зразка заголовка</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Клацніть, щоб відредагувати стилі зразків тексту</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Клацніть, щоб відредагувати стилі зразків тексту</a:t>
            </a:r>
          </a:p>
        </p:txBody>
      </p:sp>
      <p:sp>
        <p:nvSpPr>
          <p:cNvPr id="3" name="Date Placeholder 2"/>
          <p:cNvSpPr>
            <a:spLocks noGrp="1"/>
          </p:cNvSpPr>
          <p:nvPr>
            <p:ph type="dt" sz="half" idx="10"/>
          </p:nvPr>
        </p:nvSpPr>
        <p:spPr/>
        <p:txBody>
          <a:bodyPr/>
          <a:lstStyle/>
          <a:p>
            <a:fld id="{48A87A34-81AB-432B-8DAE-1953F412C126}" type="datetimeFigureOut">
              <a:rPr lang="en-US" dirty="0"/>
              <a:t>3/20/2023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ий заголовок і текст">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uk-UA"/>
              <a:t>Клацніть, щоб редагувати стиль зразка заголовка</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3/20/2023</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uk-UA"/>
              <a:t>Клацніть, щоб відредагувати стилі зразків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3/20/2023</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C224AE5-2966-9F97-959C-4E9A7639DDE7}"/>
              </a:ext>
            </a:extLst>
          </p:cNvPr>
          <p:cNvSpPr>
            <a:spLocks noGrp="1"/>
          </p:cNvSpPr>
          <p:nvPr>
            <p:ph type="ctrTitle"/>
          </p:nvPr>
        </p:nvSpPr>
        <p:spPr>
          <a:xfrm>
            <a:off x="5115756" y="1803405"/>
            <a:ext cx="5704643" cy="1825096"/>
          </a:xfrm>
        </p:spPr>
        <p:txBody>
          <a:bodyPr/>
          <a:lstStyle/>
          <a:p>
            <a:br>
              <a:rPr lang="uk-UA" dirty="0"/>
            </a:br>
            <a:endParaRPr lang="uk-UA" dirty="0"/>
          </a:p>
        </p:txBody>
      </p:sp>
      <p:sp>
        <p:nvSpPr>
          <p:cNvPr id="5" name="TextBox 4">
            <a:extLst>
              <a:ext uri="{FF2B5EF4-FFF2-40B4-BE49-F238E27FC236}">
                <a16:creationId xmlns:a16="http://schemas.microsoft.com/office/drawing/2014/main" id="{2B1C7479-E7E5-C0AD-562C-C5E8CE35B40F}"/>
              </a:ext>
            </a:extLst>
          </p:cNvPr>
          <p:cNvSpPr txBox="1"/>
          <p:nvPr/>
        </p:nvSpPr>
        <p:spPr>
          <a:xfrm>
            <a:off x="6957133" y="0"/>
            <a:ext cx="5234867" cy="523220"/>
          </a:xfrm>
          <a:prstGeom prst="rect">
            <a:avLst/>
          </a:prstGeom>
          <a:solidFill>
            <a:schemeClr val="accent3">
              <a:lumMod val="60000"/>
              <a:lumOff val="40000"/>
            </a:schemeClr>
          </a:solidFill>
        </p:spPr>
        <p:txBody>
          <a:bodyPr wrap="square">
            <a:spAutoFit/>
          </a:bodyPr>
          <a:lstStyle/>
          <a:p>
            <a:r>
              <a:rPr lang="ru-RU" sz="2800" dirty="0"/>
              <a:t>ВІД КАЗКИ ДО КНИГИ БУТТЯ</a:t>
            </a:r>
            <a:endParaRPr lang="uk-UA" sz="2800" dirty="0"/>
          </a:p>
        </p:txBody>
      </p:sp>
      <p:sp>
        <p:nvSpPr>
          <p:cNvPr id="7" name="TextBox 6">
            <a:extLst>
              <a:ext uri="{FF2B5EF4-FFF2-40B4-BE49-F238E27FC236}">
                <a16:creationId xmlns:a16="http://schemas.microsoft.com/office/drawing/2014/main" id="{0A3507EC-DCCE-AA86-50EE-1C6D44E130C6}"/>
              </a:ext>
            </a:extLst>
          </p:cNvPr>
          <p:cNvSpPr txBox="1"/>
          <p:nvPr/>
        </p:nvSpPr>
        <p:spPr>
          <a:xfrm>
            <a:off x="5994647" y="5710094"/>
            <a:ext cx="6094520" cy="1200329"/>
          </a:xfrm>
          <a:prstGeom prst="rect">
            <a:avLst/>
          </a:prstGeom>
          <a:noFill/>
        </p:spPr>
        <p:txBody>
          <a:bodyPr wrap="square">
            <a:spAutoFit/>
          </a:bodyPr>
          <a:lstStyle/>
          <a:p>
            <a:pPr algn="r"/>
            <a:r>
              <a:rPr lang="uk-UA" b="1" dirty="0"/>
              <a:t>СЕЗКО ТЕТЯНА АНАТОЛІЇВНА, </a:t>
            </a:r>
          </a:p>
          <a:p>
            <a:pPr algn="r"/>
            <a:r>
              <a:rPr lang="uk-UA" dirty="0"/>
              <a:t>УЧИТЕЛЬ УКРАЇНСЬКОЇ МОВИ ТА ЛІТЕРАТУРИ ВИЩОЇ КВАЛІФІКАЦІЙНОЇ КАТЕГОРІЇ, З ПЕДАГОГІЧНИМ ЗВАННЯМ «УЧИТЕЛЬ-МЕТОДИСТ»</a:t>
            </a:r>
          </a:p>
        </p:txBody>
      </p:sp>
      <p:sp>
        <p:nvSpPr>
          <p:cNvPr id="4" name="TextBox 3">
            <a:extLst>
              <a:ext uri="{FF2B5EF4-FFF2-40B4-BE49-F238E27FC236}">
                <a16:creationId xmlns:a16="http://schemas.microsoft.com/office/drawing/2014/main" id="{D1D907F8-1146-DFE5-5A40-B4A3A6EEEF2F}"/>
              </a:ext>
            </a:extLst>
          </p:cNvPr>
          <p:cNvSpPr txBox="1"/>
          <p:nvPr/>
        </p:nvSpPr>
        <p:spPr>
          <a:xfrm>
            <a:off x="5301772" y="2604813"/>
            <a:ext cx="6094520" cy="1077218"/>
          </a:xfrm>
          <a:prstGeom prst="rect">
            <a:avLst/>
          </a:prstGeom>
          <a:noFill/>
        </p:spPr>
        <p:txBody>
          <a:bodyPr wrap="square">
            <a:spAutoFit/>
          </a:bodyPr>
          <a:lstStyle/>
          <a:p>
            <a:pPr algn="ctr"/>
            <a:r>
              <a:rPr lang="uk-UA" sz="3600" b="1" dirty="0"/>
              <a:t>ІВАН НЕЧУЙ-ЛЕВИЦЬКИЙ </a:t>
            </a:r>
          </a:p>
          <a:p>
            <a:pPr algn="ctr"/>
            <a:r>
              <a:rPr lang="uk-UA" sz="2800" dirty="0"/>
              <a:t>(1838–1918)</a:t>
            </a:r>
          </a:p>
        </p:txBody>
      </p:sp>
      <p:pic>
        <p:nvPicPr>
          <p:cNvPr id="1028" name="Picture 4" descr="Іван Нечуй Левицький цікаві факти з життя – читати онлайн">
            <a:extLst>
              <a:ext uri="{FF2B5EF4-FFF2-40B4-BE49-F238E27FC236}">
                <a16:creationId xmlns:a16="http://schemas.microsoft.com/office/drawing/2014/main" id="{9F97BEB3-AE79-9020-CBA9-37655019F4E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0888"/>
          <a:stretch/>
        </p:blipFill>
        <p:spPr bwMode="auto">
          <a:xfrm>
            <a:off x="102833" y="261610"/>
            <a:ext cx="5704643" cy="5569693"/>
          </a:xfrm>
          <a:prstGeom prst="rect">
            <a:avLst/>
          </a:prstGeom>
          <a:noFill/>
          <a:effectLst>
            <a:softEdge rad="635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2312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E090D8-6A94-6D84-D233-DEEE24C6986B}"/>
              </a:ext>
            </a:extLst>
          </p:cNvPr>
          <p:cNvSpPr txBox="1"/>
          <p:nvPr/>
        </p:nvSpPr>
        <p:spPr>
          <a:xfrm>
            <a:off x="159798" y="1164134"/>
            <a:ext cx="5936203" cy="5693866"/>
          </a:xfrm>
          <a:prstGeom prst="rect">
            <a:avLst/>
          </a:prstGeom>
          <a:noFill/>
        </p:spPr>
        <p:txBody>
          <a:bodyPr wrap="square">
            <a:spAutoFit/>
          </a:bodyPr>
          <a:lstStyle/>
          <a:p>
            <a:pPr algn="just"/>
            <a:r>
              <a:rPr lang="uk-UA" sz="2800" b="1" dirty="0">
                <a:solidFill>
                  <a:srgbClr val="FF0000"/>
                </a:solidFill>
              </a:rPr>
              <a:t>Про що ви дізнаєтеся?</a:t>
            </a:r>
          </a:p>
          <a:p>
            <a:pPr algn="just"/>
            <a:r>
              <a:rPr lang="uk-UA" sz="2800" dirty="0"/>
              <a:t>•	Цікаві факти із життя Івана Нечуя- Левицького.</a:t>
            </a:r>
          </a:p>
          <a:p>
            <a:pPr marL="457200" indent="-457200" algn="just">
              <a:buFont typeface="Arial" panose="020B0604020202020204" pitchFamily="34" charset="0"/>
              <a:buChar char="•"/>
            </a:pPr>
            <a:r>
              <a:rPr lang="uk-UA" sz="2800" dirty="0"/>
              <a:t>Про добу козаччини.</a:t>
            </a:r>
          </a:p>
          <a:p>
            <a:pPr algn="just"/>
            <a:endParaRPr lang="uk-UA" sz="2800" dirty="0"/>
          </a:p>
          <a:p>
            <a:pPr marL="457200" indent="-457200" algn="just">
              <a:buFont typeface="Arial" panose="020B0604020202020204" pitchFamily="34" charset="0"/>
              <a:buChar char="•"/>
            </a:pPr>
            <a:r>
              <a:rPr lang="ru-RU" sz="2800" dirty="0" err="1"/>
              <a:t>Хто</a:t>
            </a:r>
            <a:r>
              <a:rPr lang="ru-RU" sz="2800" dirty="0"/>
              <a:t> </a:t>
            </a:r>
            <a:r>
              <a:rPr lang="ru-RU" sz="2800" dirty="0" err="1"/>
              <a:t>такий</a:t>
            </a:r>
            <a:r>
              <a:rPr lang="ru-RU" sz="2800" dirty="0"/>
              <a:t> лоцман*? </a:t>
            </a:r>
          </a:p>
          <a:p>
            <a:pPr algn="just"/>
            <a:r>
              <a:rPr lang="ru-RU" sz="2800" dirty="0"/>
              <a:t>Чим </a:t>
            </a:r>
            <a:r>
              <a:rPr lang="ru-RU" sz="2800" dirty="0" err="1"/>
              <a:t>він</a:t>
            </a:r>
            <a:r>
              <a:rPr lang="ru-RU" sz="2800" dirty="0"/>
              <a:t> </a:t>
            </a:r>
            <a:r>
              <a:rPr lang="ru-RU" sz="2800" dirty="0" err="1"/>
              <a:t>прославився</a:t>
            </a:r>
            <a:r>
              <a:rPr lang="ru-RU" sz="2800" dirty="0"/>
              <a:t>? </a:t>
            </a:r>
            <a:r>
              <a:rPr lang="ru-RU" sz="2800" dirty="0" err="1"/>
              <a:t>Які</a:t>
            </a:r>
            <a:r>
              <a:rPr lang="ru-RU" sz="2800" dirty="0"/>
              <a:t> </a:t>
            </a:r>
            <a:r>
              <a:rPr lang="ru-RU" sz="2800" dirty="0" err="1"/>
              <a:t>казкові</a:t>
            </a:r>
            <a:r>
              <a:rPr lang="ru-RU" sz="2800" dirty="0"/>
              <a:t> </a:t>
            </a:r>
            <a:r>
              <a:rPr lang="ru-RU" sz="2800" dirty="0" err="1"/>
              <a:t>пригоди</a:t>
            </a:r>
            <a:r>
              <a:rPr lang="ru-RU" sz="2800" dirty="0"/>
              <a:t> </a:t>
            </a:r>
            <a:r>
              <a:rPr lang="ru-RU" sz="2800" dirty="0" err="1"/>
              <a:t>чекають</a:t>
            </a:r>
            <a:r>
              <a:rPr lang="ru-RU" sz="2800" dirty="0"/>
              <a:t> на </a:t>
            </a:r>
            <a:r>
              <a:rPr lang="ru-RU" sz="2800" dirty="0" err="1"/>
              <a:t>цього</a:t>
            </a:r>
            <a:r>
              <a:rPr lang="ru-RU" sz="2800" dirty="0"/>
              <a:t> </a:t>
            </a:r>
            <a:r>
              <a:rPr lang="ru-RU" sz="2800" dirty="0" err="1"/>
              <a:t>козака</a:t>
            </a:r>
            <a:r>
              <a:rPr lang="ru-RU" sz="2800" dirty="0"/>
              <a:t>  у </a:t>
            </a:r>
            <a:r>
              <a:rPr lang="ru-RU" sz="2800" dirty="0" err="1"/>
              <a:t>казці</a:t>
            </a:r>
            <a:r>
              <a:rPr lang="ru-RU" sz="2800" dirty="0"/>
              <a:t> «</a:t>
            </a:r>
            <a:r>
              <a:rPr lang="ru-RU" sz="2800" dirty="0" err="1"/>
              <a:t>Запорожці</a:t>
            </a:r>
            <a:r>
              <a:rPr lang="ru-RU" sz="2800" dirty="0"/>
              <a:t>»? </a:t>
            </a:r>
          </a:p>
          <a:p>
            <a:pPr marL="457200" indent="-457200" algn="just">
              <a:buFont typeface="Arial" panose="020B0604020202020204" pitchFamily="34" charset="0"/>
              <a:buChar char="•"/>
            </a:pPr>
            <a:r>
              <a:rPr lang="ru-RU" sz="2800" dirty="0" err="1"/>
              <a:t>Хто</a:t>
            </a:r>
            <a:r>
              <a:rPr lang="ru-RU" sz="2800" dirty="0"/>
              <a:t> </a:t>
            </a:r>
            <a:r>
              <a:rPr lang="ru-RU" sz="2800" dirty="0" err="1"/>
              <a:t>такі</a:t>
            </a:r>
            <a:r>
              <a:rPr lang="ru-RU" sz="2800" dirty="0"/>
              <a:t> </a:t>
            </a:r>
            <a:r>
              <a:rPr lang="ru-RU" sz="2800" dirty="0" err="1"/>
              <a:t>козаки-характерники</a:t>
            </a:r>
            <a:r>
              <a:rPr lang="ru-RU" sz="2800" dirty="0"/>
              <a:t>?</a:t>
            </a:r>
          </a:p>
          <a:p>
            <a:pPr algn="just"/>
            <a:endParaRPr lang="uk-UA" sz="2800" dirty="0"/>
          </a:p>
        </p:txBody>
      </p:sp>
      <p:pic>
        <p:nvPicPr>
          <p:cNvPr id="2" name="Рисунок 1">
            <a:extLst>
              <a:ext uri="{FF2B5EF4-FFF2-40B4-BE49-F238E27FC236}">
                <a16:creationId xmlns:a16="http://schemas.microsoft.com/office/drawing/2014/main" id="{19498CC5-CDB7-24F9-7305-296405FAECA0}"/>
              </a:ext>
            </a:extLst>
          </p:cNvPr>
          <p:cNvPicPr>
            <a:picLocks noChangeAspect="1"/>
          </p:cNvPicPr>
          <p:nvPr/>
        </p:nvPicPr>
        <p:blipFill>
          <a:blip r:embed="rId2"/>
          <a:stretch>
            <a:fillRect/>
          </a:stretch>
        </p:blipFill>
        <p:spPr>
          <a:xfrm>
            <a:off x="6258757" y="608983"/>
            <a:ext cx="5773445" cy="5640033"/>
          </a:xfrm>
          <a:prstGeom prst="rect">
            <a:avLst/>
          </a:prstGeom>
        </p:spPr>
      </p:pic>
      <p:sp>
        <p:nvSpPr>
          <p:cNvPr id="3" name="TextBox 2">
            <a:extLst>
              <a:ext uri="{FF2B5EF4-FFF2-40B4-BE49-F238E27FC236}">
                <a16:creationId xmlns:a16="http://schemas.microsoft.com/office/drawing/2014/main" id="{2180E3CC-C4E3-398B-AB6B-3CF3AC1082A7}"/>
              </a:ext>
            </a:extLst>
          </p:cNvPr>
          <p:cNvSpPr txBox="1"/>
          <p:nvPr/>
        </p:nvSpPr>
        <p:spPr>
          <a:xfrm>
            <a:off x="10320107" y="6440657"/>
            <a:ext cx="1797914" cy="338554"/>
          </a:xfrm>
          <a:prstGeom prst="rect">
            <a:avLst/>
          </a:prstGeom>
          <a:solidFill>
            <a:schemeClr val="accent3">
              <a:lumMod val="20000"/>
              <a:lumOff val="80000"/>
            </a:schemeClr>
          </a:solidFill>
        </p:spPr>
        <p:txBody>
          <a:bodyPr wrap="square" rtlCol="0">
            <a:spAutoFit/>
          </a:bodyPr>
          <a:lstStyle/>
          <a:p>
            <a:r>
              <a:rPr lang="uk-UA" sz="1600" b="1" dirty="0"/>
              <a:t>СЕЗЬКО ТЕТЯНА</a:t>
            </a:r>
          </a:p>
        </p:txBody>
      </p:sp>
    </p:spTree>
    <p:extLst>
      <p:ext uri="{BB962C8B-B14F-4D97-AF65-F5344CB8AC3E}">
        <p14:creationId xmlns:p14="http://schemas.microsoft.com/office/powerpoint/2010/main" val="15533704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21EF79D-DF46-5C37-D588-56066F44B48F}"/>
              </a:ext>
            </a:extLst>
          </p:cNvPr>
          <p:cNvSpPr txBox="1"/>
          <p:nvPr/>
        </p:nvSpPr>
        <p:spPr>
          <a:xfrm>
            <a:off x="406695" y="1981496"/>
            <a:ext cx="6257290" cy="4024125"/>
          </a:xfrm>
          <a:prstGeom prst="rect">
            <a:avLst/>
          </a:prstGeom>
        </p:spPr>
        <p:txBody>
          <a:bodyPr vert="horz" lIns="91440" tIns="45720" rIns="91440" bIns="45720" rtlCol="0">
            <a:normAutofit fontScale="85000" lnSpcReduction="20000"/>
          </a:bodyPr>
          <a:lstStyle/>
          <a:p>
            <a:pPr algn="just" defTabSz="914400">
              <a:lnSpc>
                <a:spcPct val="90000"/>
              </a:lnSpc>
              <a:spcAft>
                <a:spcPts val="600"/>
              </a:spcAft>
            </a:pPr>
            <a:r>
              <a:rPr lang="uk-UA" sz="2800" b="1" dirty="0"/>
              <a:t>Іван Нечуй-Левицький (справжнє прізвище Левицький) </a:t>
            </a:r>
            <a:r>
              <a:rPr lang="uk-UA" sz="2800" dirty="0"/>
              <a:t>народився в містечку Стеблеві, що на </a:t>
            </a:r>
            <a:r>
              <a:rPr lang="uk-UA" sz="2800" b="1" dirty="0"/>
              <a:t>Черкащині</a:t>
            </a:r>
            <a:r>
              <a:rPr lang="uk-UA" sz="2800" dirty="0"/>
              <a:t>, у </a:t>
            </a:r>
            <a:r>
              <a:rPr lang="uk-UA" sz="2800" b="1" dirty="0"/>
              <a:t>родині священника</a:t>
            </a:r>
            <a:r>
              <a:rPr lang="uk-UA" sz="2800" dirty="0"/>
              <a:t>. Хлопець зростав серед чарівної природи Надросся. </a:t>
            </a:r>
            <a:r>
              <a:rPr lang="uk-UA" sz="2800" b="1" dirty="0"/>
              <a:t>Поетичні народні звичаї та обряди, народна пісня </a:t>
            </a:r>
            <a:r>
              <a:rPr lang="uk-UA" sz="2800" dirty="0"/>
              <a:t>— це те середовище, яке посприяло формуванню майбутнього автора повісті «Кайдашева сім’я» — одного з найулюбленіших художніх творів українства. Цей твір ви будете читати в 10 класі, а сьогодні пропонуємо вам </a:t>
            </a:r>
            <a:r>
              <a:rPr lang="uk-UA" sz="2800" b="1" dirty="0"/>
              <a:t>казку «Запорожці» про славного лоцмана   Карпа Летючого</a:t>
            </a:r>
            <a:r>
              <a:rPr lang="en-US" dirty="0"/>
              <a:t>.</a:t>
            </a:r>
          </a:p>
        </p:txBody>
      </p:sp>
      <p:sp useBgFill="1">
        <p:nvSpPr>
          <p:cNvPr id="2057" name="Rectangle 2054">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1838 - народився Іван Нечуй-Левицький, письменник">
            <a:extLst>
              <a:ext uri="{FF2B5EF4-FFF2-40B4-BE49-F238E27FC236}">
                <a16:creationId xmlns:a16="http://schemas.microsoft.com/office/drawing/2014/main" id="{FC0AB919-6803-4C38-6172-D0641991F34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013" b="3195"/>
          <a:stretch/>
        </p:blipFill>
        <p:spPr bwMode="auto">
          <a:xfrm>
            <a:off x="7519410" y="1"/>
            <a:ext cx="467258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56146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19E70E9-DE91-AEE8-C202-E3275DC4B5BF}"/>
              </a:ext>
            </a:extLst>
          </p:cNvPr>
          <p:cNvSpPr txBox="1"/>
          <p:nvPr/>
        </p:nvSpPr>
        <p:spPr>
          <a:xfrm>
            <a:off x="345488" y="1438558"/>
            <a:ext cx="5910310" cy="1200329"/>
          </a:xfrm>
          <a:prstGeom prst="rect">
            <a:avLst/>
          </a:prstGeom>
          <a:noFill/>
        </p:spPr>
        <p:txBody>
          <a:bodyPr wrap="square">
            <a:spAutoFit/>
          </a:bodyPr>
          <a:lstStyle/>
          <a:p>
            <a:pPr algn="just"/>
            <a:r>
              <a:rPr lang="uk-UA" b="0" i="0" dirty="0">
                <a:effectLst/>
                <a:latin typeface="BlinkMacSystemFont"/>
              </a:rPr>
              <a:t>Літературна казка І. Нечуя-Левицького «Запорожці» актуальна як ніколи, і не лише для дітей. Адже наше історичне минуле, славетні часи існування Запорізької Січі, не може не хвилювати будь-кого з патріотів України.</a:t>
            </a:r>
            <a:endParaRPr lang="uk-UA" dirty="0"/>
          </a:p>
        </p:txBody>
      </p:sp>
      <p:sp>
        <p:nvSpPr>
          <p:cNvPr id="7" name="TextBox 6">
            <a:extLst>
              <a:ext uri="{FF2B5EF4-FFF2-40B4-BE49-F238E27FC236}">
                <a16:creationId xmlns:a16="http://schemas.microsoft.com/office/drawing/2014/main" id="{6D9B3943-4C01-5FFE-83A9-9D2CF31147FB}"/>
              </a:ext>
            </a:extLst>
          </p:cNvPr>
          <p:cNvSpPr txBox="1"/>
          <p:nvPr/>
        </p:nvSpPr>
        <p:spPr>
          <a:xfrm>
            <a:off x="345488" y="2921401"/>
            <a:ext cx="5750512" cy="3416320"/>
          </a:xfrm>
          <a:prstGeom prst="rect">
            <a:avLst/>
          </a:prstGeom>
          <a:noFill/>
        </p:spPr>
        <p:txBody>
          <a:bodyPr wrap="square">
            <a:spAutoFit/>
          </a:bodyPr>
          <a:lstStyle/>
          <a:p>
            <a:pPr algn="just"/>
            <a:r>
              <a:rPr lang="uk-UA" b="0" i="0" dirty="0">
                <a:effectLst/>
                <a:latin typeface="BlinkMacSystemFont"/>
              </a:rPr>
              <a:t>Особливо вабила І. Нечуя-Левицького українська старовина, </a:t>
            </a:r>
            <a:r>
              <a:rPr lang="uk-UA" b="1" i="0" dirty="0">
                <a:effectLst/>
                <a:latin typeface="BlinkMacSystemFont"/>
              </a:rPr>
              <a:t>славна козаччина</a:t>
            </a:r>
            <a:r>
              <a:rPr lang="uk-UA" b="0" i="0" dirty="0">
                <a:effectLst/>
                <a:latin typeface="BlinkMacSystemFont"/>
              </a:rPr>
              <a:t>. Для нього образи </a:t>
            </a:r>
            <a:r>
              <a:rPr lang="uk-UA" b="0" i="1" dirty="0">
                <a:effectLst/>
                <a:latin typeface="BlinkMacSystemFont"/>
              </a:rPr>
              <a:t>гетьмана, козака, </a:t>
            </a:r>
            <a:r>
              <a:rPr lang="uk-UA" b="0" i="0" dirty="0">
                <a:effectLst/>
                <a:latin typeface="BlinkMacSystemFont"/>
              </a:rPr>
              <a:t>запорожця були </a:t>
            </a:r>
            <a:r>
              <a:rPr lang="uk-UA" b="1" i="0" dirty="0">
                <a:effectLst/>
                <a:latin typeface="BlinkMacSystemFont"/>
              </a:rPr>
              <a:t>уособленням національного ідеалу, волелюбства та нескореності духу, уособленням найкращих якостей захисників та оборонців знедолених, простого люду, захисників всього українського</a:t>
            </a:r>
            <a:r>
              <a:rPr lang="uk-UA" b="0" i="0" dirty="0">
                <a:effectLst/>
                <a:latin typeface="BlinkMacSystemFont"/>
              </a:rPr>
              <a:t>.</a:t>
            </a:r>
          </a:p>
          <a:p>
            <a:pPr algn="just"/>
            <a:r>
              <a:rPr lang="uk-UA" b="0" i="0" dirty="0">
                <a:effectLst/>
                <a:latin typeface="BlinkMacSystemFont"/>
              </a:rPr>
              <a:t>Ще коли митець учителював, то через захоплення рідною історією та культурою, рідною мовою, славетним минулим свого народу, потрапив під нагляд поліції, а його казка «Запорожці» неодноразово підлягала цензурі*. </a:t>
            </a:r>
          </a:p>
        </p:txBody>
      </p:sp>
      <p:pic>
        <p:nvPicPr>
          <p:cNvPr id="2" name="Рисунок 1">
            <a:extLst>
              <a:ext uri="{FF2B5EF4-FFF2-40B4-BE49-F238E27FC236}">
                <a16:creationId xmlns:a16="http://schemas.microsoft.com/office/drawing/2014/main" id="{5E91A8AD-DB29-DE15-694E-3E0EBBD20BCF}"/>
              </a:ext>
            </a:extLst>
          </p:cNvPr>
          <p:cNvPicPr>
            <a:picLocks noChangeAspect="1"/>
          </p:cNvPicPr>
          <p:nvPr/>
        </p:nvPicPr>
        <p:blipFill>
          <a:blip r:embed="rId2"/>
          <a:stretch>
            <a:fillRect/>
          </a:stretch>
        </p:blipFill>
        <p:spPr>
          <a:xfrm>
            <a:off x="6338657" y="1844345"/>
            <a:ext cx="5633610" cy="3169310"/>
          </a:xfrm>
          <a:prstGeom prst="rect">
            <a:avLst/>
          </a:prstGeom>
        </p:spPr>
      </p:pic>
      <p:pic>
        <p:nvPicPr>
          <p:cNvPr id="3" name="Рисунок 2">
            <a:extLst>
              <a:ext uri="{FF2B5EF4-FFF2-40B4-BE49-F238E27FC236}">
                <a16:creationId xmlns:a16="http://schemas.microsoft.com/office/drawing/2014/main" id="{93099E3F-A5C4-0AF5-C3B5-BD4D8FBEA58F}"/>
              </a:ext>
            </a:extLst>
          </p:cNvPr>
          <p:cNvPicPr>
            <a:picLocks noChangeAspect="1"/>
          </p:cNvPicPr>
          <p:nvPr/>
        </p:nvPicPr>
        <p:blipFill>
          <a:blip r:embed="rId3"/>
          <a:stretch>
            <a:fillRect/>
          </a:stretch>
        </p:blipFill>
        <p:spPr>
          <a:xfrm>
            <a:off x="10212111" y="6425146"/>
            <a:ext cx="1835055" cy="432854"/>
          </a:xfrm>
          <a:prstGeom prst="rect">
            <a:avLst/>
          </a:prstGeom>
        </p:spPr>
      </p:pic>
    </p:spTree>
    <p:extLst>
      <p:ext uri="{BB962C8B-B14F-4D97-AF65-F5344CB8AC3E}">
        <p14:creationId xmlns:p14="http://schemas.microsoft.com/office/powerpoint/2010/main" val="4244829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D5C0955-6F27-1498-AADC-E268FB107101}"/>
              </a:ext>
            </a:extLst>
          </p:cNvPr>
          <p:cNvSpPr txBox="1"/>
          <p:nvPr/>
        </p:nvSpPr>
        <p:spPr>
          <a:xfrm>
            <a:off x="4545367" y="431618"/>
            <a:ext cx="7383493" cy="923330"/>
          </a:xfrm>
          <a:prstGeom prst="rect">
            <a:avLst/>
          </a:prstGeom>
          <a:noFill/>
        </p:spPr>
        <p:txBody>
          <a:bodyPr wrap="square">
            <a:spAutoFit/>
          </a:bodyPr>
          <a:lstStyle/>
          <a:p>
            <a:pPr algn="just"/>
            <a:r>
              <a:rPr lang="uk-UA" b="0" i="0" dirty="0">
                <a:solidFill>
                  <a:srgbClr val="000000"/>
                </a:solidFill>
                <a:effectLst/>
                <a:latin typeface="Roboto" panose="02000000000000000000" pitchFamily="2" charset="0"/>
              </a:rPr>
              <a:t>Твір «Запорожці» Іван Нечуй-Левицький </a:t>
            </a:r>
            <a:r>
              <a:rPr lang="uk-UA" b="1" i="0" dirty="0">
                <a:solidFill>
                  <a:srgbClr val="000000"/>
                </a:solidFill>
                <a:effectLst/>
                <a:latin typeface="Roboto" panose="02000000000000000000" pitchFamily="2" charset="0"/>
              </a:rPr>
              <a:t>написав</a:t>
            </a:r>
            <a:r>
              <a:rPr lang="uk-UA" b="0" i="0" dirty="0">
                <a:solidFill>
                  <a:srgbClr val="000000"/>
                </a:solidFill>
                <a:effectLst/>
                <a:latin typeface="Roboto" panose="02000000000000000000" pitchFamily="2" charset="0"/>
              </a:rPr>
              <a:t> у </a:t>
            </a:r>
            <a:r>
              <a:rPr lang="uk-UA" b="1" i="0" dirty="0">
                <a:solidFill>
                  <a:srgbClr val="FF0000"/>
                </a:solidFill>
                <a:effectLst/>
                <a:latin typeface="Roboto" panose="02000000000000000000" pitchFamily="2" charset="0"/>
              </a:rPr>
              <a:t>1873</a:t>
            </a:r>
            <a:r>
              <a:rPr lang="uk-UA" b="1" i="0" dirty="0">
                <a:solidFill>
                  <a:srgbClr val="000000"/>
                </a:solidFill>
                <a:effectLst/>
                <a:latin typeface="Roboto" panose="02000000000000000000" pitchFamily="2" charset="0"/>
              </a:rPr>
              <a:t> році</a:t>
            </a:r>
            <a:r>
              <a:rPr lang="uk-UA" b="0" i="0" dirty="0">
                <a:solidFill>
                  <a:srgbClr val="000000"/>
                </a:solidFill>
                <a:effectLst/>
                <a:latin typeface="Roboto" panose="02000000000000000000" pitchFamily="2" charset="0"/>
              </a:rPr>
              <a:t>; у цьому ж році надрукував у Львові; через рік, у 1874, - у Києві. </a:t>
            </a:r>
          </a:p>
          <a:p>
            <a:pPr algn="just"/>
            <a:r>
              <a:rPr lang="uk-UA" b="1" dirty="0">
                <a:solidFill>
                  <a:srgbClr val="FF0000"/>
                </a:solidFill>
                <a:latin typeface="Roboto" panose="02000000000000000000" pitchFamily="2" charset="0"/>
              </a:rPr>
              <a:t>Ж</a:t>
            </a:r>
            <a:r>
              <a:rPr lang="uk-UA" b="1" i="0" dirty="0">
                <a:solidFill>
                  <a:srgbClr val="FF0000"/>
                </a:solidFill>
                <a:effectLst/>
                <a:latin typeface="Roboto" panose="02000000000000000000" pitchFamily="2" charset="0"/>
              </a:rPr>
              <a:t>анр</a:t>
            </a:r>
            <a:r>
              <a:rPr lang="uk-UA" b="1" i="0" dirty="0">
                <a:solidFill>
                  <a:srgbClr val="000000"/>
                </a:solidFill>
                <a:effectLst/>
                <a:latin typeface="Roboto" panose="02000000000000000000" pitchFamily="2" charset="0"/>
              </a:rPr>
              <a:t> - </a:t>
            </a:r>
            <a:r>
              <a:rPr lang="uk-UA" b="0" i="0" dirty="0">
                <a:solidFill>
                  <a:srgbClr val="000000"/>
                </a:solidFill>
                <a:effectLst/>
                <a:latin typeface="Roboto" panose="02000000000000000000" pitchFamily="2" charset="0"/>
              </a:rPr>
              <a:t>літературна фантастична казка.</a:t>
            </a:r>
          </a:p>
        </p:txBody>
      </p:sp>
      <p:sp>
        <p:nvSpPr>
          <p:cNvPr id="7" name="TextBox 6">
            <a:extLst>
              <a:ext uri="{FF2B5EF4-FFF2-40B4-BE49-F238E27FC236}">
                <a16:creationId xmlns:a16="http://schemas.microsoft.com/office/drawing/2014/main" id="{C6A520B2-154B-7AC8-1850-41B2C97B946C}"/>
              </a:ext>
            </a:extLst>
          </p:cNvPr>
          <p:cNvSpPr txBox="1"/>
          <p:nvPr/>
        </p:nvSpPr>
        <p:spPr>
          <a:xfrm>
            <a:off x="218242" y="1397727"/>
            <a:ext cx="6993385" cy="5909310"/>
          </a:xfrm>
          <a:prstGeom prst="rect">
            <a:avLst/>
          </a:prstGeom>
          <a:noFill/>
        </p:spPr>
        <p:txBody>
          <a:bodyPr wrap="square">
            <a:spAutoFit/>
          </a:bodyPr>
          <a:lstStyle/>
          <a:p>
            <a:pPr algn="just"/>
            <a:r>
              <a:rPr lang="uk-UA" b="1" dirty="0"/>
              <a:t>В основу твору покладено реальні події: </a:t>
            </a:r>
            <a:r>
              <a:rPr lang="uk-UA" dirty="0"/>
              <a:t>небезпечна робота лоцманів на страшних дніпрових порогах; становище українців у </a:t>
            </a:r>
            <a:r>
              <a:rPr lang="cs-CZ" dirty="0"/>
              <a:t>XIX </a:t>
            </a:r>
            <a:r>
              <a:rPr lang="uk-UA" dirty="0"/>
              <a:t>столітті; життя козаків-запорожців та фантастичні: зачарована Запорозька Січ, яка перебуває під водами Дніпра.</a:t>
            </a:r>
          </a:p>
          <a:p>
            <a:pPr algn="just"/>
            <a:endParaRPr lang="uk-UA" dirty="0"/>
          </a:p>
          <a:p>
            <a:pPr algn="just"/>
            <a:r>
              <a:rPr lang="uk-UA" b="1" dirty="0">
                <a:solidFill>
                  <a:srgbClr val="FF0000"/>
                </a:solidFill>
              </a:rPr>
              <a:t>Тема</a:t>
            </a:r>
            <a:r>
              <a:rPr lang="uk-UA" b="1" dirty="0"/>
              <a:t> літературної казки «Запорожці</a:t>
            </a:r>
            <a:r>
              <a:rPr lang="uk-UA" dirty="0"/>
              <a:t>» - п</a:t>
            </a:r>
            <a:r>
              <a:rPr lang="uk-UA" b="1" dirty="0"/>
              <a:t>ротиставлення </a:t>
            </a:r>
            <a:r>
              <a:rPr lang="uk-UA" dirty="0"/>
              <a:t>героїчного минулого України і сучасного </a:t>
            </a:r>
            <a:r>
              <a:rPr lang="uk-UA" b="1" dirty="0"/>
              <a:t>підневільного </a:t>
            </a:r>
            <a:r>
              <a:rPr lang="uk-UA" dirty="0"/>
              <a:t>становища народу.</a:t>
            </a:r>
          </a:p>
          <a:p>
            <a:pPr algn="just"/>
            <a:endParaRPr lang="uk-UA" dirty="0"/>
          </a:p>
          <a:p>
            <a:pPr algn="just"/>
            <a:r>
              <a:rPr lang="uk-UA" b="1" dirty="0"/>
              <a:t>Провідна </a:t>
            </a:r>
            <a:r>
              <a:rPr lang="uk-UA" b="1" dirty="0">
                <a:solidFill>
                  <a:srgbClr val="FF0000"/>
                </a:solidFill>
              </a:rPr>
              <a:t>ідея</a:t>
            </a:r>
            <a:r>
              <a:rPr lang="uk-UA" b="1" dirty="0"/>
              <a:t>: уславлення героїчного минулого українського народу. </a:t>
            </a:r>
          </a:p>
          <a:p>
            <a:pPr algn="just"/>
            <a:endParaRPr lang="uk-UA" b="1" dirty="0"/>
          </a:p>
          <a:p>
            <a:pPr algn="just"/>
            <a:r>
              <a:rPr lang="uk-UA" b="1" dirty="0">
                <a:solidFill>
                  <a:srgbClr val="FF0000"/>
                </a:solidFill>
              </a:rPr>
              <a:t>Персонажі твору:</a:t>
            </a:r>
          </a:p>
          <a:p>
            <a:pPr algn="just"/>
            <a:r>
              <a:rPr lang="uk-UA" dirty="0"/>
              <a:t>Карпо Летючий – молодий лоцман. </a:t>
            </a:r>
          </a:p>
          <a:p>
            <a:pPr algn="just"/>
            <a:r>
              <a:rPr lang="uk-UA" dirty="0"/>
              <a:t>Іван Музика – лоцманський отаман. </a:t>
            </a:r>
          </a:p>
          <a:p>
            <a:pPr algn="just"/>
            <a:r>
              <a:rPr lang="uk-UA" dirty="0"/>
              <a:t>Гетьман. ...</a:t>
            </a:r>
          </a:p>
          <a:p>
            <a:pPr algn="just"/>
            <a:r>
              <a:rPr lang="uk-UA" dirty="0"/>
              <a:t>Запорожці – мешканці підводного світу різного віку. ...</a:t>
            </a:r>
          </a:p>
          <a:p>
            <a:pPr algn="just"/>
            <a:r>
              <a:rPr lang="uk-UA" dirty="0"/>
              <a:t>Маруся </a:t>
            </a:r>
            <a:r>
              <a:rPr lang="uk-UA" dirty="0" err="1"/>
              <a:t>Музиківна</a:t>
            </a:r>
            <a:r>
              <a:rPr lang="uk-UA" dirty="0"/>
              <a:t>.</a:t>
            </a:r>
          </a:p>
          <a:p>
            <a:pPr algn="just"/>
            <a:endParaRPr lang="uk-UA" b="1" dirty="0"/>
          </a:p>
          <a:p>
            <a:pPr algn="just"/>
            <a:endParaRPr lang="uk-UA" b="1" dirty="0"/>
          </a:p>
        </p:txBody>
      </p:sp>
      <p:pic>
        <p:nvPicPr>
          <p:cNvPr id="4098" name="Picture 2" descr="Іван Нечуй-Левицький (1838-1918) - Українська література. Повторне видання.  5 клас. Авраменко">
            <a:extLst>
              <a:ext uri="{FF2B5EF4-FFF2-40B4-BE49-F238E27FC236}">
                <a16:creationId xmlns:a16="http://schemas.microsoft.com/office/drawing/2014/main" id="{219B0C6C-30F3-7033-EF67-8D4F1350FE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2170" y="2027263"/>
            <a:ext cx="4480541" cy="274100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71BB91E-A326-8B04-CCD8-8881B0B0A474}"/>
              </a:ext>
            </a:extLst>
          </p:cNvPr>
          <p:cNvSpPr txBox="1"/>
          <p:nvPr/>
        </p:nvSpPr>
        <p:spPr>
          <a:xfrm>
            <a:off x="790113" y="111840"/>
            <a:ext cx="2556769" cy="1200329"/>
          </a:xfrm>
          <a:prstGeom prst="rect">
            <a:avLst/>
          </a:prstGeom>
          <a:noFill/>
        </p:spPr>
        <p:txBody>
          <a:bodyPr wrap="square" rtlCol="0">
            <a:spAutoFit/>
          </a:bodyPr>
          <a:lstStyle/>
          <a:p>
            <a:r>
              <a:rPr lang="uk-UA" sz="3600" b="1" dirty="0"/>
              <a:t>Паспорт казки  </a:t>
            </a:r>
          </a:p>
        </p:txBody>
      </p:sp>
      <p:pic>
        <p:nvPicPr>
          <p:cNvPr id="3" name="Рисунок 2">
            <a:extLst>
              <a:ext uri="{FF2B5EF4-FFF2-40B4-BE49-F238E27FC236}">
                <a16:creationId xmlns:a16="http://schemas.microsoft.com/office/drawing/2014/main" id="{88E35CC1-17A8-A064-A0A9-07354EE21033}"/>
              </a:ext>
            </a:extLst>
          </p:cNvPr>
          <p:cNvPicPr>
            <a:picLocks noChangeAspect="1"/>
          </p:cNvPicPr>
          <p:nvPr/>
        </p:nvPicPr>
        <p:blipFill>
          <a:blip r:embed="rId3"/>
          <a:stretch>
            <a:fillRect/>
          </a:stretch>
        </p:blipFill>
        <p:spPr>
          <a:xfrm>
            <a:off x="10197656" y="6426382"/>
            <a:ext cx="1835055" cy="432854"/>
          </a:xfrm>
          <a:prstGeom prst="rect">
            <a:avLst/>
          </a:prstGeom>
        </p:spPr>
      </p:pic>
    </p:spTree>
    <p:extLst>
      <p:ext uri="{BB962C8B-B14F-4D97-AF65-F5344CB8AC3E}">
        <p14:creationId xmlns:p14="http://schemas.microsoft.com/office/powerpoint/2010/main" val="1456150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BEB4B41-5759-E1A7-FF29-143A74894B0D}"/>
              </a:ext>
            </a:extLst>
          </p:cNvPr>
          <p:cNvSpPr txBox="1"/>
          <p:nvPr/>
        </p:nvSpPr>
        <p:spPr>
          <a:xfrm>
            <a:off x="337351" y="313664"/>
            <a:ext cx="6094520" cy="1477328"/>
          </a:xfrm>
          <a:prstGeom prst="rect">
            <a:avLst/>
          </a:prstGeom>
          <a:noFill/>
        </p:spPr>
        <p:txBody>
          <a:bodyPr wrap="square">
            <a:spAutoFit/>
          </a:bodyPr>
          <a:lstStyle/>
          <a:p>
            <a:pPr algn="just"/>
            <a:r>
              <a:rPr lang="uk-UA" b="0" i="0" dirty="0">
                <a:solidFill>
                  <a:srgbClr val="000000"/>
                </a:solidFill>
                <a:effectLst/>
                <a:latin typeface="Roboto" panose="02000000000000000000" pitchFamily="2" charset="0"/>
              </a:rPr>
              <a:t>Нагадуючи своїм сучасникам про «козацьких гетьманів, про славні давні діла на Україні», автор утверджує ідею національно-історичної пам’яті, уславлює мужніх, сильних і красивих запорожців, славу та діяння яких, на жаль, </a:t>
            </a:r>
            <a:r>
              <a:rPr lang="uk-UA" b="0" i="0" dirty="0" err="1">
                <a:solidFill>
                  <a:srgbClr val="000000"/>
                </a:solidFill>
                <a:effectLst/>
                <a:latin typeface="Roboto" panose="02000000000000000000" pitchFamily="2" charset="0"/>
              </a:rPr>
              <a:t>призабули</a:t>
            </a:r>
            <a:r>
              <a:rPr lang="uk-UA" b="0" i="0" dirty="0">
                <a:solidFill>
                  <a:srgbClr val="000000"/>
                </a:solidFill>
                <a:effectLst/>
                <a:latin typeface="Roboto" panose="02000000000000000000" pitchFamily="2" charset="0"/>
              </a:rPr>
              <a:t> в Україні. </a:t>
            </a:r>
            <a:endParaRPr lang="uk-UA" dirty="0"/>
          </a:p>
        </p:txBody>
      </p:sp>
      <p:sp>
        <p:nvSpPr>
          <p:cNvPr id="7" name="TextBox 6">
            <a:extLst>
              <a:ext uri="{FF2B5EF4-FFF2-40B4-BE49-F238E27FC236}">
                <a16:creationId xmlns:a16="http://schemas.microsoft.com/office/drawing/2014/main" id="{ABF565E1-D47A-DEC9-2CA0-DFDB21A568E2}"/>
              </a:ext>
            </a:extLst>
          </p:cNvPr>
          <p:cNvSpPr txBox="1"/>
          <p:nvPr/>
        </p:nvSpPr>
        <p:spPr>
          <a:xfrm>
            <a:off x="337351" y="2492004"/>
            <a:ext cx="11256886" cy="3416320"/>
          </a:xfrm>
          <a:prstGeom prst="rect">
            <a:avLst/>
          </a:prstGeom>
          <a:noFill/>
        </p:spPr>
        <p:txBody>
          <a:bodyPr wrap="square">
            <a:spAutoFit/>
          </a:bodyPr>
          <a:lstStyle/>
          <a:p>
            <a:pPr algn="just"/>
            <a:r>
              <a:rPr lang="uk-UA" b="1" i="0" dirty="0">
                <a:solidFill>
                  <a:srgbClr val="000000"/>
                </a:solidFill>
                <a:effectLst/>
                <a:latin typeface="Roboto" panose="02000000000000000000" pitchFamily="2" charset="0"/>
              </a:rPr>
              <a:t>Проблематика твору багатогранна. </a:t>
            </a:r>
          </a:p>
          <a:p>
            <a:pPr algn="just"/>
            <a:r>
              <a:rPr lang="uk-UA" b="0" i="0" dirty="0">
                <a:solidFill>
                  <a:srgbClr val="000000"/>
                </a:solidFill>
                <a:effectLst/>
                <a:latin typeface="Roboto" panose="02000000000000000000" pitchFamily="2" charset="0"/>
              </a:rPr>
              <a:t>Письменник порушує </a:t>
            </a:r>
            <a:r>
              <a:rPr lang="uk-UA" b="1" i="0" dirty="0">
                <a:solidFill>
                  <a:srgbClr val="000000"/>
                </a:solidFill>
                <a:effectLst/>
                <a:latin typeface="Roboto" panose="02000000000000000000" pitchFamily="2" charset="0"/>
              </a:rPr>
              <a:t>національні, соціальні та історіософські проблеми</a:t>
            </a:r>
            <a:r>
              <a:rPr lang="uk-UA" b="0" i="0" dirty="0">
                <a:solidFill>
                  <a:srgbClr val="000000"/>
                </a:solidFill>
                <a:effectLst/>
                <a:latin typeface="Roboto" panose="02000000000000000000" pitchFamily="2" charset="0"/>
              </a:rPr>
              <a:t>. З-поміж національних центральне місце посідає проблема </a:t>
            </a:r>
            <a:r>
              <a:rPr lang="uk-UA" b="1" i="0" dirty="0">
                <a:solidFill>
                  <a:srgbClr val="000000"/>
                </a:solidFill>
                <a:effectLst/>
                <a:latin typeface="Roboto" panose="02000000000000000000" pitchFamily="2" charset="0"/>
              </a:rPr>
              <a:t>підневільного стану України: </a:t>
            </a:r>
            <a:r>
              <a:rPr lang="uk-UA" b="0" i="0" dirty="0">
                <a:solidFill>
                  <a:srgbClr val="000000"/>
                </a:solidFill>
                <a:effectLst/>
                <a:latin typeface="Roboto" panose="02000000000000000000" pitchFamily="2" charset="0"/>
              </a:rPr>
              <a:t>«...Нещасний народ, нещасна Україна...», «...на гетьманських могилах колоністи-німці посадили картоплі». Героїня казки Маруся </a:t>
            </a:r>
            <a:r>
              <a:rPr lang="uk-UA" b="0" i="0" dirty="0" err="1">
                <a:solidFill>
                  <a:srgbClr val="000000"/>
                </a:solidFill>
                <a:effectLst/>
                <a:latin typeface="Roboto" panose="02000000000000000000" pitchFamily="2" charset="0"/>
              </a:rPr>
              <a:t>Музиківна</a:t>
            </a:r>
            <a:r>
              <a:rPr lang="uk-UA" b="0" i="0" dirty="0">
                <a:solidFill>
                  <a:srgbClr val="000000"/>
                </a:solidFill>
                <a:effectLst/>
                <a:latin typeface="Roboto" panose="02000000000000000000" pitchFamily="2" charset="0"/>
              </a:rPr>
              <a:t>, </a:t>
            </a:r>
            <a:r>
              <a:rPr lang="uk-UA" b="1" i="0" dirty="0">
                <a:solidFill>
                  <a:srgbClr val="000000"/>
                </a:solidFill>
                <a:effectLst/>
                <a:latin typeface="Roboto" panose="02000000000000000000" pitchFamily="2" charset="0"/>
              </a:rPr>
              <a:t>опинившись у рідному селі через сто років, «не може стерпіти разючої різниці між вільним козацько-гетьманським минулим і сучасним</a:t>
            </a:r>
            <a:r>
              <a:rPr lang="uk-UA" b="0" i="0" dirty="0">
                <a:solidFill>
                  <a:srgbClr val="000000"/>
                </a:solidFill>
                <a:effectLst/>
                <a:latin typeface="Roboto" panose="02000000000000000000" pitchFamily="2" charset="0"/>
              </a:rPr>
              <a:t>», знову стає калиною. До </a:t>
            </a:r>
            <a:r>
              <a:rPr lang="uk-UA" b="1" i="0" dirty="0">
                <a:solidFill>
                  <a:srgbClr val="FF0000"/>
                </a:solidFill>
                <a:effectLst/>
                <a:latin typeface="Roboto" panose="02000000000000000000" pitchFamily="2" charset="0"/>
              </a:rPr>
              <a:t>соціальних</a:t>
            </a:r>
            <a:r>
              <a:rPr lang="uk-UA" b="0" i="0" dirty="0">
                <a:solidFill>
                  <a:srgbClr val="000000"/>
                </a:solidFill>
                <a:effectLst/>
                <a:latin typeface="Roboto" panose="02000000000000000000" pitchFamily="2" charset="0"/>
              </a:rPr>
              <a:t> належить найперше </a:t>
            </a:r>
            <a:r>
              <a:rPr lang="uk-UA" b="0" i="0" dirty="0">
                <a:solidFill>
                  <a:srgbClr val="FF0000"/>
                </a:solidFill>
                <a:effectLst/>
                <a:latin typeface="Roboto" panose="02000000000000000000" pitchFamily="2" charset="0"/>
              </a:rPr>
              <a:t>проблема нужденного існування українського люду</a:t>
            </a:r>
            <a:r>
              <a:rPr lang="uk-UA" b="0" i="0" dirty="0">
                <a:solidFill>
                  <a:srgbClr val="000000"/>
                </a:solidFill>
                <a:effectLst/>
                <a:latin typeface="Roboto" panose="02000000000000000000" pitchFamily="2" charset="0"/>
              </a:rPr>
              <a:t> («обідраний,, як старець пастух», «босий і обідраний хлопець», «Невістка була бідно убрана, в старій одежі, в товстій сорочці», «подивилась на обідрану повіточку, на убогу оселю»), адже все тепер панське («- Чий се скот ви пасете? - Панський!»). </a:t>
            </a:r>
            <a:r>
              <a:rPr lang="uk-UA" b="1" i="0" dirty="0">
                <a:solidFill>
                  <a:schemeClr val="accent4">
                    <a:lumMod val="75000"/>
                  </a:schemeClr>
                </a:solidFill>
                <a:effectLst/>
                <a:latin typeface="Roboto" panose="02000000000000000000" pitchFamily="2" charset="0"/>
              </a:rPr>
              <a:t>Історіософська проблема: </a:t>
            </a:r>
            <a:r>
              <a:rPr lang="uk-UA" b="0" i="0" dirty="0">
                <a:solidFill>
                  <a:schemeClr val="accent4">
                    <a:lumMod val="75000"/>
                  </a:schemeClr>
                </a:solidFill>
                <a:effectLst/>
                <a:latin typeface="Roboto" panose="02000000000000000000" pitchFamily="2" charset="0"/>
              </a:rPr>
              <a:t>героїчне минуле більш сучасне, ніж зачаровано-приспане сьогодення </a:t>
            </a:r>
            <a:r>
              <a:rPr lang="uk-UA" b="0" i="0" dirty="0">
                <a:solidFill>
                  <a:srgbClr val="000000"/>
                </a:solidFill>
                <a:effectLst/>
                <a:latin typeface="Roboto" panose="02000000000000000000" pitchFamily="2" charset="0"/>
              </a:rPr>
              <a:t>(«Вони [люди] зачаровані... То, бач, схопилося таке страшне повітря і вивіяло страшний сон на Україну, і люде разом так і поснули...»).</a:t>
            </a:r>
            <a:endParaRPr lang="uk-UA" dirty="0"/>
          </a:p>
        </p:txBody>
      </p:sp>
      <p:sp>
        <p:nvSpPr>
          <p:cNvPr id="9" name="TextBox 8">
            <a:extLst>
              <a:ext uri="{FF2B5EF4-FFF2-40B4-BE49-F238E27FC236}">
                <a16:creationId xmlns:a16="http://schemas.microsoft.com/office/drawing/2014/main" id="{45061C7E-381A-7AF8-82F4-195756C8AC6D}"/>
              </a:ext>
            </a:extLst>
          </p:cNvPr>
          <p:cNvSpPr txBox="1"/>
          <p:nvPr/>
        </p:nvSpPr>
        <p:spPr>
          <a:xfrm>
            <a:off x="7287086" y="593149"/>
            <a:ext cx="4608991" cy="1477328"/>
          </a:xfrm>
          <a:prstGeom prst="rect">
            <a:avLst/>
          </a:prstGeom>
          <a:solidFill>
            <a:schemeClr val="accent3">
              <a:lumMod val="20000"/>
              <a:lumOff val="80000"/>
            </a:schemeClr>
          </a:solidFill>
        </p:spPr>
        <p:txBody>
          <a:bodyPr wrap="square">
            <a:spAutoFit/>
          </a:bodyPr>
          <a:lstStyle/>
          <a:p>
            <a:pPr algn="just"/>
            <a:r>
              <a:rPr lang="uk-UA" b="0" i="0" dirty="0">
                <a:solidFill>
                  <a:srgbClr val="000000"/>
                </a:solidFill>
                <a:effectLst/>
                <a:latin typeface="Roboto" panose="02000000000000000000" pitchFamily="2" charset="0"/>
              </a:rPr>
              <a:t>Казка «Запорожці» - справжній гімн волі, нагадування сучасникам автора про героїку минулих днів.</a:t>
            </a:r>
          </a:p>
          <a:p>
            <a:br>
              <a:rPr lang="ru-RU" dirty="0"/>
            </a:br>
            <a:endParaRPr lang="uk-UA" dirty="0"/>
          </a:p>
        </p:txBody>
      </p:sp>
      <p:pic>
        <p:nvPicPr>
          <p:cNvPr id="2" name="Рисунок 1">
            <a:extLst>
              <a:ext uri="{FF2B5EF4-FFF2-40B4-BE49-F238E27FC236}">
                <a16:creationId xmlns:a16="http://schemas.microsoft.com/office/drawing/2014/main" id="{1B66091C-C36E-75C1-23A0-011C6A5FD036}"/>
              </a:ext>
            </a:extLst>
          </p:cNvPr>
          <p:cNvPicPr>
            <a:picLocks noChangeAspect="1"/>
          </p:cNvPicPr>
          <p:nvPr/>
        </p:nvPicPr>
        <p:blipFill>
          <a:blip r:embed="rId2"/>
          <a:stretch>
            <a:fillRect/>
          </a:stretch>
        </p:blipFill>
        <p:spPr>
          <a:xfrm>
            <a:off x="10179097" y="6453721"/>
            <a:ext cx="1835055" cy="432854"/>
          </a:xfrm>
          <a:prstGeom prst="rect">
            <a:avLst/>
          </a:prstGeom>
        </p:spPr>
      </p:pic>
    </p:spTree>
    <p:extLst>
      <p:ext uri="{BB962C8B-B14F-4D97-AF65-F5344CB8AC3E}">
        <p14:creationId xmlns:p14="http://schemas.microsoft.com/office/powerpoint/2010/main" val="39011480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7969CD9-234A-833D-3659-0A274660424C}"/>
              </a:ext>
            </a:extLst>
          </p:cNvPr>
          <p:cNvSpPr txBox="1"/>
          <p:nvPr/>
        </p:nvSpPr>
        <p:spPr>
          <a:xfrm>
            <a:off x="4344880" y="78277"/>
            <a:ext cx="7720614" cy="2031325"/>
          </a:xfrm>
          <a:prstGeom prst="rect">
            <a:avLst/>
          </a:prstGeom>
          <a:solidFill>
            <a:schemeClr val="accent3">
              <a:lumMod val="20000"/>
              <a:lumOff val="80000"/>
            </a:schemeClr>
          </a:solidFill>
        </p:spPr>
        <p:txBody>
          <a:bodyPr wrap="square">
            <a:spAutoFit/>
          </a:bodyPr>
          <a:lstStyle/>
          <a:p>
            <a:r>
              <a:rPr lang="uk-UA" b="1" dirty="0"/>
              <a:t>Символічні образи:</a:t>
            </a:r>
          </a:p>
          <a:p>
            <a:endParaRPr lang="uk-UA" dirty="0"/>
          </a:p>
          <a:p>
            <a:pPr algn="just"/>
            <a:r>
              <a:rPr lang="uk-UA" b="1" dirty="0"/>
              <a:t>Водна течія </a:t>
            </a:r>
            <a:r>
              <a:rPr lang="uk-UA" dirty="0"/>
              <a:t>символізує русло історичного часу.</a:t>
            </a:r>
          </a:p>
          <a:p>
            <a:pPr algn="just"/>
            <a:r>
              <a:rPr lang="uk-UA" b="1" dirty="0"/>
              <a:t>Природа підводного світу</a:t>
            </a:r>
            <a:r>
              <a:rPr lang="uk-UA" dirty="0"/>
              <a:t>, яка відбиває уявлення автора-українця про гармонію між вільним життям людини та прекрасним довкіллям й різко контрастує із «земним» </a:t>
            </a:r>
            <a:r>
              <a:rPr lang="uk-UA" dirty="0" err="1"/>
              <a:t>пейзажем</a:t>
            </a:r>
            <a:r>
              <a:rPr lang="uk-UA" dirty="0"/>
              <a:t>, як контрастує буденність і свято, дійсність і мрія. </a:t>
            </a:r>
          </a:p>
        </p:txBody>
      </p:sp>
      <p:sp>
        <p:nvSpPr>
          <p:cNvPr id="8" name="TextBox 7">
            <a:extLst>
              <a:ext uri="{FF2B5EF4-FFF2-40B4-BE49-F238E27FC236}">
                <a16:creationId xmlns:a16="http://schemas.microsoft.com/office/drawing/2014/main" id="{0C9B571A-C36A-0BC3-34A2-D839569C674E}"/>
              </a:ext>
            </a:extLst>
          </p:cNvPr>
          <p:cNvSpPr txBox="1"/>
          <p:nvPr/>
        </p:nvSpPr>
        <p:spPr>
          <a:xfrm>
            <a:off x="126506" y="1596020"/>
            <a:ext cx="4635994" cy="4801314"/>
          </a:xfrm>
          <a:prstGeom prst="rect">
            <a:avLst/>
          </a:prstGeom>
          <a:noFill/>
        </p:spPr>
        <p:txBody>
          <a:bodyPr wrap="square">
            <a:spAutoFit/>
          </a:bodyPr>
          <a:lstStyle/>
          <a:p>
            <a:pPr algn="just"/>
            <a:r>
              <a:rPr lang="uk-UA" b="1" dirty="0"/>
              <a:t>Словничок до твору</a:t>
            </a:r>
          </a:p>
          <a:p>
            <a:pPr algn="just"/>
            <a:endParaRPr lang="uk-UA" dirty="0"/>
          </a:p>
          <a:p>
            <a:pPr algn="just"/>
            <a:r>
              <a:rPr lang="uk-UA" b="1" dirty="0"/>
              <a:t>Лоцман</a:t>
            </a:r>
            <a:r>
              <a:rPr lang="uk-UA" dirty="0"/>
              <a:t> – провідник суден, добре обізнаний із певною ділянкою моря, річки або каналу.</a:t>
            </a:r>
          </a:p>
          <a:p>
            <a:pPr algn="just"/>
            <a:r>
              <a:rPr lang="uk-UA" b="1" dirty="0"/>
              <a:t>Дніпровські пороги </a:t>
            </a:r>
            <a:r>
              <a:rPr lang="uk-UA" dirty="0"/>
              <a:t>– кам'янисті поперечні підвищення </a:t>
            </a:r>
            <a:r>
              <a:rPr lang="uk-UA" dirty="0" err="1"/>
              <a:t>дна</a:t>
            </a:r>
            <a:r>
              <a:rPr lang="uk-UA" dirty="0"/>
              <a:t> річки, що перетинають її спокійну течію.</a:t>
            </a:r>
          </a:p>
          <a:p>
            <a:pPr algn="just"/>
            <a:r>
              <a:rPr lang="uk-UA" b="1" dirty="0"/>
              <a:t>Байдак </a:t>
            </a:r>
            <a:r>
              <a:rPr lang="uk-UA" dirty="0"/>
              <a:t>– великий човен.</a:t>
            </a:r>
          </a:p>
          <a:p>
            <a:pPr algn="just"/>
            <a:r>
              <a:rPr lang="uk-UA" b="1" dirty="0" err="1"/>
              <a:t>Ненаситець</a:t>
            </a:r>
            <a:r>
              <a:rPr lang="uk-UA" dirty="0"/>
              <a:t> – найстрашніший та найпідступніший поріг на Дніпрі, де розбивались човни і гинули люди.</a:t>
            </a:r>
          </a:p>
          <a:p>
            <a:pPr algn="just"/>
            <a:r>
              <a:rPr lang="uk-UA" dirty="0"/>
              <a:t>Х</a:t>
            </a:r>
            <a:r>
              <a:rPr lang="uk-UA" b="1" dirty="0"/>
              <a:t>арактерни</a:t>
            </a:r>
            <a:r>
              <a:rPr lang="uk-UA" dirty="0"/>
              <a:t>к – чарівник, козак-чаклун.</a:t>
            </a:r>
          </a:p>
          <a:p>
            <a:pPr algn="just"/>
            <a:r>
              <a:rPr lang="uk-UA" b="1" dirty="0"/>
              <a:t>Запорозький </a:t>
            </a:r>
            <a:r>
              <a:rPr lang="uk-UA" b="1" dirty="0" err="1"/>
              <a:t>кош</a:t>
            </a:r>
            <a:r>
              <a:rPr lang="uk-UA" b="1" dirty="0"/>
              <a:t> (кіш</a:t>
            </a:r>
            <a:r>
              <a:rPr lang="uk-UA" dirty="0"/>
              <a:t>) – козацький військовий табір на чолі з кошовим отаманом.</a:t>
            </a:r>
          </a:p>
          <a:p>
            <a:pPr algn="just"/>
            <a:r>
              <a:rPr lang="uk-UA" b="1" dirty="0"/>
              <a:t>Шинкарі –</a:t>
            </a:r>
            <a:r>
              <a:rPr lang="uk-UA" dirty="0"/>
              <a:t> продавці горілки. </a:t>
            </a:r>
          </a:p>
        </p:txBody>
      </p:sp>
      <p:pic>
        <p:nvPicPr>
          <p:cNvPr id="10" name="Рисунок 9">
            <a:extLst>
              <a:ext uri="{FF2B5EF4-FFF2-40B4-BE49-F238E27FC236}">
                <a16:creationId xmlns:a16="http://schemas.microsoft.com/office/drawing/2014/main" id="{1934AD9D-9106-8ED2-8B9E-F1B61E4AD516}"/>
              </a:ext>
            </a:extLst>
          </p:cNvPr>
          <p:cNvPicPr>
            <a:picLocks noChangeAspect="1"/>
          </p:cNvPicPr>
          <p:nvPr/>
        </p:nvPicPr>
        <p:blipFill>
          <a:blip r:embed="rId2"/>
          <a:stretch>
            <a:fillRect/>
          </a:stretch>
        </p:blipFill>
        <p:spPr>
          <a:xfrm>
            <a:off x="8485574" y="2238375"/>
            <a:ext cx="3609975" cy="2381250"/>
          </a:xfrm>
          <a:prstGeom prst="rect">
            <a:avLst/>
          </a:prstGeom>
        </p:spPr>
      </p:pic>
      <p:pic>
        <p:nvPicPr>
          <p:cNvPr id="9" name="Рисунок 8">
            <a:extLst>
              <a:ext uri="{FF2B5EF4-FFF2-40B4-BE49-F238E27FC236}">
                <a16:creationId xmlns:a16="http://schemas.microsoft.com/office/drawing/2014/main" id="{B819656F-DA13-9021-CAFD-4617276BF3A4}"/>
              </a:ext>
            </a:extLst>
          </p:cNvPr>
          <p:cNvPicPr>
            <a:picLocks noChangeAspect="1"/>
          </p:cNvPicPr>
          <p:nvPr/>
        </p:nvPicPr>
        <p:blipFill>
          <a:blip r:embed="rId3"/>
          <a:stretch>
            <a:fillRect/>
          </a:stretch>
        </p:blipFill>
        <p:spPr>
          <a:xfrm>
            <a:off x="4762500" y="3805252"/>
            <a:ext cx="4097415" cy="2941841"/>
          </a:xfrm>
          <a:prstGeom prst="rect">
            <a:avLst/>
          </a:prstGeom>
        </p:spPr>
      </p:pic>
      <p:pic>
        <p:nvPicPr>
          <p:cNvPr id="2" name="Рисунок 1">
            <a:extLst>
              <a:ext uri="{FF2B5EF4-FFF2-40B4-BE49-F238E27FC236}">
                <a16:creationId xmlns:a16="http://schemas.microsoft.com/office/drawing/2014/main" id="{18523F7E-7909-E4BB-E4A3-625047663713}"/>
              </a:ext>
            </a:extLst>
          </p:cNvPr>
          <p:cNvPicPr>
            <a:picLocks noChangeAspect="1"/>
          </p:cNvPicPr>
          <p:nvPr/>
        </p:nvPicPr>
        <p:blipFill>
          <a:blip r:embed="rId4"/>
          <a:stretch>
            <a:fillRect/>
          </a:stretch>
        </p:blipFill>
        <p:spPr>
          <a:xfrm>
            <a:off x="5513033" y="2238375"/>
            <a:ext cx="2252339" cy="1499615"/>
          </a:xfrm>
          <a:prstGeom prst="rect">
            <a:avLst/>
          </a:prstGeom>
        </p:spPr>
      </p:pic>
      <p:pic>
        <p:nvPicPr>
          <p:cNvPr id="3" name="Рисунок 2">
            <a:extLst>
              <a:ext uri="{FF2B5EF4-FFF2-40B4-BE49-F238E27FC236}">
                <a16:creationId xmlns:a16="http://schemas.microsoft.com/office/drawing/2014/main" id="{E58147E3-25EB-33EC-2D61-41C7E396D8FC}"/>
              </a:ext>
            </a:extLst>
          </p:cNvPr>
          <p:cNvPicPr>
            <a:picLocks noChangeAspect="1"/>
          </p:cNvPicPr>
          <p:nvPr/>
        </p:nvPicPr>
        <p:blipFill>
          <a:blip r:embed="rId5"/>
          <a:stretch>
            <a:fillRect/>
          </a:stretch>
        </p:blipFill>
        <p:spPr>
          <a:xfrm>
            <a:off x="10290561" y="6482296"/>
            <a:ext cx="1835055" cy="432854"/>
          </a:xfrm>
          <a:prstGeom prst="rect">
            <a:avLst/>
          </a:prstGeom>
        </p:spPr>
      </p:pic>
    </p:spTree>
    <p:extLst>
      <p:ext uri="{BB962C8B-B14F-4D97-AF65-F5344CB8AC3E}">
        <p14:creationId xmlns:p14="http://schemas.microsoft.com/office/powerpoint/2010/main" val="3493162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6A1369-5EE1-7C41-4EA4-82C01626765E}"/>
              </a:ext>
            </a:extLst>
          </p:cNvPr>
          <p:cNvSpPr txBox="1"/>
          <p:nvPr/>
        </p:nvSpPr>
        <p:spPr>
          <a:xfrm>
            <a:off x="181715" y="1507688"/>
            <a:ext cx="6747029" cy="4801314"/>
          </a:xfrm>
          <a:prstGeom prst="rect">
            <a:avLst/>
          </a:prstGeom>
          <a:noFill/>
        </p:spPr>
        <p:txBody>
          <a:bodyPr wrap="square">
            <a:spAutoFit/>
          </a:bodyPr>
          <a:lstStyle/>
          <a:p>
            <a:pPr algn="just"/>
            <a:r>
              <a:rPr lang="uk-UA" dirty="0"/>
              <a:t>Добре, коли в людині поєднується внутрішня краса із зовнішньою. </a:t>
            </a:r>
          </a:p>
          <a:p>
            <a:pPr algn="just"/>
            <a:r>
              <a:rPr lang="uk-UA" dirty="0"/>
              <a:t>Кого з казки «Запорожці» описано словами: «Вони були високі, рівні  та дужі! Такі вони були гарні на вроду, що він таких людей не бачив ні  між панами, ні між простими селянами»? </a:t>
            </a:r>
          </a:p>
          <a:p>
            <a:pPr algn="just"/>
            <a:endParaRPr lang="uk-UA" dirty="0"/>
          </a:p>
          <a:p>
            <a:pPr algn="just"/>
            <a:r>
              <a:rPr lang="uk-UA" b="1" dirty="0"/>
              <a:t>Знайдіть і прочитайте опис зовнішності Карпа Летючого та Марусі </a:t>
            </a:r>
            <a:r>
              <a:rPr lang="uk-UA" b="1" dirty="0" err="1"/>
              <a:t>Музиківни</a:t>
            </a:r>
            <a:r>
              <a:rPr lang="uk-UA" dirty="0"/>
              <a:t>. </a:t>
            </a:r>
          </a:p>
          <a:p>
            <a:pPr algn="just"/>
            <a:endParaRPr lang="uk-UA" dirty="0"/>
          </a:p>
          <a:p>
            <a:pPr algn="just"/>
            <a:r>
              <a:rPr lang="uk-UA" i="1" dirty="0"/>
              <a:t>Що допомагає  мати гарний зовнішній вигляд? </a:t>
            </a:r>
          </a:p>
          <a:p>
            <a:pPr algn="just"/>
            <a:endParaRPr lang="uk-UA" dirty="0"/>
          </a:p>
          <a:p>
            <a:pPr algn="just"/>
            <a:r>
              <a:rPr lang="uk-UA" dirty="0"/>
              <a:t>Здоровий спосіб життя, заняття спортом, прогулянки на свіжому повітрі, правильне харчування, здоровий  сон, позитивний настрій (оптимізм, доброта, любов), дотримання гігієнічних норм, догляд за шкірою, стиль одягу та ін.</a:t>
            </a:r>
          </a:p>
        </p:txBody>
      </p:sp>
      <p:pic>
        <p:nvPicPr>
          <p:cNvPr id="1026" name="Picture 2" descr="Почитайко">
            <a:extLst>
              <a:ext uri="{FF2B5EF4-FFF2-40B4-BE49-F238E27FC236}">
                <a16:creationId xmlns:a16="http://schemas.microsoft.com/office/drawing/2014/main" id="{68E01312-4B9D-54DB-9C59-827A9CAC73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8769" y="45600"/>
            <a:ext cx="5063231" cy="6812399"/>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a:extLst>
              <a:ext uri="{FF2B5EF4-FFF2-40B4-BE49-F238E27FC236}">
                <a16:creationId xmlns:a16="http://schemas.microsoft.com/office/drawing/2014/main" id="{FC1FFF46-BF14-979F-F1EA-6A409DE485A2}"/>
              </a:ext>
            </a:extLst>
          </p:cNvPr>
          <p:cNvPicPr>
            <a:picLocks noChangeAspect="1"/>
          </p:cNvPicPr>
          <p:nvPr/>
        </p:nvPicPr>
        <p:blipFill>
          <a:blip r:embed="rId3"/>
          <a:stretch>
            <a:fillRect/>
          </a:stretch>
        </p:blipFill>
        <p:spPr>
          <a:xfrm>
            <a:off x="10198147" y="6425145"/>
            <a:ext cx="1835055" cy="432854"/>
          </a:xfrm>
          <a:prstGeom prst="rect">
            <a:avLst/>
          </a:prstGeom>
        </p:spPr>
      </p:pic>
      <p:sp>
        <p:nvSpPr>
          <p:cNvPr id="4" name="TextBox 3">
            <a:extLst>
              <a:ext uri="{FF2B5EF4-FFF2-40B4-BE49-F238E27FC236}">
                <a16:creationId xmlns:a16="http://schemas.microsoft.com/office/drawing/2014/main" id="{7F457679-B55F-A7DE-01EF-EBA2EACABF28}"/>
              </a:ext>
            </a:extLst>
          </p:cNvPr>
          <p:cNvSpPr txBox="1"/>
          <p:nvPr/>
        </p:nvSpPr>
        <p:spPr>
          <a:xfrm>
            <a:off x="7279764" y="45600"/>
            <a:ext cx="4753438" cy="523220"/>
          </a:xfrm>
          <a:prstGeom prst="rect">
            <a:avLst/>
          </a:prstGeom>
          <a:solidFill>
            <a:schemeClr val="accent3">
              <a:lumMod val="20000"/>
              <a:lumOff val="80000"/>
            </a:schemeClr>
          </a:solidFill>
        </p:spPr>
        <p:txBody>
          <a:bodyPr wrap="square" rtlCol="0">
            <a:spAutoFit/>
          </a:bodyPr>
          <a:lstStyle/>
          <a:p>
            <a:r>
              <a:rPr lang="uk-UA" sz="2800" dirty="0"/>
              <a:t>ТЕМА ДЛЯ ОБГОВОРЕННЯ</a:t>
            </a:r>
          </a:p>
        </p:txBody>
      </p:sp>
    </p:spTree>
    <p:extLst>
      <p:ext uri="{BB962C8B-B14F-4D97-AF65-F5344CB8AC3E}">
        <p14:creationId xmlns:p14="http://schemas.microsoft.com/office/powerpoint/2010/main" val="15067327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BCF07A0-C3AC-F91A-64D0-5429EEC02832}"/>
              </a:ext>
            </a:extLst>
          </p:cNvPr>
          <p:cNvSpPr txBox="1"/>
          <p:nvPr/>
        </p:nvSpPr>
        <p:spPr>
          <a:xfrm>
            <a:off x="4110361" y="681604"/>
            <a:ext cx="7708038" cy="707886"/>
          </a:xfrm>
          <a:prstGeom prst="rect">
            <a:avLst/>
          </a:prstGeom>
          <a:noFill/>
        </p:spPr>
        <p:txBody>
          <a:bodyPr wrap="square">
            <a:spAutoFit/>
          </a:bodyPr>
          <a:lstStyle/>
          <a:p>
            <a:pPr algn="just"/>
            <a:r>
              <a:rPr lang="uk-UA" sz="2000" b="1" i="0" dirty="0">
                <a:solidFill>
                  <a:srgbClr val="000000"/>
                </a:solidFill>
                <a:effectLst/>
                <a:latin typeface="Roboto" panose="02000000000000000000" pitchFamily="2" charset="0"/>
              </a:rPr>
              <a:t>Сюжет</a:t>
            </a:r>
            <a:r>
              <a:rPr lang="uk-UA" sz="2000" b="0" i="0" dirty="0">
                <a:solidFill>
                  <a:srgbClr val="000000"/>
                </a:solidFill>
                <a:effectLst/>
                <a:latin typeface="Roboto" panose="02000000000000000000" pitchFamily="2" charset="0"/>
              </a:rPr>
              <a:t> літературної казки Левицького наближений до особливостей сюжетної будови народних </a:t>
            </a:r>
            <a:r>
              <a:rPr lang="uk-UA" sz="2000" b="1" i="0" dirty="0">
                <a:solidFill>
                  <a:srgbClr val="000000"/>
                </a:solidFill>
                <a:effectLst/>
                <a:latin typeface="Roboto" panose="02000000000000000000" pitchFamily="2" charset="0"/>
              </a:rPr>
              <a:t>чарівних казок.</a:t>
            </a:r>
            <a:endParaRPr lang="uk-UA" sz="2000" b="1" dirty="0"/>
          </a:p>
        </p:txBody>
      </p:sp>
      <p:sp>
        <p:nvSpPr>
          <p:cNvPr id="7" name="TextBox 6">
            <a:extLst>
              <a:ext uri="{FF2B5EF4-FFF2-40B4-BE49-F238E27FC236}">
                <a16:creationId xmlns:a16="http://schemas.microsoft.com/office/drawing/2014/main" id="{22647D68-C28F-805C-DAB5-D9801E7C5D03}"/>
              </a:ext>
            </a:extLst>
          </p:cNvPr>
          <p:cNvSpPr txBox="1"/>
          <p:nvPr/>
        </p:nvSpPr>
        <p:spPr>
          <a:xfrm>
            <a:off x="381740" y="1597059"/>
            <a:ext cx="7048869" cy="1200329"/>
          </a:xfrm>
          <a:prstGeom prst="rect">
            <a:avLst/>
          </a:prstGeom>
          <a:noFill/>
        </p:spPr>
        <p:txBody>
          <a:bodyPr wrap="square">
            <a:spAutoFit/>
          </a:bodyPr>
          <a:lstStyle/>
          <a:p>
            <a:pPr algn="just"/>
            <a:r>
              <a:rPr lang="ru-RU" b="1" i="0" dirty="0" err="1">
                <a:solidFill>
                  <a:srgbClr val="000000"/>
                </a:solidFill>
                <a:effectLst/>
                <a:latin typeface="Roboto" panose="02000000000000000000" pitchFamily="2" charset="0"/>
              </a:rPr>
              <a:t>Експозиція</a:t>
            </a:r>
            <a:r>
              <a:rPr lang="ru-RU" b="1" i="0" dirty="0">
                <a:solidFill>
                  <a:srgbClr val="000000"/>
                </a:solidFill>
                <a:effectLst/>
                <a:latin typeface="Roboto" panose="02000000000000000000" pitchFamily="2" charset="0"/>
              </a:rPr>
              <a:t> (</a:t>
            </a:r>
            <a:r>
              <a:rPr lang="ru-RU" b="1" i="0" dirty="0" err="1">
                <a:solidFill>
                  <a:srgbClr val="000000"/>
                </a:solidFill>
                <a:effectLst/>
                <a:latin typeface="Roboto" panose="02000000000000000000" pitchFamily="2" charset="0"/>
              </a:rPr>
              <a:t>вступ</a:t>
            </a:r>
            <a:r>
              <a:rPr lang="ru-RU" b="1" i="0" dirty="0">
                <a:solidFill>
                  <a:srgbClr val="000000"/>
                </a:solidFill>
                <a:effectLst/>
                <a:latin typeface="Roboto" panose="02000000000000000000" pitchFamily="2" charset="0"/>
              </a:rPr>
              <a:t>) </a:t>
            </a:r>
            <a:r>
              <a:rPr lang="ru-RU" b="0" i="0" dirty="0">
                <a:solidFill>
                  <a:srgbClr val="000000"/>
                </a:solidFill>
                <a:effectLst/>
                <a:latin typeface="Roboto" panose="02000000000000000000" pitchFamily="2" charset="0"/>
              </a:rPr>
              <a:t>- </a:t>
            </a:r>
            <a:r>
              <a:rPr lang="uk-UA" b="0" i="0" dirty="0">
                <a:solidFill>
                  <a:srgbClr val="000000"/>
                </a:solidFill>
                <a:effectLst/>
                <a:latin typeface="Roboto" panose="02000000000000000000" pitchFamily="2" charset="0"/>
              </a:rPr>
              <a:t>коротка, чітка. У ній повідомлено </a:t>
            </a:r>
            <a:r>
              <a:rPr lang="uk-UA" b="1" i="0" dirty="0">
                <a:solidFill>
                  <a:srgbClr val="000000"/>
                </a:solidFill>
                <a:effectLst/>
                <a:latin typeface="Roboto" panose="02000000000000000000" pitchFamily="2" charset="0"/>
              </a:rPr>
              <a:t>про місце події: </a:t>
            </a:r>
            <a:r>
              <a:rPr lang="uk-UA" b="0" i="0" dirty="0">
                <a:solidFill>
                  <a:srgbClr val="000000"/>
                </a:solidFill>
                <a:effectLst/>
                <a:latin typeface="Roboto" panose="02000000000000000000" pitchFamily="2" charset="0"/>
              </a:rPr>
              <a:t>«Над Дніпром, коло славних порогів, в селі Старому Кодаку...» та охарактеризовано головного персонажа - Карпа Летючого.</a:t>
            </a:r>
            <a:endParaRPr lang="uk-UA" dirty="0"/>
          </a:p>
        </p:txBody>
      </p:sp>
      <p:sp>
        <p:nvSpPr>
          <p:cNvPr id="9" name="TextBox 8">
            <a:extLst>
              <a:ext uri="{FF2B5EF4-FFF2-40B4-BE49-F238E27FC236}">
                <a16:creationId xmlns:a16="http://schemas.microsoft.com/office/drawing/2014/main" id="{A382296D-B059-CA89-07FC-F5B415F42000}"/>
              </a:ext>
            </a:extLst>
          </p:cNvPr>
          <p:cNvSpPr txBox="1"/>
          <p:nvPr/>
        </p:nvSpPr>
        <p:spPr>
          <a:xfrm>
            <a:off x="381740" y="2894951"/>
            <a:ext cx="7208668" cy="923330"/>
          </a:xfrm>
          <a:prstGeom prst="rect">
            <a:avLst/>
          </a:prstGeom>
          <a:noFill/>
        </p:spPr>
        <p:txBody>
          <a:bodyPr wrap="square">
            <a:spAutoFit/>
          </a:bodyPr>
          <a:lstStyle/>
          <a:p>
            <a:r>
              <a:rPr lang="uk-UA" b="1" i="0" dirty="0">
                <a:solidFill>
                  <a:srgbClr val="000000"/>
                </a:solidFill>
                <a:effectLst/>
                <a:latin typeface="Roboto" panose="02000000000000000000" pitchFamily="2" charset="0"/>
              </a:rPr>
              <a:t>Зав’язка твору .</a:t>
            </a:r>
            <a:r>
              <a:rPr lang="uk-UA" b="0" i="0" dirty="0">
                <a:solidFill>
                  <a:srgbClr val="000000"/>
                </a:solidFill>
                <a:effectLst/>
                <a:latin typeface="Roboto" panose="02000000000000000000" pitchFamily="2" charset="0"/>
              </a:rPr>
              <a:t>Карпо отримав від отамана лоцманів доручення переправити через пороги «великий байдак якогось багатого купця.</a:t>
            </a:r>
            <a:endParaRPr lang="uk-UA" dirty="0"/>
          </a:p>
        </p:txBody>
      </p:sp>
      <p:sp>
        <p:nvSpPr>
          <p:cNvPr id="11" name="TextBox 10">
            <a:extLst>
              <a:ext uri="{FF2B5EF4-FFF2-40B4-BE49-F238E27FC236}">
                <a16:creationId xmlns:a16="http://schemas.microsoft.com/office/drawing/2014/main" id="{B10AA3B2-CC2B-69D3-0D04-041AA1658A49}"/>
              </a:ext>
            </a:extLst>
          </p:cNvPr>
          <p:cNvSpPr txBox="1"/>
          <p:nvPr/>
        </p:nvSpPr>
        <p:spPr>
          <a:xfrm>
            <a:off x="381740" y="3915844"/>
            <a:ext cx="6942337" cy="2308324"/>
          </a:xfrm>
          <a:prstGeom prst="rect">
            <a:avLst/>
          </a:prstGeom>
          <a:noFill/>
        </p:spPr>
        <p:txBody>
          <a:bodyPr wrap="square">
            <a:spAutoFit/>
          </a:bodyPr>
          <a:lstStyle/>
          <a:p>
            <a:pPr algn="just"/>
            <a:r>
              <a:rPr lang="uk-UA" b="1" i="0" dirty="0">
                <a:solidFill>
                  <a:srgbClr val="000000"/>
                </a:solidFill>
                <a:effectLst/>
                <a:latin typeface="Roboto" panose="02000000000000000000" pitchFamily="2" charset="0"/>
              </a:rPr>
              <a:t>Розвиток дії </a:t>
            </a:r>
            <a:r>
              <a:rPr lang="uk-UA" b="0" i="0" dirty="0">
                <a:solidFill>
                  <a:srgbClr val="000000"/>
                </a:solidFill>
                <a:effectLst/>
                <a:latin typeface="Roboto" panose="02000000000000000000" pitchFamily="2" charset="0"/>
              </a:rPr>
              <a:t>- динамічний: гребці, керовані Карпом Летючим, швидко та вправно поминули чотири пороги, стрімко наблизилися до останнього Діда- </a:t>
            </a:r>
            <a:r>
              <a:rPr lang="uk-UA" b="0" i="0" dirty="0" err="1">
                <a:solidFill>
                  <a:srgbClr val="000000"/>
                </a:solidFill>
                <a:effectLst/>
                <a:latin typeface="Roboto" panose="02000000000000000000" pitchFamily="2" charset="0"/>
              </a:rPr>
              <a:t>Ненаситця</a:t>
            </a:r>
            <a:r>
              <a:rPr lang="uk-UA" b="0" i="0" dirty="0">
                <a:solidFill>
                  <a:srgbClr val="000000"/>
                </a:solidFill>
                <a:effectLst/>
                <a:latin typeface="Roboto" panose="02000000000000000000" pitchFamily="2" charset="0"/>
              </a:rPr>
              <a:t>. Але раптовий порив вітру зніс байдак на бік, вода вхопила його, «як легеньку трісочку... понесла і кинула на лаву», каміння одбило «увесь ніс», а частина судна «зачепилась на скелі». Інші лоцмани прямували на допомогу, та Карпо, потерпаючи за свою честь, «скочив в білу кипучу хвилю».</a:t>
            </a:r>
            <a:endParaRPr lang="uk-UA" dirty="0"/>
          </a:p>
        </p:txBody>
      </p:sp>
      <p:pic>
        <p:nvPicPr>
          <p:cNvPr id="2" name="Рисунок 1">
            <a:extLst>
              <a:ext uri="{FF2B5EF4-FFF2-40B4-BE49-F238E27FC236}">
                <a16:creationId xmlns:a16="http://schemas.microsoft.com/office/drawing/2014/main" id="{6AF03917-0298-04B6-B43C-40F8C9C2EE2B}"/>
              </a:ext>
            </a:extLst>
          </p:cNvPr>
          <p:cNvPicPr>
            <a:picLocks noChangeAspect="1"/>
          </p:cNvPicPr>
          <p:nvPr/>
        </p:nvPicPr>
        <p:blipFill>
          <a:blip r:embed="rId2"/>
          <a:stretch>
            <a:fillRect/>
          </a:stretch>
        </p:blipFill>
        <p:spPr>
          <a:xfrm>
            <a:off x="7862706" y="1470019"/>
            <a:ext cx="3760358" cy="2308325"/>
          </a:xfrm>
          <a:prstGeom prst="rect">
            <a:avLst/>
          </a:prstGeom>
        </p:spPr>
      </p:pic>
      <p:pic>
        <p:nvPicPr>
          <p:cNvPr id="3" name="Рисунок 2">
            <a:extLst>
              <a:ext uri="{FF2B5EF4-FFF2-40B4-BE49-F238E27FC236}">
                <a16:creationId xmlns:a16="http://schemas.microsoft.com/office/drawing/2014/main" id="{675B9214-67A2-E197-912A-159F0C326469}"/>
              </a:ext>
            </a:extLst>
          </p:cNvPr>
          <p:cNvPicPr>
            <a:picLocks noChangeAspect="1"/>
          </p:cNvPicPr>
          <p:nvPr/>
        </p:nvPicPr>
        <p:blipFill>
          <a:blip r:embed="rId3"/>
          <a:stretch>
            <a:fillRect/>
          </a:stretch>
        </p:blipFill>
        <p:spPr>
          <a:xfrm>
            <a:off x="7918166" y="3946169"/>
            <a:ext cx="3704898" cy="2547231"/>
          </a:xfrm>
          <a:prstGeom prst="rect">
            <a:avLst/>
          </a:prstGeom>
        </p:spPr>
      </p:pic>
      <p:pic>
        <p:nvPicPr>
          <p:cNvPr id="4" name="Рисунок 3">
            <a:extLst>
              <a:ext uri="{FF2B5EF4-FFF2-40B4-BE49-F238E27FC236}">
                <a16:creationId xmlns:a16="http://schemas.microsoft.com/office/drawing/2014/main" id="{B37141FB-DCD2-32CE-8F96-3500002434D0}"/>
              </a:ext>
            </a:extLst>
          </p:cNvPr>
          <p:cNvPicPr>
            <a:picLocks noChangeAspect="1"/>
          </p:cNvPicPr>
          <p:nvPr/>
        </p:nvPicPr>
        <p:blipFill>
          <a:blip r:embed="rId4"/>
          <a:stretch>
            <a:fillRect/>
          </a:stretch>
        </p:blipFill>
        <p:spPr>
          <a:xfrm>
            <a:off x="10292010" y="6493400"/>
            <a:ext cx="1835055" cy="432854"/>
          </a:xfrm>
          <a:prstGeom prst="rect">
            <a:avLst/>
          </a:prstGeom>
        </p:spPr>
      </p:pic>
    </p:spTree>
    <p:extLst>
      <p:ext uri="{BB962C8B-B14F-4D97-AF65-F5344CB8AC3E}">
        <p14:creationId xmlns:p14="http://schemas.microsoft.com/office/powerpoint/2010/main" val="1648461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AD55CF-07F1-7C88-503F-76F13AFCB659}"/>
              </a:ext>
            </a:extLst>
          </p:cNvPr>
          <p:cNvSpPr txBox="1"/>
          <p:nvPr/>
        </p:nvSpPr>
        <p:spPr>
          <a:xfrm>
            <a:off x="4751774" y="776263"/>
            <a:ext cx="7215325" cy="3908762"/>
          </a:xfrm>
          <a:prstGeom prst="rect">
            <a:avLst/>
          </a:prstGeom>
          <a:noFill/>
        </p:spPr>
        <p:txBody>
          <a:bodyPr wrap="square">
            <a:spAutoFit/>
          </a:bodyPr>
          <a:lstStyle/>
          <a:p>
            <a:pPr algn="just"/>
            <a:r>
              <a:rPr lang="uk-UA" b="1" i="0" dirty="0">
                <a:solidFill>
                  <a:srgbClr val="000000"/>
                </a:solidFill>
                <a:effectLst/>
                <a:latin typeface="Roboto" panose="02000000000000000000" pitchFamily="2" charset="0"/>
              </a:rPr>
              <a:t>Кульмінація (найвища точка розвитку подій)- </a:t>
            </a:r>
            <a:r>
              <a:rPr lang="uk-UA" b="0" i="0" dirty="0">
                <a:solidFill>
                  <a:srgbClr val="000000"/>
                </a:solidFill>
                <a:effectLst/>
                <a:latin typeface="Roboto" panose="02000000000000000000" pitchFamily="2" charset="0"/>
              </a:rPr>
              <a:t>політ-повернення Карпа та Марусі на землю, щоб дівчина дізналася, як ведеться людям в Україні: «...коли людям добре жити на Україні, то зоставайся там і кінчай свій людський вік; а коли людям погано жити, то ти вернешся до нас ...знов станеш ...калиною...».</a:t>
            </a:r>
          </a:p>
          <a:p>
            <a:pPr algn="just"/>
            <a:endParaRPr lang="uk-UA" dirty="0">
              <a:solidFill>
                <a:srgbClr val="000000"/>
              </a:solidFill>
              <a:latin typeface="Roboto" panose="02000000000000000000" pitchFamily="2" charset="0"/>
            </a:endParaRPr>
          </a:p>
          <a:p>
            <a:pPr algn="just"/>
            <a:endParaRPr lang="uk-UA" b="0" i="0" dirty="0">
              <a:solidFill>
                <a:srgbClr val="000000"/>
              </a:solidFill>
              <a:effectLst/>
              <a:latin typeface="Roboto" panose="02000000000000000000" pitchFamily="2" charset="0"/>
            </a:endParaRPr>
          </a:p>
          <a:p>
            <a:pPr algn="just"/>
            <a:r>
              <a:rPr lang="uk-UA" b="1" i="0" dirty="0">
                <a:solidFill>
                  <a:srgbClr val="000000"/>
                </a:solidFill>
                <a:effectLst/>
                <a:latin typeface="Roboto" panose="02000000000000000000" pitchFamily="2" charset="0"/>
              </a:rPr>
              <a:t>Розв’язка твору </a:t>
            </a:r>
            <a:r>
              <a:rPr lang="uk-UA" b="0" i="0" dirty="0">
                <a:solidFill>
                  <a:srgbClr val="000000"/>
                </a:solidFill>
                <a:effectLst/>
                <a:latin typeface="Roboto" panose="02000000000000000000" pitchFamily="2" charset="0"/>
              </a:rPr>
              <a:t>- трагічна: Маруся знову стала калиною, а Карпо змушений покинути рідну Україну, помандрувати «за границю, аж за синій Дунай».</a:t>
            </a:r>
          </a:p>
          <a:p>
            <a:pPr algn="just"/>
            <a:endParaRPr lang="uk-UA" b="0" i="0" dirty="0">
              <a:solidFill>
                <a:srgbClr val="000000"/>
              </a:solidFill>
              <a:effectLst/>
              <a:latin typeface="Roboto" panose="02000000000000000000" pitchFamily="2" charset="0"/>
            </a:endParaRPr>
          </a:p>
          <a:p>
            <a:pPr algn="just"/>
            <a:r>
              <a:rPr lang="uk-UA" b="0" i="0" dirty="0">
                <a:solidFill>
                  <a:srgbClr val="000000"/>
                </a:solidFill>
                <a:effectLst/>
                <a:latin typeface="Roboto" panose="02000000000000000000" pitchFamily="2" charset="0"/>
              </a:rPr>
              <a:t>У «Запорожцях» важливу роль виконують </a:t>
            </a:r>
            <a:r>
              <a:rPr lang="uk-UA" b="1" i="0" dirty="0" err="1">
                <a:solidFill>
                  <a:srgbClr val="000000"/>
                </a:solidFill>
                <a:effectLst/>
                <a:latin typeface="Roboto" panose="02000000000000000000" pitchFamily="2" charset="0"/>
              </a:rPr>
              <a:t>позасюжетні</a:t>
            </a:r>
            <a:r>
              <a:rPr lang="uk-UA" b="1" i="0" dirty="0">
                <a:solidFill>
                  <a:srgbClr val="000000"/>
                </a:solidFill>
                <a:effectLst/>
                <a:latin typeface="Roboto" panose="02000000000000000000" pitchFamily="2" charset="0"/>
              </a:rPr>
              <a:t> елементи, насамперед </a:t>
            </a:r>
            <a:r>
              <a:rPr lang="uk-UA" sz="3200" b="1" i="0" dirty="0">
                <a:solidFill>
                  <a:srgbClr val="FF0000"/>
                </a:solidFill>
                <a:effectLst/>
                <a:latin typeface="Roboto" panose="02000000000000000000" pitchFamily="2" charset="0"/>
              </a:rPr>
              <a:t>пейзаж.</a:t>
            </a:r>
          </a:p>
        </p:txBody>
      </p:sp>
      <p:sp>
        <p:nvSpPr>
          <p:cNvPr id="5" name="TextBox 4">
            <a:extLst>
              <a:ext uri="{FF2B5EF4-FFF2-40B4-BE49-F238E27FC236}">
                <a16:creationId xmlns:a16="http://schemas.microsoft.com/office/drawing/2014/main" id="{BD75E3B2-33E0-6AC4-2ED8-22BA3ACE501D}"/>
              </a:ext>
            </a:extLst>
          </p:cNvPr>
          <p:cNvSpPr txBox="1"/>
          <p:nvPr/>
        </p:nvSpPr>
        <p:spPr>
          <a:xfrm>
            <a:off x="4707385" y="4917308"/>
            <a:ext cx="7215325" cy="1323439"/>
          </a:xfrm>
          <a:prstGeom prst="rect">
            <a:avLst/>
          </a:prstGeom>
          <a:noFill/>
        </p:spPr>
        <p:txBody>
          <a:bodyPr wrap="square">
            <a:spAutoFit/>
          </a:bodyPr>
          <a:lstStyle/>
          <a:p>
            <a:pPr algn="just"/>
            <a:r>
              <a:rPr lang="uk-UA" sz="2000" dirty="0">
                <a:solidFill>
                  <a:srgbClr val="FF0000"/>
                </a:solidFill>
                <a:latin typeface="Roboto" panose="02000000000000000000" pitchFamily="2" charset="0"/>
              </a:rPr>
              <a:t>П</a:t>
            </a:r>
            <a:r>
              <a:rPr lang="uk-UA" sz="2000" b="0" i="0" dirty="0">
                <a:solidFill>
                  <a:srgbClr val="FF0000"/>
                </a:solidFill>
                <a:effectLst/>
                <a:latin typeface="Roboto" panose="02000000000000000000" pitchFamily="2" charset="0"/>
              </a:rPr>
              <a:t>ейзажі </a:t>
            </a:r>
            <a:r>
              <a:rPr lang="uk-UA" sz="2000" b="0" i="0" dirty="0">
                <a:solidFill>
                  <a:srgbClr val="000000"/>
                </a:solidFill>
                <a:effectLst/>
                <a:latin typeface="Roboto" panose="02000000000000000000" pitchFamily="2" charset="0"/>
              </a:rPr>
              <a:t>служать і для більш </a:t>
            </a:r>
            <a:r>
              <a:rPr lang="uk-UA" sz="2000" b="1" i="0" dirty="0">
                <a:solidFill>
                  <a:srgbClr val="000000"/>
                </a:solidFill>
                <a:effectLst/>
                <a:latin typeface="Roboto" panose="02000000000000000000" pitchFamily="2" charset="0"/>
              </a:rPr>
              <a:t>повної характеристики персонажів</a:t>
            </a:r>
            <a:r>
              <a:rPr lang="uk-UA" sz="2000" b="0" i="0" dirty="0">
                <a:solidFill>
                  <a:srgbClr val="000000"/>
                </a:solidFill>
                <a:effectLst/>
                <a:latin typeface="Roboto" panose="02000000000000000000" pitchFamily="2" charset="0"/>
              </a:rPr>
              <a:t>, і для передачі авторської позиції стосовно зображуваного, </a:t>
            </a:r>
            <a:r>
              <a:rPr lang="uk-UA" sz="2000" b="1" i="0" dirty="0">
                <a:solidFill>
                  <a:srgbClr val="000000"/>
                </a:solidFill>
                <a:effectLst/>
                <a:latin typeface="Roboto" panose="02000000000000000000" pitchFamily="2" charset="0"/>
              </a:rPr>
              <a:t>віддзеркалюють</a:t>
            </a:r>
            <a:r>
              <a:rPr lang="uk-UA" sz="2000" b="0" i="0" dirty="0">
                <a:solidFill>
                  <a:srgbClr val="000000"/>
                </a:solidFill>
                <a:effectLst/>
                <a:latin typeface="Roboto" panose="02000000000000000000" pitchFamily="2" charset="0"/>
              </a:rPr>
              <a:t> уявлення українців про гармонію між людиною та природою.</a:t>
            </a:r>
            <a:endParaRPr lang="uk-UA" sz="2000" dirty="0"/>
          </a:p>
        </p:txBody>
      </p:sp>
      <p:pic>
        <p:nvPicPr>
          <p:cNvPr id="2050" name="Picture 2" descr="З ким одружувались вільні козаки, від яких пішов сильний і самобутній народ  - ВСВІТІ">
            <a:extLst>
              <a:ext uri="{FF2B5EF4-FFF2-40B4-BE49-F238E27FC236}">
                <a16:creationId xmlns:a16="http://schemas.microsoft.com/office/drawing/2014/main" id="{A718E826-E783-B71F-A517-A634F2BFDA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70738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a:extLst>
              <a:ext uri="{FF2B5EF4-FFF2-40B4-BE49-F238E27FC236}">
                <a16:creationId xmlns:a16="http://schemas.microsoft.com/office/drawing/2014/main" id="{9EC293F2-7BD4-4638-80FC-0DB14F4FEAA7}"/>
              </a:ext>
            </a:extLst>
          </p:cNvPr>
          <p:cNvPicPr>
            <a:picLocks noChangeAspect="1"/>
          </p:cNvPicPr>
          <p:nvPr/>
        </p:nvPicPr>
        <p:blipFill>
          <a:blip r:embed="rId3"/>
          <a:stretch>
            <a:fillRect/>
          </a:stretch>
        </p:blipFill>
        <p:spPr>
          <a:xfrm>
            <a:off x="10356945" y="6473030"/>
            <a:ext cx="1835055" cy="432854"/>
          </a:xfrm>
          <a:prstGeom prst="rect">
            <a:avLst/>
          </a:prstGeom>
        </p:spPr>
      </p:pic>
    </p:spTree>
    <p:extLst>
      <p:ext uri="{BB962C8B-B14F-4D97-AF65-F5344CB8AC3E}">
        <p14:creationId xmlns:p14="http://schemas.microsoft.com/office/powerpoint/2010/main" val="41908405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CF1FAEF-EDFB-06D3-985A-E066E6838038}"/>
              </a:ext>
            </a:extLst>
          </p:cNvPr>
          <p:cNvSpPr txBox="1"/>
          <p:nvPr/>
        </p:nvSpPr>
        <p:spPr>
          <a:xfrm>
            <a:off x="168676" y="162302"/>
            <a:ext cx="11949343" cy="3416320"/>
          </a:xfrm>
          <a:prstGeom prst="rect">
            <a:avLst/>
          </a:prstGeom>
          <a:noFill/>
        </p:spPr>
        <p:txBody>
          <a:bodyPr wrap="square">
            <a:spAutoFit/>
          </a:bodyPr>
          <a:lstStyle/>
          <a:p>
            <a:pPr algn="just"/>
            <a:r>
              <a:rPr lang="uk-UA" dirty="0"/>
              <a:t>Коли він прийшов до тями, то побачив, що лежить неушкоджений на твердому, над ним висить водяна скляна стеля, крізь яку синіє небо з ясним сонцем, а навкруг– пишний сад, луки, прекрасні квіти, від яких не можна відвести очей. </a:t>
            </a:r>
          </a:p>
          <a:p>
            <a:pPr algn="just"/>
            <a:endParaRPr lang="uk-UA" dirty="0"/>
          </a:p>
          <a:p>
            <a:pPr algn="just"/>
            <a:r>
              <a:rPr lang="uk-UA" dirty="0"/>
              <a:t>До Летючого підійшли двоє чоловіків в одязі запорожців. Карпо здивувався – такі ці люди були високі, рівні, дужі! А запорожці теж із подивом запитали, чи всі люди в Україні стали такі мізерні та маленькі, як оце він. І розказали, що як зруйнували Січ, характерники зачарували її всю – з островом, з гетьманом, з козаками – і тепер вона тут.</a:t>
            </a:r>
          </a:p>
          <a:p>
            <a:pPr algn="just"/>
            <a:endParaRPr lang="uk-UA" dirty="0"/>
          </a:p>
          <a:p>
            <a:pPr algn="just"/>
            <a:r>
              <a:rPr lang="uk-UA" dirty="0"/>
              <a:t>Запорожці повели Карпа до свого товариства. Всі козаки були дужі, гарні, святково одягнені, а гетьман був кращий од усіх: високий, як Палій, гарний, як Мазепа, сміливий, як Богдан Хмельницький. Його лице блищало, як раннє сонце. </a:t>
            </a:r>
          </a:p>
        </p:txBody>
      </p:sp>
      <p:sp>
        <p:nvSpPr>
          <p:cNvPr id="5" name="TextBox 4">
            <a:extLst>
              <a:ext uri="{FF2B5EF4-FFF2-40B4-BE49-F238E27FC236}">
                <a16:creationId xmlns:a16="http://schemas.microsoft.com/office/drawing/2014/main" id="{CCD53E71-B3D8-A53A-955D-079AACDF6F7C}"/>
              </a:ext>
            </a:extLst>
          </p:cNvPr>
          <p:cNvSpPr txBox="1"/>
          <p:nvPr/>
        </p:nvSpPr>
        <p:spPr>
          <a:xfrm>
            <a:off x="199748" y="3650942"/>
            <a:ext cx="11792504" cy="2862322"/>
          </a:xfrm>
          <a:prstGeom prst="rect">
            <a:avLst/>
          </a:prstGeom>
          <a:noFill/>
        </p:spPr>
        <p:txBody>
          <a:bodyPr wrap="square">
            <a:spAutoFit/>
          </a:bodyPr>
          <a:lstStyle/>
          <a:p>
            <a:r>
              <a:rPr lang="uk-UA" dirty="0"/>
              <a:t>Він став розпитувати, чи пам’ятають в Україні гетьмана й козаків, чи розказують про них попи, ченці, вчені люди; як </a:t>
            </a:r>
            <a:r>
              <a:rPr lang="uk-UA" dirty="0" err="1"/>
              <a:t>живеться</a:t>
            </a:r>
            <a:r>
              <a:rPr lang="uk-UA" dirty="0"/>
              <a:t> людям на світі, і чи й досі терплять від ляхів, татар і москалів. Карпо відповів, що про запорожців вони чули від кобзарів. Про татар уже й не чути, а ляхи, жиди й москалі є. Зітхнув гетьман і сказав громаді, щоб ішли разом з ним до церкви помолитися за Україну. Підійшли до церкви.</a:t>
            </a:r>
          </a:p>
          <a:p>
            <a:endParaRPr lang="uk-UA" dirty="0"/>
          </a:p>
          <a:p>
            <a:r>
              <a:rPr lang="uk-UA" dirty="0"/>
              <a:t>Карпо побачив високий хрест з чистого золота, що сяяв, як сонце, і почув чудовий дівочий голос, що співав пісню. У ній була то велика, незмірна туга та горе, то надія, то радість і гаряче кохання. Карпові здалось, що той голос ллється або з калини, або з криниці. Зверху на кущі червоніли спілі ягоди, а середина куща була облита білим цвітом.</a:t>
            </a:r>
          </a:p>
        </p:txBody>
      </p:sp>
      <p:pic>
        <p:nvPicPr>
          <p:cNvPr id="2" name="Рисунок 1">
            <a:extLst>
              <a:ext uri="{FF2B5EF4-FFF2-40B4-BE49-F238E27FC236}">
                <a16:creationId xmlns:a16="http://schemas.microsoft.com/office/drawing/2014/main" id="{865CBAF0-8103-D355-0CCB-9FD24FB29F54}"/>
              </a:ext>
            </a:extLst>
          </p:cNvPr>
          <p:cNvPicPr>
            <a:picLocks noChangeAspect="1"/>
          </p:cNvPicPr>
          <p:nvPr/>
        </p:nvPicPr>
        <p:blipFill>
          <a:blip r:embed="rId2"/>
          <a:stretch>
            <a:fillRect/>
          </a:stretch>
        </p:blipFill>
        <p:spPr>
          <a:xfrm>
            <a:off x="10157197" y="6369157"/>
            <a:ext cx="1835055" cy="432854"/>
          </a:xfrm>
          <a:prstGeom prst="rect">
            <a:avLst/>
          </a:prstGeom>
        </p:spPr>
      </p:pic>
    </p:spTree>
    <p:extLst>
      <p:ext uri="{BB962C8B-B14F-4D97-AF65-F5344CB8AC3E}">
        <p14:creationId xmlns:p14="http://schemas.microsoft.com/office/powerpoint/2010/main" val="6213852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1CC9EF3-7786-420D-E2B9-6D46A16F044B}"/>
              </a:ext>
            </a:extLst>
          </p:cNvPr>
          <p:cNvSpPr txBox="1"/>
          <p:nvPr/>
        </p:nvSpPr>
        <p:spPr>
          <a:xfrm>
            <a:off x="435005" y="698429"/>
            <a:ext cx="11008312" cy="5078313"/>
          </a:xfrm>
          <a:prstGeom prst="rect">
            <a:avLst/>
          </a:prstGeom>
          <a:noFill/>
        </p:spPr>
        <p:txBody>
          <a:bodyPr wrap="square">
            <a:spAutoFit/>
          </a:bodyPr>
          <a:lstStyle/>
          <a:p>
            <a:pPr algn="just"/>
            <a:r>
              <a:rPr lang="uk-UA" dirty="0"/>
              <a:t>Гетьман сказав, що Маруся спокутувала свій гріх і тепер разом з Карпом може повернутися на землю, в Україну. Якщо там люди живуть добре, то хай залишається з ними, а як ні, «ти вернешся до нас, знов от-тут перед хрестом станеш калиною і розкажеш нам, і виспіваєш нам про горе України». Махнув гетьман рукою на одного діда-характерника, той став орлом і поніс їх обох понад страшними Дніпровими порогами.</a:t>
            </a:r>
          </a:p>
          <a:p>
            <a:pPr algn="just"/>
            <a:endParaRPr lang="uk-UA" dirty="0"/>
          </a:p>
          <a:p>
            <a:pPr algn="just"/>
            <a:r>
              <a:rPr lang="uk-UA" dirty="0"/>
              <a:t>Дивляться вони згори на землю, а там скрізь в'ються жовті гадюки. Орел пояснив, що то польські пани, які розплодилися в Україні, а далі побачили великі клубки черв’яків – то шинкарі, що висисають з України останній сік. Між тим гаддям плазують сірі комашки московського війська, що муштрується.</a:t>
            </a:r>
          </a:p>
          <a:p>
            <a:pPr algn="just"/>
            <a:endParaRPr lang="uk-UA" dirty="0"/>
          </a:p>
          <a:p>
            <a:pPr algn="just"/>
            <a:r>
              <a:rPr lang="uk-UA" dirty="0"/>
              <a:t>Карпо з Марусею дивуються: «Де ж ділися наші люде на Україні? Чи їх татари полонили, чи їх турки вирізали?» Орел відповів: «Ні, вони зачаровані, так само як і наша Січ… люде разом так і поснули та й будуть спати, поки знов не повіє теплий вітер з теплого краю, поки він не принесе з хмарами цілющої та живущої води і покропить тією водою землю й людей.</a:t>
            </a:r>
          </a:p>
          <a:p>
            <a:pPr algn="just"/>
            <a:endParaRPr lang="uk-UA" dirty="0"/>
          </a:p>
          <a:p>
            <a:pPr algn="just"/>
            <a:r>
              <a:rPr lang="uk-UA" dirty="0"/>
              <a:t>Орел почав спускатися проти того острова, де колись була Січ. А там козацькі могили </a:t>
            </a:r>
            <a:r>
              <a:rPr lang="uk-UA" dirty="0" err="1"/>
              <a:t>заросли</a:t>
            </a:r>
            <a:r>
              <a:rPr lang="uk-UA" dirty="0"/>
              <a:t> бур'яном, німецькі колоністи насадили картоплі та випасають череди.</a:t>
            </a:r>
          </a:p>
        </p:txBody>
      </p:sp>
      <p:pic>
        <p:nvPicPr>
          <p:cNvPr id="2" name="Рисунок 1">
            <a:extLst>
              <a:ext uri="{FF2B5EF4-FFF2-40B4-BE49-F238E27FC236}">
                <a16:creationId xmlns:a16="http://schemas.microsoft.com/office/drawing/2014/main" id="{2107FC19-D482-E721-2522-716F801FB59B}"/>
              </a:ext>
            </a:extLst>
          </p:cNvPr>
          <p:cNvPicPr>
            <a:picLocks noChangeAspect="1"/>
          </p:cNvPicPr>
          <p:nvPr/>
        </p:nvPicPr>
        <p:blipFill>
          <a:blip r:embed="rId2"/>
          <a:stretch>
            <a:fillRect/>
          </a:stretch>
        </p:blipFill>
        <p:spPr>
          <a:xfrm>
            <a:off x="10140997" y="6415621"/>
            <a:ext cx="1835055" cy="432854"/>
          </a:xfrm>
          <a:prstGeom prst="rect">
            <a:avLst/>
          </a:prstGeom>
        </p:spPr>
      </p:pic>
    </p:spTree>
    <p:extLst>
      <p:ext uri="{BB962C8B-B14F-4D97-AF65-F5344CB8AC3E}">
        <p14:creationId xmlns:p14="http://schemas.microsoft.com/office/powerpoint/2010/main" val="16466006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EBF4CE-B095-74E2-E5F9-F4FE47EDD2CC}"/>
              </a:ext>
            </a:extLst>
          </p:cNvPr>
          <p:cNvSpPr txBox="1"/>
          <p:nvPr/>
        </p:nvSpPr>
        <p:spPr>
          <a:xfrm>
            <a:off x="307759" y="1300474"/>
            <a:ext cx="4477304" cy="5078313"/>
          </a:xfrm>
          <a:prstGeom prst="rect">
            <a:avLst/>
          </a:prstGeom>
          <a:noFill/>
        </p:spPr>
        <p:txBody>
          <a:bodyPr wrap="square">
            <a:spAutoFit/>
          </a:bodyPr>
          <a:lstStyle/>
          <a:p>
            <a:pPr algn="just"/>
            <a:r>
              <a:rPr lang="uk-UA" dirty="0"/>
              <a:t>Один дід підійшов до криниці, набрав у пригорщі води, тричі бризнув на калину і вона обернулася гарною дівчиною, що як дві краплі води була схожа на Олесю. Але це була не вона, а Маруся </a:t>
            </a:r>
            <a:r>
              <a:rPr lang="uk-UA" dirty="0" err="1"/>
              <a:t>Музиківна</a:t>
            </a:r>
            <a:r>
              <a:rPr lang="uk-UA" dirty="0"/>
              <a:t>. </a:t>
            </a:r>
          </a:p>
          <a:p>
            <a:pPr algn="just"/>
            <a:endParaRPr lang="uk-UA" dirty="0"/>
          </a:p>
          <a:p>
            <a:pPr algn="just"/>
            <a:r>
              <a:rPr lang="uk-UA" dirty="0"/>
              <a:t>Сто років тому вона покохала гетьмана і </a:t>
            </a:r>
            <a:r>
              <a:rPr lang="uk-UA" b="1" dirty="0"/>
              <a:t>вчинила великий гріх – припливла човником на запорозький острів</a:t>
            </a:r>
            <a:r>
              <a:rPr lang="uk-UA" dirty="0"/>
              <a:t>. За це </a:t>
            </a:r>
            <a:r>
              <a:rPr lang="uk-UA" b="1" dirty="0"/>
              <a:t>стала калиною</a:t>
            </a:r>
            <a:r>
              <a:rPr lang="uk-UA" dirty="0"/>
              <a:t>, адже жодна дівоча нога не повинна була торкатись січової землі. Разом з запорозьким </a:t>
            </a:r>
            <a:r>
              <a:rPr lang="uk-UA" dirty="0" err="1"/>
              <a:t>кошем</a:t>
            </a:r>
            <a:r>
              <a:rPr lang="uk-UA" dirty="0"/>
              <a:t> </a:t>
            </a:r>
            <a:r>
              <a:rPr lang="uk-UA" b="1" dirty="0"/>
              <a:t>Марусю-калину поглинув Дніпро, а її рід уже в п’ятому коліні зостався жити в Україні.</a:t>
            </a:r>
          </a:p>
        </p:txBody>
      </p:sp>
      <p:pic>
        <p:nvPicPr>
          <p:cNvPr id="4" name="Рисунок 3">
            <a:extLst>
              <a:ext uri="{FF2B5EF4-FFF2-40B4-BE49-F238E27FC236}">
                <a16:creationId xmlns:a16="http://schemas.microsoft.com/office/drawing/2014/main" id="{31B4DB7E-2027-C856-C40E-8FDA779B14F1}"/>
              </a:ext>
            </a:extLst>
          </p:cNvPr>
          <p:cNvPicPr>
            <a:picLocks noChangeAspect="1"/>
          </p:cNvPicPr>
          <p:nvPr/>
        </p:nvPicPr>
        <p:blipFill>
          <a:blip r:embed="rId2"/>
          <a:stretch>
            <a:fillRect/>
          </a:stretch>
        </p:blipFill>
        <p:spPr>
          <a:xfrm>
            <a:off x="5030448" y="368470"/>
            <a:ext cx="3757832" cy="5899166"/>
          </a:xfrm>
          <a:prstGeom prst="rect">
            <a:avLst/>
          </a:prstGeom>
        </p:spPr>
      </p:pic>
      <p:pic>
        <p:nvPicPr>
          <p:cNvPr id="6" name="Рисунок 5">
            <a:extLst>
              <a:ext uri="{FF2B5EF4-FFF2-40B4-BE49-F238E27FC236}">
                <a16:creationId xmlns:a16="http://schemas.microsoft.com/office/drawing/2014/main" id="{BA258C27-AEBC-90BB-270D-513AA2D8E2E9}"/>
              </a:ext>
            </a:extLst>
          </p:cNvPr>
          <p:cNvPicPr>
            <a:picLocks noChangeAspect="1"/>
          </p:cNvPicPr>
          <p:nvPr/>
        </p:nvPicPr>
        <p:blipFill>
          <a:blip r:embed="rId3"/>
          <a:stretch>
            <a:fillRect/>
          </a:stretch>
        </p:blipFill>
        <p:spPr>
          <a:xfrm>
            <a:off x="8424996" y="3538435"/>
            <a:ext cx="3370467" cy="2072255"/>
          </a:xfrm>
          <a:prstGeom prst="rect">
            <a:avLst/>
          </a:prstGeom>
        </p:spPr>
      </p:pic>
      <p:pic>
        <p:nvPicPr>
          <p:cNvPr id="7" name="Рисунок 6">
            <a:extLst>
              <a:ext uri="{FF2B5EF4-FFF2-40B4-BE49-F238E27FC236}">
                <a16:creationId xmlns:a16="http://schemas.microsoft.com/office/drawing/2014/main" id="{50975947-C3F5-6B82-70CF-6F879D89C912}"/>
              </a:ext>
            </a:extLst>
          </p:cNvPr>
          <p:cNvPicPr>
            <a:picLocks noChangeAspect="1"/>
          </p:cNvPicPr>
          <p:nvPr/>
        </p:nvPicPr>
        <p:blipFill>
          <a:blip r:embed="rId4"/>
          <a:stretch>
            <a:fillRect/>
          </a:stretch>
        </p:blipFill>
        <p:spPr>
          <a:xfrm>
            <a:off x="8424998" y="1376039"/>
            <a:ext cx="3370466" cy="1943527"/>
          </a:xfrm>
          <a:prstGeom prst="rect">
            <a:avLst/>
          </a:prstGeom>
        </p:spPr>
      </p:pic>
      <p:pic>
        <p:nvPicPr>
          <p:cNvPr id="2" name="Рисунок 1">
            <a:extLst>
              <a:ext uri="{FF2B5EF4-FFF2-40B4-BE49-F238E27FC236}">
                <a16:creationId xmlns:a16="http://schemas.microsoft.com/office/drawing/2014/main" id="{CA715076-F666-C070-D2BC-59641F5355BB}"/>
              </a:ext>
            </a:extLst>
          </p:cNvPr>
          <p:cNvPicPr>
            <a:picLocks noChangeAspect="1"/>
          </p:cNvPicPr>
          <p:nvPr/>
        </p:nvPicPr>
        <p:blipFill>
          <a:blip r:embed="rId5"/>
          <a:stretch>
            <a:fillRect/>
          </a:stretch>
        </p:blipFill>
        <p:spPr>
          <a:xfrm>
            <a:off x="10110229" y="6425146"/>
            <a:ext cx="1835055" cy="432854"/>
          </a:xfrm>
          <a:prstGeom prst="rect">
            <a:avLst/>
          </a:prstGeom>
        </p:spPr>
      </p:pic>
    </p:spTree>
    <p:extLst>
      <p:ext uri="{BB962C8B-B14F-4D97-AF65-F5344CB8AC3E}">
        <p14:creationId xmlns:p14="http://schemas.microsoft.com/office/powerpoint/2010/main" val="40965727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96E2D7B-06D3-D991-CF01-778DCA88777D}"/>
              </a:ext>
            </a:extLst>
          </p:cNvPr>
          <p:cNvSpPr txBox="1"/>
          <p:nvPr/>
        </p:nvSpPr>
        <p:spPr>
          <a:xfrm>
            <a:off x="560772" y="1326601"/>
            <a:ext cx="11070455" cy="4524315"/>
          </a:xfrm>
          <a:prstGeom prst="rect">
            <a:avLst/>
          </a:prstGeom>
          <a:noFill/>
        </p:spPr>
        <p:txBody>
          <a:bodyPr wrap="square">
            <a:spAutoFit/>
          </a:bodyPr>
          <a:lstStyle/>
          <a:p>
            <a:pPr algn="just"/>
            <a:r>
              <a:rPr lang="uk-UA" dirty="0"/>
              <a:t>Пішли парубок з дівчиною до її рідного села Чаплі. По дорозі бачать, що довкілля не змінилося, все таке ж пишне та гарне, як і 100 років тому. Тільки людям </a:t>
            </a:r>
            <a:r>
              <a:rPr lang="uk-UA" dirty="0" err="1"/>
              <a:t>живеться</a:t>
            </a:r>
            <a:r>
              <a:rPr lang="uk-UA" dirty="0"/>
              <a:t> погано – змушені працювати на панів, ляхів та жидів, бо вони і землю, і волю у них відняли.</a:t>
            </a:r>
          </a:p>
          <a:p>
            <a:pPr algn="just"/>
            <a:endParaRPr lang="uk-UA" dirty="0"/>
          </a:p>
          <a:p>
            <a:pPr algn="just"/>
            <a:r>
              <a:rPr lang="uk-UA" dirty="0"/>
              <a:t>У селі Чаплі знайшлась хата, де колись жила Маруся. Вона пам’ятала її гарно вбраною, а тепер побачила самі злидні. Походила Маруся по садочку, заплакала і знову стала калиною. У той же час запорожці побачили, що коло хреста знову зазеленів кущ калини, зачервоніли ягоди, забіліли квіти. А під калиною знов заблищала криничка, і заспівав пісню чудовий дівочий голос, тільки та пісня була ще жалібніша, ще смутніша… заплакали запорожці, як малі діти. Ті сльози закапали на жовтий пісок, і вкрили його, і змішались з Дніпровою водою.</a:t>
            </a:r>
          </a:p>
          <a:p>
            <a:pPr algn="just"/>
            <a:endParaRPr lang="uk-UA" dirty="0"/>
          </a:p>
          <a:p>
            <a:pPr algn="just"/>
            <a:r>
              <a:rPr lang="uk-UA" dirty="0"/>
              <a:t>А Карпо Летючий вночі прийшов у своє село і від свого товариша дізнався, що батьківську хату і все, що в ній було, спродали й віддали купцеві за розбитий байдак, Олеся повінчалась з другим лоцманом. Тієї ж ночі він навіки помандрував за границю, аж за синій Дунай. І не стало про його чути ні вісточки. Всі так і думали, що він утопився або розбився об скелі на </a:t>
            </a:r>
            <a:r>
              <a:rPr lang="uk-UA" dirty="0" err="1"/>
              <a:t>Ненаситцеві</a:t>
            </a:r>
            <a:r>
              <a:rPr lang="uk-UA" dirty="0"/>
              <a:t>.</a:t>
            </a:r>
          </a:p>
        </p:txBody>
      </p:sp>
      <p:pic>
        <p:nvPicPr>
          <p:cNvPr id="2" name="Рисунок 1">
            <a:extLst>
              <a:ext uri="{FF2B5EF4-FFF2-40B4-BE49-F238E27FC236}">
                <a16:creationId xmlns:a16="http://schemas.microsoft.com/office/drawing/2014/main" id="{2F96AEA2-2F23-E643-9F89-F664CA1465E3}"/>
              </a:ext>
            </a:extLst>
          </p:cNvPr>
          <p:cNvPicPr>
            <a:picLocks noChangeAspect="1"/>
          </p:cNvPicPr>
          <p:nvPr/>
        </p:nvPicPr>
        <p:blipFill>
          <a:blip r:embed="rId2"/>
          <a:stretch>
            <a:fillRect/>
          </a:stretch>
        </p:blipFill>
        <p:spPr>
          <a:xfrm>
            <a:off x="10188622" y="6415621"/>
            <a:ext cx="1835055" cy="432854"/>
          </a:xfrm>
          <a:prstGeom prst="rect">
            <a:avLst/>
          </a:prstGeom>
        </p:spPr>
      </p:pic>
    </p:spTree>
    <p:extLst>
      <p:ext uri="{BB962C8B-B14F-4D97-AF65-F5344CB8AC3E}">
        <p14:creationId xmlns:p14="http://schemas.microsoft.com/office/powerpoint/2010/main" val="355484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7D42B94-DCFF-EF61-782D-6C75D7BA2821}"/>
              </a:ext>
            </a:extLst>
          </p:cNvPr>
          <p:cNvSpPr txBox="1"/>
          <p:nvPr/>
        </p:nvSpPr>
        <p:spPr>
          <a:xfrm>
            <a:off x="117629" y="187222"/>
            <a:ext cx="6094520" cy="3416320"/>
          </a:xfrm>
          <a:prstGeom prst="rect">
            <a:avLst/>
          </a:prstGeom>
          <a:solidFill>
            <a:schemeClr val="accent3">
              <a:lumMod val="20000"/>
              <a:lumOff val="80000"/>
            </a:schemeClr>
          </a:solidFill>
        </p:spPr>
        <p:txBody>
          <a:bodyPr wrap="square">
            <a:spAutoFit/>
          </a:bodyPr>
          <a:lstStyle/>
          <a:p>
            <a:pPr algn="just"/>
            <a:r>
              <a:rPr lang="uk-UA" b="1" dirty="0"/>
              <a:t>Карпо Летючий </a:t>
            </a:r>
            <a:r>
              <a:rPr lang="uk-UA" dirty="0"/>
              <a:t>– молодий лоцман. «він був потомок славних запорожців і мав увесь хист, всю вроду запорозьку. Високий, чорнявий та кучерявий! гарний з лиця, гарний з стану, кругом гарний, ще й до того сміливий! …»; «як той явір високий»; «добре знав всі пороги»; «любив пороги, бо зріс коло них»; «любив летіти стрілою прудким козацьким ходом через пороги, летіти птицею з лави на лаву»; «любив слухати, як </a:t>
            </a:r>
            <a:r>
              <a:rPr lang="uk-UA" dirty="0" err="1"/>
              <a:t>шумить</a:t>
            </a:r>
            <a:r>
              <a:rPr lang="uk-UA" dirty="0"/>
              <a:t> Дніпро на порогах»; «Отаман вірив йому, як самому собі»; «… почув, що в його виростають орлині отаманські крила»; «смілива й горда душа».</a:t>
            </a:r>
          </a:p>
        </p:txBody>
      </p:sp>
      <p:sp>
        <p:nvSpPr>
          <p:cNvPr id="7" name="TextBox 6">
            <a:extLst>
              <a:ext uri="{FF2B5EF4-FFF2-40B4-BE49-F238E27FC236}">
                <a16:creationId xmlns:a16="http://schemas.microsoft.com/office/drawing/2014/main" id="{C40E3554-D913-1AA1-B8FE-596C21DDCF45}"/>
              </a:ext>
            </a:extLst>
          </p:cNvPr>
          <p:cNvSpPr txBox="1"/>
          <p:nvPr/>
        </p:nvSpPr>
        <p:spPr>
          <a:xfrm>
            <a:off x="6493276" y="888664"/>
            <a:ext cx="5317724" cy="923330"/>
          </a:xfrm>
          <a:prstGeom prst="rect">
            <a:avLst/>
          </a:prstGeom>
          <a:solidFill>
            <a:schemeClr val="accent3">
              <a:lumMod val="40000"/>
              <a:lumOff val="60000"/>
            </a:schemeClr>
          </a:solidFill>
        </p:spPr>
        <p:txBody>
          <a:bodyPr wrap="square">
            <a:spAutoFit/>
          </a:bodyPr>
          <a:lstStyle/>
          <a:p>
            <a:pPr algn="just"/>
            <a:r>
              <a:rPr lang="uk-UA" dirty="0"/>
              <a:t>Іван Музика – лоцманський отаман. Отаман вірив йому (Летючому), як самому собі.</a:t>
            </a:r>
          </a:p>
        </p:txBody>
      </p:sp>
      <p:sp>
        <p:nvSpPr>
          <p:cNvPr id="9" name="TextBox 8">
            <a:extLst>
              <a:ext uri="{FF2B5EF4-FFF2-40B4-BE49-F238E27FC236}">
                <a16:creationId xmlns:a16="http://schemas.microsoft.com/office/drawing/2014/main" id="{CE25E552-C306-AAA2-22C4-286B9904B3BD}"/>
              </a:ext>
            </a:extLst>
          </p:cNvPr>
          <p:cNvSpPr txBox="1"/>
          <p:nvPr/>
        </p:nvSpPr>
        <p:spPr>
          <a:xfrm>
            <a:off x="117629" y="3680024"/>
            <a:ext cx="6283171" cy="3108543"/>
          </a:xfrm>
          <a:prstGeom prst="rect">
            <a:avLst/>
          </a:prstGeom>
          <a:solidFill>
            <a:schemeClr val="accent1">
              <a:lumMod val="20000"/>
              <a:lumOff val="80000"/>
            </a:schemeClr>
          </a:solidFill>
        </p:spPr>
        <p:txBody>
          <a:bodyPr wrap="square">
            <a:spAutoFit/>
          </a:bodyPr>
          <a:lstStyle/>
          <a:p>
            <a:pPr algn="just">
              <a:buFont typeface="Arial" panose="020B0604020202020204" pitchFamily="34" charset="0"/>
              <a:buChar char="•"/>
            </a:pPr>
            <a:r>
              <a:rPr lang="uk-UA" sz="1400" b="0" i="1" dirty="0">
                <a:solidFill>
                  <a:srgbClr val="000000"/>
                </a:solidFill>
                <a:effectLst/>
                <a:latin typeface="Arial" panose="020B0604020202020204" pitchFamily="34" charset="0"/>
              </a:rPr>
              <a:t>Гетьман</a:t>
            </a:r>
            <a:r>
              <a:rPr lang="uk-UA" sz="1400" b="0" i="0" dirty="0">
                <a:solidFill>
                  <a:srgbClr val="000000"/>
                </a:solidFill>
                <a:effectLst/>
                <a:latin typeface="Arial" panose="020B0604020202020204" pitchFamily="34" charset="0"/>
              </a:rPr>
              <a:t>. </a:t>
            </a:r>
            <a:r>
              <a:rPr lang="uk-UA" sz="1400" b="0" i="1" dirty="0">
                <a:solidFill>
                  <a:srgbClr val="000000"/>
                </a:solidFill>
                <a:effectLst/>
                <a:latin typeface="Arial" panose="020B0604020202020204" pitchFamily="34" charset="0"/>
              </a:rPr>
              <a:t>«Гетьман був вищий і кращий од усіх запорожців; високий, як Палій, гарний, як Мазепа, сміливий, як Богдан Хмельницький. Його лице блищало, як раннє сонце, здається, не було коня на світі, щоб вдержав його на собі!»; «На гетьманові була висока шапка, а з шапки набік висів золотий вершок; він був підперезаний золотим поясом і обутий в червоні чоботи з золотими підківками»; «Гетьман думав глибоку думу, схиливши голову, і його мислі вилітали соловейками, сідали на дубові та співали»; «Спершись однією рукою на широкий меч, гетьман держав в другій руці булаву з щирого золота, обсипану дорогим камінням, котре блищало, як проміння. Вся булава так світилась, неначе гетьман держав у руці сонце.. Побачивши козаків, він грізно кинув очима, і з того погляду знявся орел та й полинув під небо, розпанахавши крилами кришталеву стелю. Додолу з очей посипались іскри і розтопили землю».</a:t>
            </a:r>
            <a:endParaRPr lang="uk-UA" sz="1400" b="0" i="0" dirty="0">
              <a:solidFill>
                <a:srgbClr val="000000"/>
              </a:solidFill>
              <a:effectLst/>
              <a:latin typeface="Arial" panose="020B0604020202020204" pitchFamily="34" charset="0"/>
            </a:endParaRPr>
          </a:p>
        </p:txBody>
      </p:sp>
      <p:sp>
        <p:nvSpPr>
          <p:cNvPr id="11" name="TextBox 10">
            <a:extLst>
              <a:ext uri="{FF2B5EF4-FFF2-40B4-BE49-F238E27FC236}">
                <a16:creationId xmlns:a16="http://schemas.microsoft.com/office/drawing/2014/main" id="{2E4C13FD-28A5-B389-1ECF-E0912F8BFA8B}"/>
              </a:ext>
            </a:extLst>
          </p:cNvPr>
          <p:cNvSpPr txBox="1"/>
          <p:nvPr/>
        </p:nvSpPr>
        <p:spPr>
          <a:xfrm>
            <a:off x="6493276" y="2027252"/>
            <a:ext cx="5379868" cy="3539430"/>
          </a:xfrm>
          <a:prstGeom prst="rect">
            <a:avLst/>
          </a:prstGeom>
          <a:solidFill>
            <a:schemeClr val="accent3">
              <a:lumMod val="20000"/>
              <a:lumOff val="80000"/>
            </a:schemeClr>
          </a:solidFill>
        </p:spPr>
        <p:txBody>
          <a:bodyPr wrap="square">
            <a:spAutoFit/>
          </a:bodyPr>
          <a:lstStyle/>
          <a:p>
            <a:pPr algn="just"/>
            <a:r>
              <a:rPr lang="uk-UA" sz="1600" dirty="0"/>
              <a:t>Запорожці – мешканці підводного світу різного віку. «На їх були високі чорні шапки з червоними верхами, сині кунтуші з рукавами на </a:t>
            </a:r>
            <a:r>
              <a:rPr lang="uk-UA" sz="1600" dirty="0" err="1"/>
              <a:t>одкид</a:t>
            </a:r>
            <a:r>
              <a:rPr lang="uk-UA" sz="1600" dirty="0"/>
              <a:t>»; «вони були високі, рівні, дужі! Такі вони були гарні на вроду, що він (Карпо) таких людей не бачив ні між панами, ні між простими селянами»; «Всі козаки були високі, рівні та здорові; всі були гарні, повбирані в гарну одежу, неначе в празник або в неділю»; «Старі запорожці </a:t>
            </a:r>
            <a:r>
              <a:rPr lang="uk-UA" sz="1600" dirty="0" err="1"/>
              <a:t>одпочивали</a:t>
            </a:r>
            <a:r>
              <a:rPr lang="uk-UA" sz="1600" dirty="0"/>
              <a:t>. На старих, поважних лицях спочивали думи. Всі вони сиділи, позгортувавши руки і посхилявши вниз важкі голови»; «… танцювали молоді, хисткі, як очерет, козаки ... ніби то літали вогні, ніби... блискала блискавка».</a:t>
            </a:r>
          </a:p>
        </p:txBody>
      </p:sp>
      <p:sp>
        <p:nvSpPr>
          <p:cNvPr id="13" name="TextBox 12">
            <a:extLst>
              <a:ext uri="{FF2B5EF4-FFF2-40B4-BE49-F238E27FC236}">
                <a16:creationId xmlns:a16="http://schemas.microsoft.com/office/drawing/2014/main" id="{CFB6C0E6-192A-4523-9B1E-5AD1700501E6}"/>
              </a:ext>
            </a:extLst>
          </p:cNvPr>
          <p:cNvSpPr txBox="1"/>
          <p:nvPr/>
        </p:nvSpPr>
        <p:spPr>
          <a:xfrm>
            <a:off x="6400800" y="5781940"/>
            <a:ext cx="5564820" cy="954107"/>
          </a:xfrm>
          <a:prstGeom prst="rect">
            <a:avLst/>
          </a:prstGeom>
          <a:solidFill>
            <a:schemeClr val="accent3">
              <a:lumMod val="20000"/>
              <a:lumOff val="80000"/>
            </a:schemeClr>
          </a:solidFill>
        </p:spPr>
        <p:txBody>
          <a:bodyPr wrap="square">
            <a:spAutoFit/>
          </a:bodyPr>
          <a:lstStyle/>
          <a:p>
            <a:pPr algn="just"/>
            <a:r>
              <a:rPr lang="uk-UA" sz="1400" dirty="0"/>
              <a:t>Маруся </a:t>
            </a:r>
            <a:r>
              <a:rPr lang="uk-UA" sz="1400" dirty="0" err="1"/>
              <a:t>Музиківна</a:t>
            </a:r>
            <a:r>
              <a:rPr lang="uk-UA" sz="1400" dirty="0"/>
              <a:t>. «Та дівчина була як дві краплі води Олеся </a:t>
            </a:r>
            <a:r>
              <a:rPr lang="uk-UA" sz="1400" dirty="0" err="1"/>
              <a:t>Музиківна</a:t>
            </a:r>
            <a:r>
              <a:rPr lang="uk-UA" sz="1400" dirty="0"/>
              <a:t>! Такі самі в неї були великі карі очі, такі ж маленькі губки, такі ж чорні великі коси. Навіть такими квітками була в неї вишита сорочка».</a:t>
            </a:r>
          </a:p>
        </p:txBody>
      </p:sp>
      <p:sp>
        <p:nvSpPr>
          <p:cNvPr id="2" name="TextBox 1">
            <a:extLst>
              <a:ext uri="{FF2B5EF4-FFF2-40B4-BE49-F238E27FC236}">
                <a16:creationId xmlns:a16="http://schemas.microsoft.com/office/drawing/2014/main" id="{E8778516-5ABA-3293-4FCF-42740FBA1B64}"/>
              </a:ext>
            </a:extLst>
          </p:cNvPr>
          <p:cNvSpPr txBox="1"/>
          <p:nvPr/>
        </p:nvSpPr>
        <p:spPr>
          <a:xfrm>
            <a:off x="7655509" y="121953"/>
            <a:ext cx="3956483" cy="523220"/>
          </a:xfrm>
          <a:prstGeom prst="rect">
            <a:avLst/>
          </a:prstGeom>
          <a:noFill/>
        </p:spPr>
        <p:txBody>
          <a:bodyPr wrap="square" rtlCol="0">
            <a:spAutoFit/>
          </a:bodyPr>
          <a:lstStyle/>
          <a:p>
            <a:r>
              <a:rPr lang="uk-UA" sz="2800" dirty="0"/>
              <a:t>РОБОТА З ТЕКСТОМ</a:t>
            </a:r>
          </a:p>
        </p:txBody>
      </p:sp>
    </p:spTree>
    <p:extLst>
      <p:ext uri="{BB962C8B-B14F-4D97-AF65-F5344CB8AC3E}">
        <p14:creationId xmlns:p14="http://schemas.microsoft.com/office/powerpoint/2010/main" val="3798607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F50CF9-79DD-B4A5-7412-AB5156037E8F}"/>
              </a:ext>
            </a:extLst>
          </p:cNvPr>
          <p:cNvSpPr txBox="1"/>
          <p:nvPr/>
        </p:nvSpPr>
        <p:spPr>
          <a:xfrm>
            <a:off x="446102" y="1490008"/>
            <a:ext cx="10606597" cy="830997"/>
          </a:xfrm>
          <a:prstGeom prst="rect">
            <a:avLst/>
          </a:prstGeom>
          <a:noFill/>
        </p:spPr>
        <p:txBody>
          <a:bodyPr wrap="square">
            <a:spAutoFit/>
          </a:bodyPr>
          <a:lstStyle/>
          <a:p>
            <a:pPr algn="just"/>
            <a:r>
              <a:rPr lang="uk-UA" sz="2400" b="0" i="0" dirty="0">
                <a:solidFill>
                  <a:srgbClr val="000000"/>
                </a:solidFill>
                <a:effectLst/>
                <a:latin typeface="Roboto" panose="02000000000000000000" pitchFamily="2" charset="0"/>
              </a:rPr>
              <a:t>Карпо Летючий, запорожці, гетьман, дівчина-калина Маруся </a:t>
            </a:r>
            <a:r>
              <a:rPr lang="uk-UA" sz="2400" b="0" i="0" dirty="0" err="1">
                <a:solidFill>
                  <a:srgbClr val="000000"/>
                </a:solidFill>
                <a:effectLst/>
                <a:latin typeface="Roboto" panose="02000000000000000000" pitchFamily="2" charset="0"/>
              </a:rPr>
              <a:t>Музиківна</a:t>
            </a:r>
            <a:r>
              <a:rPr lang="uk-UA" sz="2400" b="0" i="0" dirty="0">
                <a:solidFill>
                  <a:srgbClr val="000000"/>
                </a:solidFill>
                <a:effectLst/>
                <a:latin typeface="Roboto" panose="02000000000000000000" pitchFamily="2" charset="0"/>
              </a:rPr>
              <a:t>; епізодичні образи старої жінки </a:t>
            </a:r>
            <a:r>
              <a:rPr lang="uk-UA" sz="2400" b="0" i="0" dirty="0" err="1">
                <a:solidFill>
                  <a:srgbClr val="000000"/>
                </a:solidFill>
                <a:effectLst/>
                <a:latin typeface="Roboto" panose="02000000000000000000" pitchFamily="2" charset="0"/>
              </a:rPr>
              <a:t>Музичихи</a:t>
            </a:r>
            <a:r>
              <a:rPr lang="uk-UA" sz="2400" b="0" i="0" dirty="0">
                <a:solidFill>
                  <a:srgbClr val="000000"/>
                </a:solidFill>
                <a:effectLst/>
                <a:latin typeface="Roboto" panose="02000000000000000000" pitchFamily="2" charset="0"/>
              </a:rPr>
              <a:t>, її невістки та простолюду.</a:t>
            </a:r>
            <a:endParaRPr lang="uk-UA" sz="2400" dirty="0"/>
          </a:p>
        </p:txBody>
      </p:sp>
      <p:sp>
        <p:nvSpPr>
          <p:cNvPr id="5" name="TextBox 4">
            <a:extLst>
              <a:ext uri="{FF2B5EF4-FFF2-40B4-BE49-F238E27FC236}">
                <a16:creationId xmlns:a16="http://schemas.microsoft.com/office/drawing/2014/main" id="{2B0BC211-708F-01FC-EFB1-AF8E99EFB89C}"/>
              </a:ext>
            </a:extLst>
          </p:cNvPr>
          <p:cNvSpPr txBox="1"/>
          <p:nvPr/>
        </p:nvSpPr>
        <p:spPr>
          <a:xfrm>
            <a:off x="249685" y="4014926"/>
            <a:ext cx="11432220" cy="2308324"/>
          </a:xfrm>
          <a:prstGeom prst="rect">
            <a:avLst/>
          </a:prstGeom>
          <a:noFill/>
        </p:spPr>
        <p:txBody>
          <a:bodyPr wrap="square">
            <a:spAutoFit/>
          </a:bodyPr>
          <a:lstStyle/>
          <a:p>
            <a:pPr algn="just"/>
            <a:r>
              <a:rPr lang="uk-UA" b="1" i="0" dirty="0">
                <a:solidFill>
                  <a:srgbClr val="000000"/>
                </a:solidFill>
                <a:effectLst/>
                <a:latin typeface="Roboto" panose="02000000000000000000" pitchFamily="2" charset="0"/>
              </a:rPr>
              <a:t>Карпо Летючий </a:t>
            </a:r>
            <a:r>
              <a:rPr lang="uk-UA" b="0" i="0" dirty="0">
                <a:solidFill>
                  <a:srgbClr val="000000"/>
                </a:solidFill>
                <a:effectLst/>
                <a:latin typeface="Roboto" panose="02000000000000000000" pitchFamily="2" charset="0"/>
              </a:rPr>
              <a:t>- «молодий лоцман», «потомок славних Запорожців», «мав... хист, ...вроду запорозьку», «Високий, чорнявий та кучерявий! Гарний з лиця, гарний з стану, кругом гарний, ще й до того сміливий!» «як той явір високий»', «молоде лице, біла сорочка», «червоний широкий пояс». Так характеризує головного персонажа письменник, змальовуючи </a:t>
            </a:r>
            <a:r>
              <a:rPr lang="uk-UA" b="1" i="0" dirty="0">
                <a:solidFill>
                  <a:srgbClr val="000000"/>
                </a:solidFill>
                <a:effectLst/>
                <a:latin typeface="Roboto" panose="02000000000000000000" pitchFamily="2" charset="0"/>
              </a:rPr>
              <a:t>типовий образ українського юнака</a:t>
            </a:r>
            <a:r>
              <a:rPr lang="uk-UA" b="0" i="0" dirty="0">
                <a:solidFill>
                  <a:srgbClr val="000000"/>
                </a:solidFill>
                <a:effectLst/>
                <a:latin typeface="Roboto" panose="02000000000000000000" pitchFamily="2" charset="0"/>
              </a:rPr>
              <a:t>. </a:t>
            </a:r>
          </a:p>
          <a:p>
            <a:pPr algn="just"/>
            <a:r>
              <a:rPr lang="uk-UA" b="0" i="0" dirty="0">
                <a:solidFill>
                  <a:srgbClr val="000000"/>
                </a:solidFill>
                <a:effectLst/>
                <a:latin typeface="Roboto" panose="02000000000000000000" pitchFamily="2" charset="0"/>
              </a:rPr>
              <a:t>Але подальша пряма авторська характеристика переконує в тому, що Нечуй-Левицький творить </a:t>
            </a:r>
            <a:r>
              <a:rPr lang="uk-UA" b="1" i="0" dirty="0">
                <a:solidFill>
                  <a:srgbClr val="000000"/>
                </a:solidFill>
                <a:effectLst/>
                <a:latin typeface="Roboto" panose="02000000000000000000" pitchFamily="2" charset="0"/>
              </a:rPr>
              <a:t>ідеального персонажа</a:t>
            </a:r>
            <a:r>
              <a:rPr lang="uk-UA" b="0" i="0" dirty="0">
                <a:solidFill>
                  <a:srgbClr val="000000"/>
                </a:solidFill>
                <a:effectLst/>
                <a:latin typeface="Roboto" panose="02000000000000000000" pitchFamily="2" charset="0"/>
              </a:rPr>
              <a:t>, вправного лоцмана, дещо запального, який своїм умінням заслужив повагу й довір’я в лоцманського отамана, що «вірив йому, як самому собі». Для розуміння подальших подій важливу роль відіграє авторське узагальнення про те, що в Карпа </a:t>
            </a:r>
            <a:r>
              <a:rPr lang="uk-UA" b="1" i="0" dirty="0">
                <a:solidFill>
                  <a:srgbClr val="000000"/>
                </a:solidFill>
                <a:effectLst/>
                <a:latin typeface="Roboto" panose="02000000000000000000" pitchFamily="2" charset="0"/>
              </a:rPr>
              <a:t>«смілива й горда душа». </a:t>
            </a:r>
            <a:endParaRPr lang="uk-UA" b="1" dirty="0"/>
          </a:p>
        </p:txBody>
      </p:sp>
      <p:sp>
        <p:nvSpPr>
          <p:cNvPr id="2" name="TextBox 1">
            <a:extLst>
              <a:ext uri="{FF2B5EF4-FFF2-40B4-BE49-F238E27FC236}">
                <a16:creationId xmlns:a16="http://schemas.microsoft.com/office/drawing/2014/main" id="{171939EA-D60F-7853-A767-9721182D00A7}"/>
              </a:ext>
            </a:extLst>
          </p:cNvPr>
          <p:cNvSpPr txBox="1"/>
          <p:nvPr/>
        </p:nvSpPr>
        <p:spPr>
          <a:xfrm>
            <a:off x="2476870" y="133165"/>
            <a:ext cx="8895425" cy="523220"/>
          </a:xfrm>
          <a:prstGeom prst="rect">
            <a:avLst/>
          </a:prstGeom>
          <a:noFill/>
        </p:spPr>
        <p:txBody>
          <a:bodyPr wrap="square" rtlCol="0">
            <a:spAutoFit/>
          </a:bodyPr>
          <a:lstStyle/>
          <a:p>
            <a:pPr algn="just"/>
            <a:r>
              <a:rPr lang="uk-UA" sz="2800" dirty="0"/>
              <a:t>ОБРАЗИ-ПЕРСОНАЖІ ЛІТЕРАТУРНОЇ КАЗКИ</a:t>
            </a:r>
          </a:p>
        </p:txBody>
      </p:sp>
      <p:sp>
        <p:nvSpPr>
          <p:cNvPr id="4" name="TextBox 3">
            <a:extLst>
              <a:ext uri="{FF2B5EF4-FFF2-40B4-BE49-F238E27FC236}">
                <a16:creationId xmlns:a16="http://schemas.microsoft.com/office/drawing/2014/main" id="{674E114C-9846-ACEE-E0F5-AC8966E5A6A7}"/>
              </a:ext>
            </a:extLst>
          </p:cNvPr>
          <p:cNvSpPr txBox="1"/>
          <p:nvPr/>
        </p:nvSpPr>
        <p:spPr>
          <a:xfrm>
            <a:off x="3861787" y="3059668"/>
            <a:ext cx="3994952" cy="369332"/>
          </a:xfrm>
          <a:prstGeom prst="rect">
            <a:avLst/>
          </a:prstGeom>
          <a:noFill/>
        </p:spPr>
        <p:txBody>
          <a:bodyPr wrap="square" rtlCol="0">
            <a:spAutoFit/>
          </a:bodyPr>
          <a:lstStyle/>
          <a:p>
            <a:pPr algn="ctr"/>
            <a:r>
              <a:rPr lang="uk-UA" b="1" dirty="0">
                <a:solidFill>
                  <a:srgbClr val="FF0000"/>
                </a:solidFill>
              </a:rPr>
              <a:t>ОБРАЗ КАРПА</a:t>
            </a:r>
          </a:p>
        </p:txBody>
      </p:sp>
      <p:pic>
        <p:nvPicPr>
          <p:cNvPr id="6" name="Рисунок 5">
            <a:extLst>
              <a:ext uri="{FF2B5EF4-FFF2-40B4-BE49-F238E27FC236}">
                <a16:creationId xmlns:a16="http://schemas.microsoft.com/office/drawing/2014/main" id="{04DD533F-48CA-9D5E-19D0-44763B4B197F}"/>
              </a:ext>
            </a:extLst>
          </p:cNvPr>
          <p:cNvPicPr>
            <a:picLocks noChangeAspect="1"/>
          </p:cNvPicPr>
          <p:nvPr/>
        </p:nvPicPr>
        <p:blipFill>
          <a:blip r:embed="rId2"/>
          <a:stretch>
            <a:fillRect/>
          </a:stretch>
        </p:blipFill>
        <p:spPr>
          <a:xfrm>
            <a:off x="10236247" y="6425146"/>
            <a:ext cx="1835055" cy="432854"/>
          </a:xfrm>
          <a:prstGeom prst="rect">
            <a:avLst/>
          </a:prstGeom>
        </p:spPr>
      </p:pic>
    </p:spTree>
    <p:extLst>
      <p:ext uri="{BB962C8B-B14F-4D97-AF65-F5344CB8AC3E}">
        <p14:creationId xmlns:p14="http://schemas.microsoft.com/office/powerpoint/2010/main" val="40369695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ADDE36-B23B-BC52-954E-A76786568CB2}"/>
              </a:ext>
            </a:extLst>
          </p:cNvPr>
          <p:cNvSpPr txBox="1"/>
          <p:nvPr/>
        </p:nvSpPr>
        <p:spPr>
          <a:xfrm>
            <a:off x="561513" y="1804749"/>
            <a:ext cx="3983854" cy="4524315"/>
          </a:xfrm>
          <a:prstGeom prst="rect">
            <a:avLst/>
          </a:prstGeom>
          <a:noFill/>
        </p:spPr>
        <p:txBody>
          <a:bodyPr wrap="square">
            <a:spAutoFit/>
          </a:bodyPr>
          <a:lstStyle/>
          <a:p>
            <a:pPr algn="just"/>
            <a:r>
              <a:rPr lang="uk-UA" b="0" i="0" dirty="0">
                <a:solidFill>
                  <a:srgbClr val="000000"/>
                </a:solidFill>
                <a:effectLst/>
                <a:latin typeface="Roboto" panose="02000000000000000000" pitchFamily="2" charset="0"/>
              </a:rPr>
              <a:t>Автор не один раз </a:t>
            </a:r>
            <a:r>
              <a:rPr lang="uk-UA" b="1" i="0" dirty="0">
                <a:solidFill>
                  <a:srgbClr val="000000"/>
                </a:solidFill>
                <a:effectLst/>
                <a:latin typeface="Roboto" panose="02000000000000000000" pitchFamily="2" charset="0"/>
              </a:rPr>
              <a:t>порівнює Карпа з птахом</a:t>
            </a:r>
            <a:r>
              <a:rPr lang="uk-UA" b="0" i="0" dirty="0">
                <a:solidFill>
                  <a:srgbClr val="000000"/>
                </a:solidFill>
                <a:effectLst/>
                <a:latin typeface="Roboto" panose="02000000000000000000" pitchFamily="2" charset="0"/>
              </a:rPr>
              <a:t>: «любив летіти стрілою ...через пороги, летіти птицею...»; «вилетів орлом на байдак», підкреслюючи поривність натури юнака, його повне відчуття власної свободи.</a:t>
            </a:r>
          </a:p>
          <a:p>
            <a:pPr algn="just"/>
            <a:r>
              <a:rPr lang="uk-UA" b="0" i="0" dirty="0">
                <a:solidFill>
                  <a:srgbClr val="000000"/>
                </a:solidFill>
                <a:effectLst/>
                <a:latin typeface="Roboto" panose="02000000000000000000" pitchFamily="2" charset="0"/>
              </a:rPr>
              <a:t>Запорожці - теж узагальнений образ, національний тип, який репрезентує Україну минулої доби - вільну. Мешканці підводної Січі гордо свідчать перед Карпом: «Ми козаки-Запорожці!» Вони носили «високі чорні шапки з червоними верхами, сині кунтуші...»; усі були «...гарні на вроду...».</a:t>
            </a:r>
          </a:p>
        </p:txBody>
      </p:sp>
      <p:sp>
        <p:nvSpPr>
          <p:cNvPr id="2" name="TextBox 1">
            <a:extLst>
              <a:ext uri="{FF2B5EF4-FFF2-40B4-BE49-F238E27FC236}">
                <a16:creationId xmlns:a16="http://schemas.microsoft.com/office/drawing/2014/main" id="{8820FF6F-671B-C603-8A44-E65369F56769}"/>
              </a:ext>
            </a:extLst>
          </p:cNvPr>
          <p:cNvSpPr txBox="1"/>
          <p:nvPr/>
        </p:nvSpPr>
        <p:spPr>
          <a:xfrm>
            <a:off x="8345009" y="97654"/>
            <a:ext cx="3630967" cy="1384995"/>
          </a:xfrm>
          <a:prstGeom prst="rect">
            <a:avLst/>
          </a:prstGeom>
          <a:solidFill>
            <a:schemeClr val="accent3">
              <a:lumMod val="20000"/>
              <a:lumOff val="80000"/>
            </a:schemeClr>
          </a:solidFill>
        </p:spPr>
        <p:txBody>
          <a:bodyPr wrap="square" rtlCol="0">
            <a:spAutoFit/>
          </a:bodyPr>
          <a:lstStyle/>
          <a:p>
            <a:r>
              <a:rPr lang="uk-UA" sz="2800" dirty="0"/>
              <a:t>ЦИТАТНА ХАРАКТЕРИСТИКА ГОЛОВНОГО ГЕРОЯ</a:t>
            </a:r>
          </a:p>
        </p:txBody>
      </p:sp>
      <p:pic>
        <p:nvPicPr>
          <p:cNvPr id="3074" name="Picture 2" descr="Про козаків для дітей » Сайт про козаків">
            <a:extLst>
              <a:ext uri="{FF2B5EF4-FFF2-40B4-BE49-F238E27FC236}">
                <a16:creationId xmlns:a16="http://schemas.microsoft.com/office/drawing/2014/main" id="{DF101F54-5B22-3C77-8066-D651C1CF66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0721" y="1804749"/>
            <a:ext cx="6648854" cy="4443651"/>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a:extLst>
              <a:ext uri="{FF2B5EF4-FFF2-40B4-BE49-F238E27FC236}">
                <a16:creationId xmlns:a16="http://schemas.microsoft.com/office/drawing/2014/main" id="{D14AA1FE-F06A-767B-C1D3-58A88761B4B0}"/>
              </a:ext>
            </a:extLst>
          </p:cNvPr>
          <p:cNvPicPr>
            <a:picLocks noChangeAspect="1"/>
          </p:cNvPicPr>
          <p:nvPr/>
        </p:nvPicPr>
        <p:blipFill>
          <a:blip r:embed="rId3"/>
          <a:stretch>
            <a:fillRect/>
          </a:stretch>
        </p:blipFill>
        <p:spPr>
          <a:xfrm>
            <a:off x="10124520" y="6434671"/>
            <a:ext cx="1835055" cy="432854"/>
          </a:xfrm>
          <a:prstGeom prst="rect">
            <a:avLst/>
          </a:prstGeom>
        </p:spPr>
      </p:pic>
    </p:spTree>
    <p:extLst>
      <p:ext uri="{BB962C8B-B14F-4D97-AF65-F5344CB8AC3E}">
        <p14:creationId xmlns:p14="http://schemas.microsoft.com/office/powerpoint/2010/main" val="21307543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46AD140-4E7B-BFB9-9907-5DC17B0BBC18}"/>
              </a:ext>
            </a:extLst>
          </p:cNvPr>
          <p:cNvSpPr txBox="1"/>
          <p:nvPr/>
        </p:nvSpPr>
        <p:spPr>
          <a:xfrm>
            <a:off x="-35511" y="627286"/>
            <a:ext cx="6755907" cy="923330"/>
          </a:xfrm>
          <a:prstGeom prst="rect">
            <a:avLst/>
          </a:prstGeom>
          <a:noFill/>
        </p:spPr>
        <p:txBody>
          <a:bodyPr wrap="square">
            <a:spAutoFit/>
          </a:bodyPr>
          <a:lstStyle/>
          <a:p>
            <a:pPr algn="just"/>
            <a:r>
              <a:rPr lang="uk-UA" b="1" i="0" dirty="0">
                <a:solidFill>
                  <a:srgbClr val="000000"/>
                </a:solidFill>
                <a:effectLst/>
                <a:latin typeface="Roboto" panose="02000000000000000000" pitchFamily="2" charset="0"/>
              </a:rPr>
              <a:t>Характерник -</a:t>
            </a:r>
            <a:r>
              <a:rPr lang="uk-UA" b="0" i="0" dirty="0">
                <a:solidFill>
                  <a:srgbClr val="000000"/>
                </a:solidFill>
                <a:effectLst/>
                <a:latin typeface="Roboto" panose="02000000000000000000" pitchFamily="2" charset="0"/>
              </a:rPr>
              <a:t> чарівник, чаклун, для якого не існує жодних перешкод. Характерник не боїться ніяких небезпек, бо знає багато замовлянь. У пізніші часи - козак-чаклун.</a:t>
            </a:r>
          </a:p>
        </p:txBody>
      </p:sp>
      <p:sp>
        <p:nvSpPr>
          <p:cNvPr id="7" name="TextBox 6">
            <a:extLst>
              <a:ext uri="{FF2B5EF4-FFF2-40B4-BE49-F238E27FC236}">
                <a16:creationId xmlns:a16="http://schemas.microsoft.com/office/drawing/2014/main" id="{C23CD58C-E4A4-4FC9-60FB-3ADDA922883F}"/>
              </a:ext>
            </a:extLst>
          </p:cNvPr>
          <p:cNvSpPr txBox="1"/>
          <p:nvPr/>
        </p:nvSpPr>
        <p:spPr>
          <a:xfrm>
            <a:off x="0" y="2019840"/>
            <a:ext cx="6755907" cy="1754326"/>
          </a:xfrm>
          <a:prstGeom prst="rect">
            <a:avLst/>
          </a:prstGeom>
          <a:noFill/>
        </p:spPr>
        <p:txBody>
          <a:bodyPr wrap="square">
            <a:spAutoFit/>
          </a:bodyPr>
          <a:lstStyle/>
          <a:p>
            <a:pPr algn="just"/>
            <a:r>
              <a:rPr lang="uk-UA" b="1" i="0" dirty="0">
                <a:solidFill>
                  <a:srgbClr val="000000"/>
                </a:solidFill>
                <a:effectLst/>
                <a:latin typeface="Roboto" panose="02000000000000000000" pitchFamily="2" charset="0"/>
              </a:rPr>
              <a:t>Козаки-</a:t>
            </a:r>
          </a:p>
          <a:p>
            <a:pPr algn="just"/>
            <a:r>
              <a:rPr lang="uk-UA" b="0" i="0" dirty="0">
                <a:solidFill>
                  <a:srgbClr val="000000"/>
                </a:solidFill>
                <a:effectLst/>
                <a:latin typeface="Roboto" panose="02000000000000000000" pitchFamily="2" charset="0"/>
              </a:rPr>
              <a:t>Запорожці - теж узагальнений образ, національний тип, який репрезентує Україну минулої доби - вільну. Мешканці підводної Січі гордо свідчать перед Карпом: «Ми козаки-Запорожці!» Вони носили «високі чорні шапки з червоними верхами, сині кунтуші...»; усі були «...гарні на вроду...».</a:t>
            </a:r>
            <a:endParaRPr lang="uk-UA" dirty="0"/>
          </a:p>
        </p:txBody>
      </p:sp>
      <p:sp>
        <p:nvSpPr>
          <p:cNvPr id="9" name="TextBox 8">
            <a:extLst>
              <a:ext uri="{FF2B5EF4-FFF2-40B4-BE49-F238E27FC236}">
                <a16:creationId xmlns:a16="http://schemas.microsoft.com/office/drawing/2014/main" id="{39675D08-3FB3-8BA5-981E-A6391EAFA5C7}"/>
              </a:ext>
            </a:extLst>
          </p:cNvPr>
          <p:cNvSpPr txBox="1"/>
          <p:nvPr/>
        </p:nvSpPr>
        <p:spPr>
          <a:xfrm>
            <a:off x="0" y="4100056"/>
            <a:ext cx="6658252" cy="2308324"/>
          </a:xfrm>
          <a:prstGeom prst="rect">
            <a:avLst/>
          </a:prstGeom>
          <a:noFill/>
        </p:spPr>
        <p:txBody>
          <a:bodyPr wrap="square">
            <a:spAutoFit/>
          </a:bodyPr>
          <a:lstStyle/>
          <a:p>
            <a:pPr algn="just"/>
            <a:r>
              <a:rPr lang="uk-UA" b="1" dirty="0">
                <a:solidFill>
                  <a:srgbClr val="000000"/>
                </a:solidFill>
                <a:latin typeface="Roboto" panose="02000000000000000000" pitchFamily="2" charset="0"/>
              </a:rPr>
              <a:t>Гетьман-</a:t>
            </a:r>
          </a:p>
          <a:p>
            <a:pPr algn="just"/>
            <a:r>
              <a:rPr lang="uk-UA" b="0" i="0" dirty="0">
                <a:solidFill>
                  <a:srgbClr val="000000"/>
                </a:solidFill>
                <a:effectLst/>
                <a:latin typeface="Roboto" panose="02000000000000000000" pitchFamily="2" charset="0"/>
              </a:rPr>
              <a:t>Письменник наділяє гетьмана фантастичними здібностями: його думки «вилітали соловейками, сідали на дубові та співали», з його грізного погляду «знявся орел та й полинув під небо...» тощо. Козаки поважають гетьмана. Побачивши Карпа, вони відразу, відклавши усі свої справи («кобзар перестав грати й співати. Музики замовкли»), вирішують вести його до гетьмана.</a:t>
            </a:r>
            <a:endParaRPr lang="uk-UA" dirty="0"/>
          </a:p>
        </p:txBody>
      </p:sp>
      <p:sp>
        <p:nvSpPr>
          <p:cNvPr id="11" name="TextBox 10">
            <a:extLst>
              <a:ext uri="{FF2B5EF4-FFF2-40B4-BE49-F238E27FC236}">
                <a16:creationId xmlns:a16="http://schemas.microsoft.com/office/drawing/2014/main" id="{03219A7E-23F2-E7AE-C2FF-4238DE1E20E5}"/>
              </a:ext>
            </a:extLst>
          </p:cNvPr>
          <p:cNvSpPr txBox="1"/>
          <p:nvPr/>
        </p:nvSpPr>
        <p:spPr>
          <a:xfrm>
            <a:off x="7288567" y="6465091"/>
            <a:ext cx="4562752" cy="369332"/>
          </a:xfrm>
          <a:prstGeom prst="rect">
            <a:avLst/>
          </a:prstGeom>
          <a:noFill/>
        </p:spPr>
        <p:txBody>
          <a:bodyPr wrap="square">
            <a:spAutoFit/>
          </a:bodyPr>
          <a:lstStyle/>
          <a:p>
            <a:r>
              <a:rPr lang="cs-CZ" dirty="0"/>
              <a:t>https://ukrlit.net/directory/91.html</a:t>
            </a:r>
            <a:endParaRPr lang="uk-UA" dirty="0"/>
          </a:p>
        </p:txBody>
      </p:sp>
      <p:pic>
        <p:nvPicPr>
          <p:cNvPr id="2050" name="Picture 2" descr="Козаки-характерники - хто вони?">
            <a:extLst>
              <a:ext uri="{FF2B5EF4-FFF2-40B4-BE49-F238E27FC236}">
                <a16:creationId xmlns:a16="http://schemas.microsoft.com/office/drawing/2014/main" id="{A0059088-6C49-F231-1DBC-211E398C94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9503" y="299700"/>
            <a:ext cx="4821816" cy="287474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Українська молодь: КОЗАКИ-ХАРАКТЕРНИКИ">
            <a:extLst>
              <a:ext uri="{FF2B5EF4-FFF2-40B4-BE49-F238E27FC236}">
                <a16:creationId xmlns:a16="http://schemas.microsoft.com/office/drawing/2014/main" id="{3EC19941-0681-7040-5D3B-D39F78DB06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9503" y="3470489"/>
            <a:ext cx="4821816" cy="3004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79236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Презентація до практичного заняття &quot;Військове мистецтво козаків&quot;">
            <a:extLst>
              <a:ext uri="{FF2B5EF4-FFF2-40B4-BE49-F238E27FC236}">
                <a16:creationId xmlns:a16="http://schemas.microsoft.com/office/drawing/2014/main" id="{F692CFD1-2E1E-A64A-3C3A-2F6C8C0D975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7469"/>
          <a:stretch/>
        </p:blipFill>
        <p:spPr bwMode="auto">
          <a:xfrm>
            <a:off x="4362450" y="0"/>
            <a:ext cx="78295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Запорожець | ВікіВоїни | Fandom">
            <a:extLst>
              <a:ext uri="{FF2B5EF4-FFF2-40B4-BE49-F238E27FC236}">
                <a16:creationId xmlns:a16="http://schemas.microsoft.com/office/drawing/2014/main" id="{011C708F-6FC6-2E63-FAF1-841515BB54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43624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a:extLst>
              <a:ext uri="{FF2B5EF4-FFF2-40B4-BE49-F238E27FC236}">
                <a16:creationId xmlns:a16="http://schemas.microsoft.com/office/drawing/2014/main" id="{B25B1BB5-8D9A-5508-E5C4-C0DE6BA1E5F8}"/>
              </a:ext>
            </a:extLst>
          </p:cNvPr>
          <p:cNvPicPr>
            <a:picLocks noChangeAspect="1"/>
          </p:cNvPicPr>
          <p:nvPr/>
        </p:nvPicPr>
        <p:blipFill>
          <a:blip r:embed="rId4"/>
          <a:stretch>
            <a:fillRect/>
          </a:stretch>
        </p:blipFill>
        <p:spPr>
          <a:xfrm>
            <a:off x="10105578" y="6425146"/>
            <a:ext cx="1835055" cy="432854"/>
          </a:xfrm>
          <a:prstGeom prst="rect">
            <a:avLst/>
          </a:prstGeom>
        </p:spPr>
      </p:pic>
    </p:spTree>
    <p:extLst>
      <p:ext uri="{BB962C8B-B14F-4D97-AF65-F5344CB8AC3E}">
        <p14:creationId xmlns:p14="http://schemas.microsoft.com/office/powerpoint/2010/main" val="19225480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E4497C2-ED13-AE84-6A6A-99D3017ED5C7}"/>
              </a:ext>
            </a:extLst>
          </p:cNvPr>
          <p:cNvSpPr txBox="1"/>
          <p:nvPr/>
        </p:nvSpPr>
        <p:spPr>
          <a:xfrm>
            <a:off x="101353" y="747758"/>
            <a:ext cx="8128247" cy="6063198"/>
          </a:xfrm>
          <a:prstGeom prst="rect">
            <a:avLst/>
          </a:prstGeom>
          <a:noFill/>
        </p:spPr>
        <p:txBody>
          <a:bodyPr wrap="square">
            <a:spAutoFit/>
          </a:bodyPr>
          <a:lstStyle/>
          <a:p>
            <a:pPr algn="just"/>
            <a:r>
              <a:rPr lang="uk-UA" sz="2800" b="0" i="0" dirty="0">
                <a:solidFill>
                  <a:schemeClr val="bg1"/>
                </a:solidFill>
                <a:effectLst/>
                <a:latin typeface="Roboto" panose="02000000000000000000" pitchFamily="2" charset="0"/>
              </a:rPr>
              <a:t>Гетьман</a:t>
            </a:r>
            <a:r>
              <a:rPr lang="uk-UA" b="0" i="0" dirty="0">
                <a:solidFill>
                  <a:srgbClr val="000000"/>
                </a:solidFill>
                <a:effectLst/>
                <a:latin typeface="Roboto" panose="02000000000000000000" pitchFamily="2" charset="0"/>
              </a:rPr>
              <a:t> у творі Нечуя-Левицького - </a:t>
            </a:r>
            <a:r>
              <a:rPr lang="uk-UA" b="1" i="0" dirty="0">
                <a:solidFill>
                  <a:srgbClr val="000000"/>
                </a:solidFill>
                <a:effectLst/>
                <a:latin typeface="Roboto" panose="02000000000000000000" pitchFamily="2" charset="0"/>
              </a:rPr>
              <a:t>збірний образ, ідеальний, який увібрав у себе кращі риси багатьох козацьких ватажків:</a:t>
            </a:r>
            <a:r>
              <a:rPr lang="uk-UA" b="0" i="0" dirty="0">
                <a:solidFill>
                  <a:srgbClr val="000000"/>
                </a:solidFill>
                <a:effectLst/>
                <a:latin typeface="Roboto" panose="02000000000000000000" pitchFamily="2" charset="0"/>
              </a:rPr>
              <a:t> «Він був такий великий, як Палій. На гетьманові була висока шапка, а з шапки на бік висів золотий вершок, він був підперезаний золотим поясом і обутий в червоні чоботи з золотими підківками»; «держав булаву з щирого золота...»; «високий, як Палій, гарний, як Мазепа, сміливий, як Богдан Хмельницький. Його лице блищало, як раннє сонце». Найбільше йому болить те, що в Україні доби Карпа Летючого майже нічого не пам’ятають «про гетьмана й козаків», не згадують про славне минуле. Почувши, що «ніхто нічого не розказував» про козацтво, гетьман «важко зітхнув і поклав свою булаву на камінь». Таким чином автор фіксує лише зовнішню (фізіологічну) реакцію персонажа, за нею прихована внутрішня (психологічна). Козацький ватаг сприймає Карпа як знак від Бога чи українського народу. Певно, надіється, що колись підводна Січ знову стане реально-земною.</a:t>
            </a:r>
          </a:p>
          <a:p>
            <a:pPr algn="just"/>
            <a:r>
              <a:rPr lang="uk-UA" b="0" i="0" dirty="0">
                <a:solidFill>
                  <a:srgbClr val="000000"/>
                </a:solidFill>
                <a:effectLst/>
                <a:latin typeface="Roboto" panose="02000000000000000000" pitchFamily="2" charset="0"/>
              </a:rPr>
              <a:t>Письменник наділяє гетьмана фантастичними здібностями: його думки «вилітали соловейками, сідали на дубові та співали», з його грізного погляду «знявся орел та й полинув під небо...» тощо. Козаки поважають гетьмана. Побачивши Карпа, вони відразу, відклавши усі свої справи («кобзар перестав грати й співати. Музики замовкли»), вирішують вести його до гетьмана.</a:t>
            </a:r>
          </a:p>
        </p:txBody>
      </p:sp>
      <p:sp>
        <p:nvSpPr>
          <p:cNvPr id="2" name="TextBox 1">
            <a:extLst>
              <a:ext uri="{FF2B5EF4-FFF2-40B4-BE49-F238E27FC236}">
                <a16:creationId xmlns:a16="http://schemas.microsoft.com/office/drawing/2014/main" id="{34081E05-6753-D19C-5E7C-8A9B29F78CC3}"/>
              </a:ext>
            </a:extLst>
          </p:cNvPr>
          <p:cNvSpPr txBox="1"/>
          <p:nvPr/>
        </p:nvSpPr>
        <p:spPr>
          <a:xfrm>
            <a:off x="8398276" y="159798"/>
            <a:ext cx="3426780" cy="523220"/>
          </a:xfrm>
          <a:prstGeom prst="rect">
            <a:avLst/>
          </a:prstGeom>
          <a:solidFill>
            <a:schemeClr val="accent3">
              <a:lumMod val="20000"/>
              <a:lumOff val="80000"/>
            </a:schemeClr>
          </a:solidFill>
        </p:spPr>
        <p:txBody>
          <a:bodyPr wrap="square" rtlCol="0">
            <a:spAutoFit/>
          </a:bodyPr>
          <a:lstStyle/>
          <a:p>
            <a:r>
              <a:rPr lang="uk-UA" sz="2800" dirty="0"/>
              <a:t>ОБРАЗ ГЕТЬМАНА</a:t>
            </a:r>
          </a:p>
        </p:txBody>
      </p:sp>
      <p:pic>
        <p:nvPicPr>
          <p:cNvPr id="4098" name="Picture 2" descr="Цілком НЕ таємно: Козацьке життя">
            <a:extLst>
              <a:ext uri="{FF2B5EF4-FFF2-40B4-BE49-F238E27FC236}">
                <a16:creationId xmlns:a16="http://schemas.microsoft.com/office/drawing/2014/main" id="{5B7EEB3A-E0C3-E07A-EE6D-DAE0B6E144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6737" y="1447060"/>
            <a:ext cx="3793910" cy="4270159"/>
          </a:xfrm>
          <a:prstGeom prst="rect">
            <a:avLst/>
          </a:prstGeom>
          <a:noFill/>
          <a:extLst>
            <a:ext uri="{909E8E84-426E-40DD-AFC4-6F175D3DCCD1}">
              <a14:hiddenFill xmlns:a14="http://schemas.microsoft.com/office/drawing/2010/main">
                <a:solidFill>
                  <a:srgbClr val="FFFFFF"/>
                </a:solidFill>
              </a14:hiddenFill>
            </a:ext>
          </a:extLst>
        </p:spPr>
      </p:pic>
      <p:pic>
        <p:nvPicPr>
          <p:cNvPr id="4" name="Рисунок 3">
            <a:extLst>
              <a:ext uri="{FF2B5EF4-FFF2-40B4-BE49-F238E27FC236}">
                <a16:creationId xmlns:a16="http://schemas.microsoft.com/office/drawing/2014/main" id="{7389E5B9-79FC-828E-287C-A841DFD4BB02}"/>
              </a:ext>
            </a:extLst>
          </p:cNvPr>
          <p:cNvPicPr>
            <a:picLocks noChangeAspect="1"/>
          </p:cNvPicPr>
          <p:nvPr/>
        </p:nvPicPr>
        <p:blipFill>
          <a:blip r:embed="rId3"/>
          <a:stretch>
            <a:fillRect/>
          </a:stretch>
        </p:blipFill>
        <p:spPr>
          <a:xfrm>
            <a:off x="10255592" y="6396571"/>
            <a:ext cx="1835055" cy="432854"/>
          </a:xfrm>
          <a:prstGeom prst="rect">
            <a:avLst/>
          </a:prstGeom>
        </p:spPr>
      </p:pic>
    </p:spTree>
    <p:extLst>
      <p:ext uri="{BB962C8B-B14F-4D97-AF65-F5344CB8AC3E}">
        <p14:creationId xmlns:p14="http://schemas.microsoft.com/office/powerpoint/2010/main" val="3297022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40B3F28-8B2D-31A6-FA45-D7FD7AEC8A50}"/>
              </a:ext>
            </a:extLst>
          </p:cNvPr>
          <p:cNvSpPr txBox="1"/>
          <p:nvPr/>
        </p:nvSpPr>
        <p:spPr>
          <a:xfrm>
            <a:off x="376005" y="206213"/>
            <a:ext cx="7729307" cy="523220"/>
          </a:xfrm>
          <a:prstGeom prst="rect">
            <a:avLst/>
          </a:prstGeom>
          <a:noFill/>
        </p:spPr>
        <p:txBody>
          <a:bodyPr wrap="square">
            <a:spAutoFit/>
          </a:bodyPr>
          <a:lstStyle/>
          <a:p>
            <a:r>
              <a:rPr lang="ru-RU" sz="2800" b="1" dirty="0"/>
              <a:t>С. </a:t>
            </a:r>
            <a:r>
              <a:rPr lang="ru-RU" sz="2800" b="1" dirty="0" err="1"/>
              <a:t>Палій</a:t>
            </a:r>
            <a:r>
              <a:rPr lang="ru-RU" sz="2800" b="1" dirty="0"/>
              <a:t>, І. Мазепа та Б. </a:t>
            </a:r>
            <a:r>
              <a:rPr lang="ru-RU" sz="2800" b="1" dirty="0" err="1"/>
              <a:t>Хмельницький</a:t>
            </a:r>
            <a:endParaRPr lang="uk-UA" sz="2800" b="1" dirty="0"/>
          </a:p>
        </p:txBody>
      </p:sp>
      <p:pic>
        <p:nvPicPr>
          <p:cNvPr id="1026" name="Picture 2" descr="Семен Палій - Wikiwand">
            <a:extLst>
              <a:ext uri="{FF2B5EF4-FFF2-40B4-BE49-F238E27FC236}">
                <a16:creationId xmlns:a16="http://schemas.microsoft.com/office/drawing/2014/main" id="{855CF204-133F-20D5-42BA-B4AD39619E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404" y="659564"/>
            <a:ext cx="3291611" cy="43592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Гетьман Іван Мазепа | Наталя Павлусенко">
            <a:extLst>
              <a:ext uri="{FF2B5EF4-FFF2-40B4-BE49-F238E27FC236}">
                <a16:creationId xmlns:a16="http://schemas.microsoft.com/office/drawing/2014/main" id="{4CCD74E5-DF38-BFD5-1DA9-A88F1A1938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4610" y="662229"/>
            <a:ext cx="3496819" cy="43260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Гетьман Богдан Хмельницький">
            <a:extLst>
              <a:ext uri="{FF2B5EF4-FFF2-40B4-BE49-F238E27FC236}">
                <a16:creationId xmlns:a16="http://schemas.microsoft.com/office/drawing/2014/main" id="{DF3B9761-6F85-D3E3-F856-74350F8E71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14829" y="662229"/>
            <a:ext cx="3311185" cy="425408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D1781F6-4149-E77A-DF28-63B7AE69C566}"/>
              </a:ext>
            </a:extLst>
          </p:cNvPr>
          <p:cNvSpPr txBox="1"/>
          <p:nvPr/>
        </p:nvSpPr>
        <p:spPr>
          <a:xfrm>
            <a:off x="8216984" y="4895951"/>
            <a:ext cx="3749966" cy="1200329"/>
          </a:xfrm>
          <a:prstGeom prst="rect">
            <a:avLst/>
          </a:prstGeom>
          <a:noFill/>
        </p:spPr>
        <p:txBody>
          <a:bodyPr wrap="square">
            <a:spAutoFit/>
          </a:bodyPr>
          <a:lstStyle/>
          <a:p>
            <a:pPr algn="just"/>
            <a:r>
              <a:rPr lang="uk-UA" sz="1200" dirty="0" err="1"/>
              <a:t>Богда́н</a:t>
            </a:r>
            <a:r>
              <a:rPr lang="uk-UA" sz="1200" dirty="0"/>
              <a:t> (</a:t>
            </a:r>
            <a:r>
              <a:rPr lang="uk-UA" sz="1200" dirty="0" err="1"/>
              <a:t>Зино́вій-Богда́н</a:t>
            </a:r>
            <a:r>
              <a:rPr lang="uk-UA" sz="1200" dirty="0"/>
              <a:t>) </a:t>
            </a:r>
            <a:r>
              <a:rPr lang="uk-UA" sz="1200" dirty="0" err="1"/>
              <a:t>Хмельни́цький</a:t>
            </a:r>
            <a:r>
              <a:rPr lang="uk-UA" sz="1200" dirty="0"/>
              <a:t> гербу </a:t>
            </a:r>
            <a:r>
              <a:rPr lang="uk-UA" sz="1200" dirty="0" err="1"/>
              <a:t>Абданк</a:t>
            </a:r>
            <a:r>
              <a:rPr lang="uk-UA" sz="1200" dirty="0"/>
              <a:t> (27 грудня 1595 (6 січня 1596)[1][2] — 27 липня (6 серпня) 1657) — політик, полководець і дипломат, провідник Національно-визвольних змагань 1648—1657 років, творець Української козацької держави та її перший гетьман</a:t>
            </a:r>
          </a:p>
        </p:txBody>
      </p:sp>
      <p:pic>
        <p:nvPicPr>
          <p:cNvPr id="2" name="Рисунок 1">
            <a:extLst>
              <a:ext uri="{FF2B5EF4-FFF2-40B4-BE49-F238E27FC236}">
                <a16:creationId xmlns:a16="http://schemas.microsoft.com/office/drawing/2014/main" id="{3DA8D8FE-C39C-21C8-0DCF-A1A0CF035D6F}"/>
              </a:ext>
            </a:extLst>
          </p:cNvPr>
          <p:cNvPicPr>
            <a:picLocks noChangeAspect="1"/>
          </p:cNvPicPr>
          <p:nvPr/>
        </p:nvPicPr>
        <p:blipFill>
          <a:blip r:embed="rId5"/>
          <a:stretch>
            <a:fillRect/>
          </a:stretch>
        </p:blipFill>
        <p:spPr>
          <a:xfrm>
            <a:off x="8314829" y="0"/>
            <a:ext cx="3554276" cy="749873"/>
          </a:xfrm>
          <a:prstGeom prst="rect">
            <a:avLst/>
          </a:prstGeom>
        </p:spPr>
      </p:pic>
      <p:sp>
        <p:nvSpPr>
          <p:cNvPr id="5" name="TextBox 4">
            <a:extLst>
              <a:ext uri="{FF2B5EF4-FFF2-40B4-BE49-F238E27FC236}">
                <a16:creationId xmlns:a16="http://schemas.microsoft.com/office/drawing/2014/main" id="{E907B480-F7CC-B058-7B86-D08EB05FEDDF}"/>
              </a:ext>
            </a:extLst>
          </p:cNvPr>
          <p:cNvSpPr txBox="1"/>
          <p:nvPr/>
        </p:nvSpPr>
        <p:spPr>
          <a:xfrm>
            <a:off x="4145695" y="4988284"/>
            <a:ext cx="4169134" cy="1107996"/>
          </a:xfrm>
          <a:prstGeom prst="rect">
            <a:avLst/>
          </a:prstGeom>
          <a:noFill/>
        </p:spPr>
        <p:txBody>
          <a:bodyPr wrap="square">
            <a:spAutoFit/>
          </a:bodyPr>
          <a:lstStyle/>
          <a:p>
            <a:r>
              <a:rPr lang="uk-UA" sz="1200" dirty="0"/>
              <a:t>Іван </a:t>
            </a:r>
            <a:r>
              <a:rPr lang="uk-UA" sz="1200" dirty="0" err="1"/>
              <a:t>Степа́нович</a:t>
            </a:r>
            <a:r>
              <a:rPr lang="uk-UA" sz="1200" dirty="0"/>
              <a:t>[1] </a:t>
            </a:r>
            <a:r>
              <a:rPr lang="uk-UA" sz="1200" dirty="0" err="1"/>
              <a:t>Мазе́па</a:t>
            </a:r>
            <a:r>
              <a:rPr lang="uk-UA" sz="1200" dirty="0"/>
              <a:t> (</a:t>
            </a:r>
            <a:r>
              <a:rPr lang="uk-UA" sz="1200" dirty="0" err="1"/>
              <a:t>Коледи́нський</a:t>
            </a:r>
            <a:r>
              <a:rPr lang="uk-UA" sz="1200" dirty="0"/>
              <a:t>)[1639- 1709 — український військовий, політичний і державний діяч. Гетьман Війська Запорозького, голова козацької держави на Лівобережній (1687–1704) і всій Наддніпрянській Україні (1704–1709</a:t>
            </a:r>
            <a:r>
              <a:rPr lang="uk-UA" dirty="0"/>
              <a:t>)</a:t>
            </a:r>
          </a:p>
        </p:txBody>
      </p:sp>
      <p:sp>
        <p:nvSpPr>
          <p:cNvPr id="8" name="TextBox 7">
            <a:extLst>
              <a:ext uri="{FF2B5EF4-FFF2-40B4-BE49-F238E27FC236}">
                <a16:creationId xmlns:a16="http://schemas.microsoft.com/office/drawing/2014/main" id="{E322BC8E-206E-4C2A-9B4B-BE571127DDA9}"/>
              </a:ext>
            </a:extLst>
          </p:cNvPr>
          <p:cNvSpPr txBox="1"/>
          <p:nvPr/>
        </p:nvSpPr>
        <p:spPr>
          <a:xfrm>
            <a:off x="94327" y="5127718"/>
            <a:ext cx="3749966" cy="1231106"/>
          </a:xfrm>
          <a:prstGeom prst="rect">
            <a:avLst/>
          </a:prstGeom>
          <a:noFill/>
        </p:spPr>
        <p:txBody>
          <a:bodyPr wrap="square">
            <a:spAutoFit/>
          </a:bodyPr>
          <a:lstStyle/>
          <a:p>
            <a:pPr algn="just"/>
            <a:r>
              <a:rPr lang="uk-UA" sz="1200" dirty="0" err="1"/>
              <a:t>Семе́н</a:t>
            </a:r>
            <a:r>
              <a:rPr lang="uk-UA" sz="1200" dirty="0"/>
              <a:t> </a:t>
            </a:r>
            <a:r>
              <a:rPr lang="uk-UA" sz="1200" dirty="0" err="1"/>
              <a:t>Палі́й</a:t>
            </a:r>
            <a:r>
              <a:rPr lang="uk-UA" sz="1200" dirty="0"/>
              <a:t> (Семен Гурко; 1640 — 18 січня 1710) — державний та військовий діяч Українського гетьманату, полковник Фастівського полку (Білоцерківського полку), один з керівників повстання на Правобережжі проти Корони Польської</a:t>
            </a:r>
            <a:r>
              <a:rPr lang="uk-UA" sz="1400" dirty="0"/>
              <a:t>.</a:t>
            </a:r>
          </a:p>
        </p:txBody>
      </p:sp>
      <p:sp>
        <p:nvSpPr>
          <p:cNvPr id="10" name="TextBox 9">
            <a:extLst>
              <a:ext uri="{FF2B5EF4-FFF2-40B4-BE49-F238E27FC236}">
                <a16:creationId xmlns:a16="http://schemas.microsoft.com/office/drawing/2014/main" id="{B7936DBB-B885-6D95-8F3C-0C3B1E31EABA}"/>
              </a:ext>
            </a:extLst>
          </p:cNvPr>
          <p:cNvSpPr txBox="1"/>
          <p:nvPr/>
        </p:nvSpPr>
        <p:spPr>
          <a:xfrm>
            <a:off x="2192595" y="6236932"/>
            <a:ext cx="9676510" cy="461665"/>
          </a:xfrm>
          <a:prstGeom prst="rect">
            <a:avLst/>
          </a:prstGeom>
          <a:solidFill>
            <a:schemeClr val="accent3">
              <a:lumMod val="20000"/>
              <a:lumOff val="80000"/>
            </a:schemeClr>
          </a:solidFill>
        </p:spPr>
        <p:txBody>
          <a:bodyPr wrap="square">
            <a:spAutoFit/>
          </a:bodyPr>
          <a:lstStyle/>
          <a:p>
            <a:r>
              <a:rPr lang="uk-UA" sz="1200" b="1" dirty="0"/>
              <a:t>Запорожці повели Карпа до свого товариства. Всі козаки були дужі, гарні, святково одягнені, а гетьман був кращий од усіх: високий, як Палій, гарний, як Мазепа, сміливий, як Богдан Хмельницький. Його лице блищало, як раннє сонце. </a:t>
            </a:r>
          </a:p>
        </p:txBody>
      </p:sp>
    </p:spTree>
    <p:extLst>
      <p:ext uri="{BB962C8B-B14F-4D97-AF65-F5344CB8AC3E}">
        <p14:creationId xmlns:p14="http://schemas.microsoft.com/office/powerpoint/2010/main" val="9246952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DEB43B-E141-3DAE-4E30-D97E224C6473}"/>
              </a:ext>
            </a:extLst>
          </p:cNvPr>
          <p:cNvSpPr txBox="1"/>
          <p:nvPr/>
        </p:nvSpPr>
        <p:spPr>
          <a:xfrm>
            <a:off x="621437" y="3590044"/>
            <a:ext cx="10617693" cy="1815882"/>
          </a:xfrm>
          <a:prstGeom prst="rect">
            <a:avLst/>
          </a:prstGeom>
          <a:noFill/>
        </p:spPr>
        <p:txBody>
          <a:bodyPr wrap="square">
            <a:spAutoFit/>
          </a:bodyPr>
          <a:lstStyle/>
          <a:p>
            <a:pPr algn="just"/>
            <a:r>
              <a:rPr lang="ru-RU" sz="2800" dirty="0"/>
              <a:t>2.Гра «</a:t>
            </a:r>
            <a:r>
              <a:rPr lang="ru-RU" sz="2800" dirty="0" err="1"/>
              <a:t>Упізнай</a:t>
            </a:r>
            <a:r>
              <a:rPr lang="ru-RU" sz="2800" dirty="0"/>
              <a:t> героя/</a:t>
            </a:r>
            <a:r>
              <a:rPr lang="ru-RU" sz="2800" dirty="0" err="1"/>
              <a:t>героїню</a:t>
            </a:r>
            <a:r>
              <a:rPr lang="ru-RU" sz="2800" dirty="0"/>
              <a:t>». </a:t>
            </a:r>
            <a:r>
              <a:rPr lang="ru-RU" sz="2800" b="1" dirty="0"/>
              <a:t>Коротко </a:t>
            </a:r>
            <a:r>
              <a:rPr lang="ru-RU" sz="2800" b="1" dirty="0" err="1"/>
              <a:t>опишіть</a:t>
            </a:r>
            <a:r>
              <a:rPr lang="ru-RU" sz="2800" b="1" dirty="0"/>
              <a:t> одного/ одну з </a:t>
            </a:r>
            <a:r>
              <a:rPr lang="ru-RU" sz="2800" b="1" dirty="0" err="1"/>
              <a:t>героїв</a:t>
            </a:r>
            <a:r>
              <a:rPr lang="ru-RU" sz="2800" b="1" dirty="0"/>
              <a:t>/</a:t>
            </a:r>
            <a:r>
              <a:rPr lang="ru-RU" sz="2800" b="1" dirty="0" err="1"/>
              <a:t>героїнь</a:t>
            </a:r>
            <a:r>
              <a:rPr lang="ru-RU" sz="2800" b="1" dirty="0"/>
              <a:t> </a:t>
            </a:r>
            <a:r>
              <a:rPr lang="ru-RU" sz="2800" b="1" dirty="0" err="1"/>
              <a:t>казки</a:t>
            </a:r>
            <a:r>
              <a:rPr lang="ru-RU" sz="2800" b="1" dirty="0"/>
              <a:t> «</a:t>
            </a:r>
            <a:r>
              <a:rPr lang="ru-RU" sz="2800" b="1" dirty="0" err="1"/>
              <a:t>Запорожці</a:t>
            </a:r>
            <a:r>
              <a:rPr lang="ru-RU" sz="2800" b="1" dirty="0"/>
              <a:t>», не </a:t>
            </a:r>
            <a:r>
              <a:rPr lang="ru-RU" sz="2800" b="1" dirty="0" err="1"/>
              <a:t>називаючи</a:t>
            </a:r>
            <a:r>
              <a:rPr lang="ru-RU" sz="2800" b="1" dirty="0"/>
              <a:t> </a:t>
            </a:r>
            <a:r>
              <a:rPr lang="ru-RU" sz="2800" b="1" dirty="0" err="1"/>
              <a:t>його</a:t>
            </a:r>
            <a:r>
              <a:rPr lang="ru-RU" sz="2800" b="1" dirty="0"/>
              <a:t>/</a:t>
            </a:r>
            <a:r>
              <a:rPr lang="ru-RU" sz="2800" b="1" dirty="0" err="1"/>
              <a:t>її</a:t>
            </a:r>
            <a:r>
              <a:rPr lang="ru-RU" sz="2800" b="1" dirty="0"/>
              <a:t> </a:t>
            </a:r>
            <a:r>
              <a:rPr lang="ru-RU" sz="2800" b="1" dirty="0" err="1"/>
              <a:t>імені</a:t>
            </a:r>
            <a:r>
              <a:rPr lang="ru-RU" sz="2800" b="1" dirty="0"/>
              <a:t>. </a:t>
            </a:r>
            <a:r>
              <a:rPr lang="ru-RU" sz="2800" b="1" dirty="0" err="1"/>
              <a:t>Запропонуйте</a:t>
            </a:r>
            <a:r>
              <a:rPr lang="ru-RU" sz="2800" b="1" dirty="0"/>
              <a:t>  </a:t>
            </a:r>
            <a:r>
              <a:rPr lang="ru-RU" sz="2800" b="1" dirty="0" err="1"/>
              <a:t>опис</a:t>
            </a:r>
            <a:r>
              <a:rPr lang="ru-RU" sz="2800" b="1" dirty="0"/>
              <a:t> для </a:t>
            </a:r>
            <a:r>
              <a:rPr lang="ru-RU" sz="2800" b="1" dirty="0" err="1"/>
              <a:t>впізнавання</a:t>
            </a:r>
            <a:r>
              <a:rPr lang="ru-RU" sz="2800" b="1" dirty="0"/>
              <a:t> героя/</a:t>
            </a:r>
            <a:r>
              <a:rPr lang="ru-RU" sz="2800" b="1" dirty="0" err="1"/>
              <a:t>героїні</a:t>
            </a:r>
            <a:r>
              <a:rPr lang="ru-RU" sz="2800" b="1" dirty="0"/>
              <a:t>.</a:t>
            </a:r>
            <a:endParaRPr lang="uk-UA" sz="2800" b="1" dirty="0"/>
          </a:p>
        </p:txBody>
      </p:sp>
      <p:sp>
        <p:nvSpPr>
          <p:cNvPr id="5" name="TextBox 4">
            <a:extLst>
              <a:ext uri="{FF2B5EF4-FFF2-40B4-BE49-F238E27FC236}">
                <a16:creationId xmlns:a16="http://schemas.microsoft.com/office/drawing/2014/main" id="{1DED02C0-8E53-C32E-AEAE-804B1B30F4F5}"/>
              </a:ext>
            </a:extLst>
          </p:cNvPr>
          <p:cNvSpPr txBox="1"/>
          <p:nvPr/>
        </p:nvSpPr>
        <p:spPr>
          <a:xfrm>
            <a:off x="621437" y="1282797"/>
            <a:ext cx="11026066" cy="1384995"/>
          </a:xfrm>
          <a:prstGeom prst="rect">
            <a:avLst/>
          </a:prstGeom>
          <a:noFill/>
        </p:spPr>
        <p:txBody>
          <a:bodyPr wrap="square">
            <a:spAutoFit/>
          </a:bodyPr>
          <a:lstStyle/>
          <a:p>
            <a:r>
              <a:rPr lang="uk-UA" sz="2800" dirty="0"/>
              <a:t>1.Хто був «високий, як Палій, гарний, як Мазепа, сміливий, як Богдан Хмельницький»? </a:t>
            </a:r>
            <a:r>
              <a:rPr lang="uk-UA" sz="2800" b="1" dirty="0"/>
              <a:t>Поміркуйте, чому в цього літературного героя немає імені.</a:t>
            </a:r>
          </a:p>
        </p:txBody>
      </p:sp>
      <p:sp>
        <p:nvSpPr>
          <p:cNvPr id="2" name="TextBox 1">
            <a:extLst>
              <a:ext uri="{FF2B5EF4-FFF2-40B4-BE49-F238E27FC236}">
                <a16:creationId xmlns:a16="http://schemas.microsoft.com/office/drawing/2014/main" id="{9F202B76-A8AF-4465-A31A-1FA77164BDB2}"/>
              </a:ext>
            </a:extLst>
          </p:cNvPr>
          <p:cNvSpPr txBox="1"/>
          <p:nvPr/>
        </p:nvSpPr>
        <p:spPr>
          <a:xfrm>
            <a:off x="8353887" y="98935"/>
            <a:ext cx="3737499" cy="523220"/>
          </a:xfrm>
          <a:prstGeom prst="rect">
            <a:avLst/>
          </a:prstGeom>
          <a:solidFill>
            <a:schemeClr val="accent3">
              <a:lumMod val="20000"/>
              <a:lumOff val="80000"/>
            </a:schemeClr>
          </a:solidFill>
        </p:spPr>
        <p:txBody>
          <a:bodyPr wrap="square" rtlCol="0">
            <a:spAutoFit/>
          </a:bodyPr>
          <a:lstStyle/>
          <a:p>
            <a:r>
              <a:rPr lang="uk-UA" sz="2800" dirty="0"/>
              <a:t>ПІДСУМОВУЄМО</a:t>
            </a:r>
          </a:p>
        </p:txBody>
      </p:sp>
      <p:pic>
        <p:nvPicPr>
          <p:cNvPr id="4" name="Рисунок 3">
            <a:extLst>
              <a:ext uri="{FF2B5EF4-FFF2-40B4-BE49-F238E27FC236}">
                <a16:creationId xmlns:a16="http://schemas.microsoft.com/office/drawing/2014/main" id="{ABE4C34B-EC96-6A30-5786-27208875932A}"/>
              </a:ext>
            </a:extLst>
          </p:cNvPr>
          <p:cNvPicPr>
            <a:picLocks noChangeAspect="1"/>
          </p:cNvPicPr>
          <p:nvPr/>
        </p:nvPicPr>
        <p:blipFill>
          <a:blip r:embed="rId2"/>
          <a:stretch>
            <a:fillRect/>
          </a:stretch>
        </p:blipFill>
        <p:spPr>
          <a:xfrm>
            <a:off x="10222636" y="6425146"/>
            <a:ext cx="1835055" cy="432854"/>
          </a:xfrm>
          <a:prstGeom prst="rect">
            <a:avLst/>
          </a:prstGeom>
        </p:spPr>
      </p:pic>
    </p:spTree>
    <p:extLst>
      <p:ext uri="{BB962C8B-B14F-4D97-AF65-F5344CB8AC3E}">
        <p14:creationId xmlns:p14="http://schemas.microsoft.com/office/powerpoint/2010/main" val="17799759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C3D7F16-4C83-B5FD-962C-B4C583BACE07}"/>
              </a:ext>
            </a:extLst>
          </p:cNvPr>
          <p:cNvSpPr txBox="1"/>
          <p:nvPr/>
        </p:nvSpPr>
        <p:spPr>
          <a:xfrm>
            <a:off x="603682" y="1573813"/>
            <a:ext cx="9541274" cy="3785652"/>
          </a:xfrm>
          <a:prstGeom prst="rect">
            <a:avLst/>
          </a:prstGeom>
          <a:noFill/>
        </p:spPr>
        <p:txBody>
          <a:bodyPr wrap="square">
            <a:spAutoFit/>
          </a:bodyPr>
          <a:lstStyle/>
          <a:p>
            <a:pPr algn="just"/>
            <a:r>
              <a:rPr lang="uk-UA" sz="2000" b="1" dirty="0"/>
              <a:t>1.	 Персоніфікація наявна в реченні </a:t>
            </a:r>
          </a:p>
          <a:p>
            <a:pPr algn="just"/>
            <a:r>
              <a:rPr lang="uk-UA" sz="2000" dirty="0"/>
              <a:t>А «Глянув Карпо кругом себе й побачив, що він лежить на скелі».</a:t>
            </a:r>
          </a:p>
          <a:p>
            <a:pPr algn="just"/>
            <a:r>
              <a:rPr lang="uk-UA" sz="2000" dirty="0"/>
              <a:t>Б «Ще було чути, як стогнали вищі пороги, а тут уже заревів Дід». </a:t>
            </a:r>
          </a:p>
          <a:p>
            <a:pPr algn="just"/>
            <a:r>
              <a:rPr lang="uk-UA" sz="2000" dirty="0"/>
              <a:t>В «Скрізь світило сонце через водяну стелю, але той світ був тихий…»</a:t>
            </a:r>
          </a:p>
          <a:p>
            <a:pPr algn="just"/>
            <a:r>
              <a:rPr lang="uk-UA" sz="2000" dirty="0"/>
              <a:t>Г «На дереві висіли спілі яблука й груші, червоніли вишні та черешні». </a:t>
            </a:r>
          </a:p>
          <a:p>
            <a:pPr algn="just"/>
            <a:endParaRPr lang="uk-UA" sz="2000" dirty="0"/>
          </a:p>
          <a:p>
            <a:pPr algn="just"/>
            <a:r>
              <a:rPr lang="uk-UA" sz="2000" b="1" dirty="0"/>
              <a:t>2.	 Літературні герої і героїні в казці «Запорожці» з’являються в такій послідовності </a:t>
            </a:r>
          </a:p>
          <a:p>
            <a:pPr algn="just"/>
            <a:r>
              <a:rPr lang="uk-UA" sz="2000" dirty="0"/>
              <a:t>А Іван Музика — Маруся </a:t>
            </a:r>
            <a:r>
              <a:rPr lang="uk-UA" sz="2000" dirty="0" err="1"/>
              <a:t>Музиківна</a:t>
            </a:r>
            <a:r>
              <a:rPr lang="uk-UA" sz="2000" dirty="0"/>
              <a:t> — Карпо Летючий — гетьман </a:t>
            </a:r>
          </a:p>
          <a:p>
            <a:pPr algn="just"/>
            <a:r>
              <a:rPr lang="uk-UA" sz="2000" dirty="0"/>
              <a:t>Б Карпо Летючий — гетьман — Іван Музика — Маруся </a:t>
            </a:r>
            <a:r>
              <a:rPr lang="uk-UA" sz="2000" dirty="0" err="1"/>
              <a:t>Музиківна</a:t>
            </a:r>
            <a:r>
              <a:rPr lang="uk-UA" sz="2000" dirty="0"/>
              <a:t> </a:t>
            </a:r>
          </a:p>
          <a:p>
            <a:pPr algn="just"/>
            <a:r>
              <a:rPr lang="uk-UA" sz="2000" dirty="0"/>
              <a:t>В гетьман — Карпо Летючий — Іван Музика — Маруся </a:t>
            </a:r>
            <a:r>
              <a:rPr lang="uk-UA" sz="2000" dirty="0" err="1"/>
              <a:t>Музиківна</a:t>
            </a:r>
            <a:endParaRPr lang="uk-UA" sz="2000" dirty="0"/>
          </a:p>
          <a:p>
            <a:pPr algn="just"/>
            <a:r>
              <a:rPr lang="uk-UA" sz="2000" dirty="0"/>
              <a:t>Г Карпо Летючий — Іван Музика — гетьман — Маруся </a:t>
            </a:r>
            <a:r>
              <a:rPr lang="uk-UA" sz="2000" dirty="0" err="1"/>
              <a:t>Музиківна</a:t>
            </a:r>
            <a:endParaRPr lang="uk-UA" sz="2000" dirty="0"/>
          </a:p>
        </p:txBody>
      </p:sp>
      <p:pic>
        <p:nvPicPr>
          <p:cNvPr id="2" name="Рисунок 1">
            <a:extLst>
              <a:ext uri="{FF2B5EF4-FFF2-40B4-BE49-F238E27FC236}">
                <a16:creationId xmlns:a16="http://schemas.microsoft.com/office/drawing/2014/main" id="{15CA4CF1-8FD9-DCE8-DA1F-9105C8ECEE9D}"/>
              </a:ext>
            </a:extLst>
          </p:cNvPr>
          <p:cNvPicPr>
            <a:picLocks noChangeAspect="1"/>
          </p:cNvPicPr>
          <p:nvPr/>
        </p:nvPicPr>
        <p:blipFill>
          <a:blip r:embed="rId2"/>
          <a:stretch>
            <a:fillRect/>
          </a:stretch>
        </p:blipFill>
        <p:spPr>
          <a:xfrm>
            <a:off x="8125890" y="62288"/>
            <a:ext cx="3859102" cy="749873"/>
          </a:xfrm>
          <a:prstGeom prst="rect">
            <a:avLst/>
          </a:prstGeom>
        </p:spPr>
      </p:pic>
      <p:pic>
        <p:nvPicPr>
          <p:cNvPr id="4" name="Рисунок 3">
            <a:extLst>
              <a:ext uri="{FF2B5EF4-FFF2-40B4-BE49-F238E27FC236}">
                <a16:creationId xmlns:a16="http://schemas.microsoft.com/office/drawing/2014/main" id="{449C0E25-F4E3-AB10-BAE8-7A8F50AE9821}"/>
              </a:ext>
            </a:extLst>
          </p:cNvPr>
          <p:cNvPicPr>
            <a:picLocks noChangeAspect="1"/>
          </p:cNvPicPr>
          <p:nvPr/>
        </p:nvPicPr>
        <p:blipFill>
          <a:blip r:embed="rId3"/>
          <a:stretch>
            <a:fillRect/>
          </a:stretch>
        </p:blipFill>
        <p:spPr>
          <a:xfrm>
            <a:off x="10149937" y="6362858"/>
            <a:ext cx="1835055" cy="432854"/>
          </a:xfrm>
          <a:prstGeom prst="rect">
            <a:avLst/>
          </a:prstGeom>
        </p:spPr>
      </p:pic>
    </p:spTree>
    <p:extLst>
      <p:ext uri="{BB962C8B-B14F-4D97-AF65-F5344CB8AC3E}">
        <p14:creationId xmlns:p14="http://schemas.microsoft.com/office/powerpoint/2010/main" val="23304193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F9911AB-9F16-588D-4D98-6CBBD7797B5D}"/>
              </a:ext>
            </a:extLst>
          </p:cNvPr>
          <p:cNvSpPr txBox="1"/>
          <p:nvPr/>
        </p:nvSpPr>
        <p:spPr>
          <a:xfrm>
            <a:off x="3118281" y="923559"/>
            <a:ext cx="6094520" cy="523220"/>
          </a:xfrm>
          <a:prstGeom prst="rect">
            <a:avLst/>
          </a:prstGeom>
          <a:noFill/>
        </p:spPr>
        <p:txBody>
          <a:bodyPr wrap="square">
            <a:spAutoFit/>
          </a:bodyPr>
          <a:lstStyle/>
          <a:p>
            <a:r>
              <a:rPr lang="uk-UA" dirty="0"/>
              <a:t>3</a:t>
            </a:r>
            <a:r>
              <a:rPr lang="uk-UA" sz="2800" dirty="0"/>
              <a:t>. Установіть відповідність.</a:t>
            </a:r>
          </a:p>
        </p:txBody>
      </p:sp>
      <p:graphicFrame>
        <p:nvGraphicFramePr>
          <p:cNvPr id="6" name="Таблиця 6">
            <a:extLst>
              <a:ext uri="{FF2B5EF4-FFF2-40B4-BE49-F238E27FC236}">
                <a16:creationId xmlns:a16="http://schemas.microsoft.com/office/drawing/2014/main" id="{733EA0D8-D083-2184-BBFE-DCFE4E376FAB}"/>
              </a:ext>
            </a:extLst>
          </p:cNvPr>
          <p:cNvGraphicFramePr>
            <a:graphicFrameLocks noGrp="1"/>
          </p:cNvGraphicFramePr>
          <p:nvPr>
            <p:extLst>
              <p:ext uri="{D42A27DB-BD31-4B8C-83A1-F6EECF244321}">
                <p14:modId xmlns:p14="http://schemas.microsoft.com/office/powerpoint/2010/main" val="1237767621"/>
              </p:ext>
            </p:extLst>
          </p:nvPr>
        </p:nvGraphicFramePr>
        <p:xfrm>
          <a:off x="701336" y="1926454"/>
          <a:ext cx="10608816" cy="3746377"/>
        </p:xfrm>
        <a:graphic>
          <a:graphicData uri="http://schemas.openxmlformats.org/drawingml/2006/table">
            <a:tbl>
              <a:tblPr firstRow="1" bandRow="1">
                <a:tableStyleId>{21E4AEA4-8DFA-4A89-87EB-49C32662AFE0}</a:tableStyleId>
              </a:tblPr>
              <a:tblGrid>
                <a:gridCol w="5304408">
                  <a:extLst>
                    <a:ext uri="{9D8B030D-6E8A-4147-A177-3AD203B41FA5}">
                      <a16:colId xmlns:a16="http://schemas.microsoft.com/office/drawing/2014/main" val="1090782642"/>
                    </a:ext>
                  </a:extLst>
                </a:gridCol>
                <a:gridCol w="5304408">
                  <a:extLst>
                    <a:ext uri="{9D8B030D-6E8A-4147-A177-3AD203B41FA5}">
                      <a16:colId xmlns:a16="http://schemas.microsoft.com/office/drawing/2014/main" val="917384251"/>
                    </a:ext>
                  </a:extLst>
                </a:gridCol>
              </a:tblGrid>
              <a:tr h="539733">
                <a:tc>
                  <a:txBody>
                    <a:bodyPr/>
                    <a:lstStyle/>
                    <a:p>
                      <a:pPr algn="ctr"/>
                      <a:r>
                        <a:rPr lang="uk-UA" sz="2800" dirty="0"/>
                        <a:t>Слово</a:t>
                      </a:r>
                    </a:p>
                  </a:txBody>
                  <a:tcPr/>
                </a:tc>
                <a:tc>
                  <a:txBody>
                    <a:bodyPr/>
                    <a:lstStyle/>
                    <a:p>
                      <a:pPr algn="ctr"/>
                      <a:r>
                        <a:rPr lang="uk-UA" sz="2800" dirty="0"/>
                        <a:t>Значення слова</a:t>
                      </a:r>
                    </a:p>
                  </a:txBody>
                  <a:tcPr/>
                </a:tc>
                <a:extLst>
                  <a:ext uri="{0D108BD9-81ED-4DB2-BD59-A6C34878D82A}">
                    <a16:rowId xmlns:a16="http://schemas.microsoft.com/office/drawing/2014/main" val="1076452358"/>
                  </a:ext>
                </a:extLst>
              </a:tr>
              <a:tr h="3206644">
                <a:tc>
                  <a:txBody>
                    <a:bodyPr/>
                    <a:lstStyle/>
                    <a:p>
                      <a:r>
                        <a:rPr lang="ru-RU" sz="2800" dirty="0"/>
                        <a:t>1 </a:t>
                      </a:r>
                      <a:r>
                        <a:rPr lang="ru-RU" sz="2800" dirty="0" err="1"/>
                        <a:t>курінь</a:t>
                      </a:r>
                      <a:r>
                        <a:rPr lang="ru-RU" sz="2800" dirty="0"/>
                        <a:t> </a:t>
                      </a:r>
                    </a:p>
                    <a:p>
                      <a:r>
                        <a:rPr lang="ru-RU" sz="2800" dirty="0"/>
                        <a:t>2 лоцман </a:t>
                      </a:r>
                    </a:p>
                    <a:p>
                      <a:r>
                        <a:rPr lang="ru-RU" sz="2800" dirty="0"/>
                        <a:t>3 байдак </a:t>
                      </a:r>
                    </a:p>
                    <a:p>
                      <a:r>
                        <a:rPr lang="ru-RU" sz="2800" dirty="0"/>
                        <a:t>4 </a:t>
                      </a:r>
                      <a:r>
                        <a:rPr lang="ru-RU" sz="2800" dirty="0" err="1"/>
                        <a:t>характерник</a:t>
                      </a:r>
                      <a:endParaRPr lang="uk-UA" sz="2800" dirty="0"/>
                    </a:p>
                  </a:txBody>
                  <a:tcPr/>
                </a:tc>
                <a:tc>
                  <a:txBody>
                    <a:bodyPr/>
                    <a:lstStyle/>
                    <a:p>
                      <a:r>
                        <a:rPr lang="ru-RU" sz="2800" dirty="0"/>
                        <a:t>А великий </a:t>
                      </a:r>
                      <a:r>
                        <a:rPr lang="ru-RU" sz="2800" dirty="0" err="1"/>
                        <a:t>човен</a:t>
                      </a:r>
                      <a:r>
                        <a:rPr lang="ru-RU" sz="2800" dirty="0"/>
                        <a:t> </a:t>
                      </a:r>
                    </a:p>
                    <a:p>
                      <a:r>
                        <a:rPr lang="ru-RU" sz="2800" dirty="0"/>
                        <a:t>Б </a:t>
                      </a:r>
                      <a:r>
                        <a:rPr lang="ru-RU" sz="2800" dirty="0" err="1"/>
                        <a:t>провідник</a:t>
                      </a:r>
                      <a:r>
                        <a:rPr lang="ru-RU" sz="2800" dirty="0"/>
                        <a:t> суден </a:t>
                      </a:r>
                    </a:p>
                    <a:p>
                      <a:r>
                        <a:rPr lang="ru-RU" sz="2800" dirty="0"/>
                        <a:t>В </a:t>
                      </a:r>
                      <a:r>
                        <a:rPr lang="ru-RU" sz="2800" dirty="0" err="1"/>
                        <a:t>чаклун</a:t>
                      </a:r>
                      <a:r>
                        <a:rPr lang="ru-RU" sz="2800" dirty="0"/>
                        <a:t>, </a:t>
                      </a:r>
                      <a:r>
                        <a:rPr lang="ru-RU" sz="2800" dirty="0" err="1"/>
                        <a:t>чарівник</a:t>
                      </a:r>
                      <a:endParaRPr lang="ru-RU" sz="2800" dirty="0"/>
                    </a:p>
                    <a:p>
                      <a:r>
                        <a:rPr lang="ru-RU" sz="2800" dirty="0"/>
                        <a:t> Г </a:t>
                      </a:r>
                      <a:r>
                        <a:rPr lang="ru-RU" sz="2800" dirty="0" err="1"/>
                        <a:t>частина</a:t>
                      </a:r>
                      <a:r>
                        <a:rPr lang="ru-RU" sz="2800" dirty="0"/>
                        <a:t> </a:t>
                      </a:r>
                      <a:r>
                        <a:rPr lang="ru-RU" sz="2800" dirty="0" err="1"/>
                        <a:t>козацького</a:t>
                      </a:r>
                      <a:r>
                        <a:rPr lang="ru-RU" sz="2800" dirty="0"/>
                        <a:t> </a:t>
                      </a:r>
                      <a:r>
                        <a:rPr lang="ru-RU" sz="2800" dirty="0" err="1"/>
                        <a:t>війська</a:t>
                      </a:r>
                      <a:r>
                        <a:rPr lang="ru-RU" sz="2800" dirty="0"/>
                        <a:t> </a:t>
                      </a:r>
                    </a:p>
                    <a:p>
                      <a:r>
                        <a:rPr lang="ru-RU" sz="2800" dirty="0"/>
                        <a:t>Д </a:t>
                      </a:r>
                      <a:r>
                        <a:rPr lang="ru-RU" sz="2800" dirty="0" err="1"/>
                        <a:t>людина</a:t>
                      </a:r>
                      <a:r>
                        <a:rPr lang="ru-RU" sz="2800" dirty="0"/>
                        <a:t> з </a:t>
                      </a:r>
                      <a:r>
                        <a:rPr lang="ru-RU" sz="2800" dirty="0" err="1"/>
                        <a:t>важким</a:t>
                      </a:r>
                      <a:r>
                        <a:rPr lang="ru-RU" sz="2800" dirty="0"/>
                        <a:t> характером</a:t>
                      </a:r>
                      <a:endParaRPr lang="uk-UA" sz="2800" dirty="0"/>
                    </a:p>
                  </a:txBody>
                  <a:tcPr/>
                </a:tc>
                <a:extLst>
                  <a:ext uri="{0D108BD9-81ED-4DB2-BD59-A6C34878D82A}">
                    <a16:rowId xmlns:a16="http://schemas.microsoft.com/office/drawing/2014/main" val="1756844600"/>
                  </a:ext>
                </a:extLst>
              </a:tr>
            </a:tbl>
          </a:graphicData>
        </a:graphic>
      </p:graphicFrame>
      <p:pic>
        <p:nvPicPr>
          <p:cNvPr id="2" name="Рисунок 1">
            <a:extLst>
              <a:ext uri="{FF2B5EF4-FFF2-40B4-BE49-F238E27FC236}">
                <a16:creationId xmlns:a16="http://schemas.microsoft.com/office/drawing/2014/main" id="{04F4907E-1D47-BDCE-AF1E-3CB77C996339}"/>
              </a:ext>
            </a:extLst>
          </p:cNvPr>
          <p:cNvPicPr>
            <a:picLocks noChangeAspect="1"/>
          </p:cNvPicPr>
          <p:nvPr/>
        </p:nvPicPr>
        <p:blipFill>
          <a:blip r:embed="rId2"/>
          <a:stretch>
            <a:fillRect/>
          </a:stretch>
        </p:blipFill>
        <p:spPr>
          <a:xfrm>
            <a:off x="8224099" y="68947"/>
            <a:ext cx="3859102" cy="749873"/>
          </a:xfrm>
          <a:prstGeom prst="rect">
            <a:avLst/>
          </a:prstGeom>
        </p:spPr>
      </p:pic>
      <p:pic>
        <p:nvPicPr>
          <p:cNvPr id="3" name="Рисунок 2">
            <a:extLst>
              <a:ext uri="{FF2B5EF4-FFF2-40B4-BE49-F238E27FC236}">
                <a16:creationId xmlns:a16="http://schemas.microsoft.com/office/drawing/2014/main" id="{6344813F-D34B-152C-422F-1F807ECA4657}"/>
              </a:ext>
            </a:extLst>
          </p:cNvPr>
          <p:cNvPicPr>
            <a:picLocks noChangeAspect="1"/>
          </p:cNvPicPr>
          <p:nvPr/>
        </p:nvPicPr>
        <p:blipFill>
          <a:blip r:embed="rId3"/>
          <a:stretch>
            <a:fillRect/>
          </a:stretch>
        </p:blipFill>
        <p:spPr>
          <a:xfrm>
            <a:off x="10153650" y="6425146"/>
            <a:ext cx="1835055" cy="432854"/>
          </a:xfrm>
          <a:prstGeom prst="rect">
            <a:avLst/>
          </a:prstGeom>
        </p:spPr>
      </p:pic>
    </p:spTree>
    <p:extLst>
      <p:ext uri="{BB962C8B-B14F-4D97-AF65-F5344CB8AC3E}">
        <p14:creationId xmlns:p14="http://schemas.microsoft.com/office/powerpoint/2010/main" val="430320048"/>
      </p:ext>
    </p:extLst>
  </p:cSld>
  <p:clrMapOvr>
    <a:masterClrMapping/>
  </p:clrMapOvr>
</p:sld>
</file>

<file path=ppt/theme/theme1.xml><?xml version="1.0" encoding="utf-8"?>
<a:theme xmlns:a="http://schemas.openxmlformats.org/drawingml/2006/main" name="Туман">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docProps/app.xml><?xml version="1.0" encoding="utf-8"?>
<Properties xmlns="http://schemas.openxmlformats.org/officeDocument/2006/extended-properties" xmlns:vt="http://schemas.openxmlformats.org/officeDocument/2006/docPropsVTypes">
  <Template>TM04033937[[fn=Туман]]</Template>
  <TotalTime>394</TotalTime>
  <Words>3611</Words>
  <Application>Microsoft Office PowerPoint</Application>
  <PresentationFormat>Широкий екран</PresentationFormat>
  <Paragraphs>148</Paragraphs>
  <Slides>24</Slides>
  <Notes>0</Notes>
  <HiddenSlides>0</HiddenSlides>
  <MMClips>0</MMClips>
  <ScaleCrop>false</ScaleCrop>
  <HeadingPairs>
    <vt:vector size="6" baseType="variant">
      <vt:variant>
        <vt:lpstr>Використані шрифти</vt:lpstr>
      </vt:variant>
      <vt:variant>
        <vt:i4>4</vt:i4>
      </vt:variant>
      <vt:variant>
        <vt:lpstr>Тема</vt:lpstr>
      </vt:variant>
      <vt:variant>
        <vt:i4>1</vt:i4>
      </vt:variant>
      <vt:variant>
        <vt:lpstr>Заголовки слайдів</vt:lpstr>
      </vt:variant>
      <vt:variant>
        <vt:i4>24</vt:i4>
      </vt:variant>
    </vt:vector>
  </HeadingPairs>
  <TitlesOfParts>
    <vt:vector size="29" baseType="lpstr">
      <vt:lpstr>Arial</vt:lpstr>
      <vt:lpstr>BlinkMacSystemFont</vt:lpstr>
      <vt:lpstr>Century Gothic</vt:lpstr>
      <vt:lpstr>Roboto</vt:lpstr>
      <vt:lpstr>Туман</vt:lpstr>
      <vt:lpstr> </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ЛІТОПИСНІ ОПОВІДІ </dc:title>
  <dc:creator>Тетяна Сезько</dc:creator>
  <cp:lastModifiedBy>Тетяна Сезько</cp:lastModifiedBy>
  <cp:revision>68</cp:revision>
  <dcterms:created xsi:type="dcterms:W3CDTF">2023-02-02T12:43:51Z</dcterms:created>
  <dcterms:modified xsi:type="dcterms:W3CDTF">2023-03-20T15:32:53Z</dcterms:modified>
</cp:coreProperties>
</file>