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69" r:id="rId5"/>
    <p:sldId id="267" r:id="rId6"/>
    <p:sldId id="258" r:id="rId7"/>
    <p:sldId id="259" r:id="rId8"/>
    <p:sldId id="271" r:id="rId9"/>
    <p:sldId id="270" r:id="rId10"/>
    <p:sldId id="260" r:id="rId11"/>
    <p:sldId id="272" r:id="rId12"/>
    <p:sldId id="274" r:id="rId13"/>
    <p:sldId id="261" r:id="rId14"/>
    <p:sldId id="273" r:id="rId15"/>
    <p:sldId id="262" r:id="rId16"/>
    <p:sldId id="263" r:id="rId17"/>
    <p:sldId id="275" r:id="rId18"/>
    <p:sldId id="276" r:id="rId19"/>
    <p:sldId id="277" r:id="rId20"/>
    <p:sldId id="264" r:id="rId21"/>
    <p:sldId id="266" r:id="rId22"/>
    <p:sldId id="265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" max="2" units="cm"/>
          <inkml:channel name="Y" type="integer" min="-2" max="2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2T13:04:0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0 401 24575,'5'-1'0,"-1"1"0,1-1 0,-1 0 0,0 0 0,1 0 0,-1 0 0,0-1 0,0 0 0,0 0 0,0 0 0,0 0 0,-1-1 0,6-3 0,4-6 0,0 0 0,12-15 0,-4 4 0,25-33 0,-37 44 0,0 0 0,1 0 0,0 1 0,1 0 0,15-11 0,-17 15 0,-1 0 0,0 0 0,0-1 0,-1 0 0,1-1 0,-2 1 0,1-1 0,-2 0 0,1-1 0,-1 0 0,6-14 0,7-13 0,-4 24 0,-13 13 0,-1 0 0,1 0 0,-1 0 0,1 0 0,-1 1 0,1-1 0,-1 0 0,1 0 0,-1 0 0,1 0 0,-1 0 0,1 1 0,-1-1 0,1 0 0,-1 1 0,1-1 0,-1 0 0,0 1 0,1-1 0,-1 0 0,1 1 0,-1-1 0,0 0 0,1 1 0,-1-1 0,0 1 0,0-1 0,0 1 0,1-1 0,-1 1 0,0-1 0,0 2 0,8 17 0,-2 1 0,0 0 0,-2 0 0,0 0 0,2 37 0,-7 108 0,-1-70 0,3-25 0,-3 81 0,2-149 0,0 1 0,-1-1 0,1 0 0,-1 0 0,1 1 0,-1-1 0,0 0 0,0 0 0,0 0 0,0 0 0,0 0 0,0 0 0,-1 0 0,1 0 0,-1 0 0,1-1 0,-1 1 0,0 0 0,0-1 0,1 0 0,-1 1 0,0-1 0,0 0 0,0 0 0,-1 0 0,1 0 0,0 0 0,0-1 0,-4 2 0,-6 0 0,-1-1 0,1 0 0,-1-1 0,-20-2 0,23 1 0,0 1 0,0 0 0,-1 0 0,-10 2 0,20-2 0,1 0 0,-1 0 0,1 0 0,0 0 0,-1 0 0,1 0 0,-1 0 0,1 0 0,0 0 0,-1 0 0,1 0 0,-1 0 0,1 1 0,0-1 0,-1 0 0,1 0 0,0 0 0,-1 0 0,1 1 0,0-1 0,-1 0 0,1 0 0,0 1 0,-1-1 0,1 0 0,0 1 0,0-1 0,-1 0 0,1 1 0,0-1 0,0 0 0,0 1 0,-1 0 0,15 5 0,24-1 0,142-3-4,-108-3-1357,-51 1-5465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" max="2" units="cm"/>
          <inkml:channel name="Y" type="integer" min="-2" max="2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2T13:04:1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87 224 24575,'-1'-1'0,"0"1"0,0-1 0,0 1 0,0-1 0,0 1 0,0-1 0,0 1 0,0-1 0,0 0 0,0 0 0,0 1 0,1-1 0,-1 0 0,0 0 0,0 0 0,1 0 0,-1 0 0,0 0 0,1 0 0,-1 0 0,1 0 0,0 0 0,-1-1 0,1 1 0,0 0 0,0 0 0,-1-2 0,-3-38 0,3 37 0,1-2 0,0 0 0,0 0 0,0-1 0,1 1 0,0 0 0,0 0 0,1 0 0,-1 1 0,1-1 0,0 0 0,1 0 0,0 1 0,-1 0 0,2-1 0,-1 1 0,1 0 0,-1 0 0,2 1 0,-1-1 0,0 1 0,1 0 0,0 0 0,-1 1 0,2-1 0,-1 1 0,0 0 0,1 0 0,-1 1 0,1 0 0,0 0 0,0 0 0,0 1 0,0-1 0,0 1 0,0 1 0,0-1 0,0 1 0,0 0 0,0 1 0,0-1 0,0 1 0,0 0 0,12 5 0,-8-4 0,-1 1 0,0 0 0,1 1 0,-1 0 0,-1 1 0,1 0 0,0 0 0,-1 1 0,0 0 0,-1 0 0,1 1 0,-1 0 0,-1 0 0,11 14 0,-9-10 0,-1 1 0,0 0 0,-1 0 0,0 0 0,6 18 0,-11-24 0,1 0 0,-1-1 0,0 1 0,-1 0 0,1 0 0,-1 0 0,0 0 0,-1 0 0,1 0 0,-1 0 0,0 0 0,-1 0 0,1 0 0,-5 9 0,4-12 0,0 0 0,1 0 0,-1-1 0,0 1 0,0-1 0,0 0 0,-1 0 0,1 0 0,-1 0 0,1 0 0,-1 0 0,1 0 0,-1-1 0,0 1 0,0-1 0,0 0 0,0 0 0,0 0 0,0 0 0,0-1 0,-5 1 0,-8 1 0,-1-2 0,0 1 0,-17-4 0,-11 2 0,-60 15 0,61-6 0,41-7 0,-1-1 0,1 1 0,0 0 0,-1 0 0,1 0 0,0 1 0,0-1 0,0 1 0,0 0 0,0 0 0,1 0 0,-1 0 0,0 0 0,1 0 0,-1 1 0,1-1 0,0 1 0,0 0 0,0 0 0,0 0 0,1 0 0,-3 5 0,0 4 0,0 1 0,1-1 0,0 1 0,-1 21 0,1-6 0,2-27 0,1 0 0,0 0 0,0 1 0,0-1 0,0 0 0,0 0 0,0 1 0,0-1 0,1 0 0,-1 0 0,0 1 0,1-1 0,-1 0 0,1 0 0,-1 0 0,1 0 0,-1 0 0,1 1 0,0-1 0,0 0 0,1 1 0,0 0 0,0-1 0,1 1 0,-1-1 0,0 0 0,0 0 0,1 0 0,-1 0 0,1 0 0,-1-1 0,5 2 0,7-1 0,0 0 0,1-1 0,18-2 0,-15 1 0,330-2-1365,-327 3-5461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" max="2" units="cm"/>
          <inkml:channel name="Y" type="integer" min="-2" max="2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2T13:04: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29 1 24575,'0'6'0,"-1"-1"0,0 1 0,-1-1 0,1 1 0,-4 7 0,-4 18 0,3 31 0,2 1 0,6 77 0,1-31 0,-3 38-1365,0-126-5461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" max="2" units="cm"/>
          <inkml:channel name="Y" type="integer" min="-2" max="2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2T13:04: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24575,'0'4'0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11.png"/><Relationship Id="rId4" Type="http://schemas.openxmlformats.org/officeDocument/2006/relationships/customXml" Target="../ink/ink2.xm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7173" y="1280185"/>
            <a:ext cx="8281386" cy="1825096"/>
          </a:xfrm>
        </p:spPr>
        <p:txBody>
          <a:bodyPr/>
          <a:lstStyle/>
          <a:p>
            <a:r>
              <a:rPr lang="uk-UA" dirty="0"/>
              <a:t>ЛІТОПИСНІ ОПОВІДІ</a:t>
            </a:r>
            <a:br>
              <a:rPr lang="uk-UA" dirty="0"/>
            </a:br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6877235" y="50418"/>
            <a:ext cx="5234867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/>
              <a:t>ВІД КАЗКИ ДО КНИГИ БУТТЯ</a:t>
            </a:r>
            <a:endParaRPr lang="uk-UA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017582" y="5577815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b="1" dirty="0"/>
              <a:t>СЕЗКО ТЕТЯНА АНАТОЛІЇВНА, </a:t>
            </a:r>
          </a:p>
          <a:p>
            <a:pPr algn="r"/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  <p:pic>
        <p:nvPicPr>
          <p:cNvPr id="1026" name="Picture 2" descr="Повість минулих літ» — художня характеристика твору, текст повністю і  уривки – Українська мова та літерату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173" y="2548309"/>
            <a:ext cx="7602245" cy="219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112" y="1710678"/>
            <a:ext cx="1051116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FF0000"/>
                </a:solidFill>
              </a:rPr>
              <a:t>Про що ви </a:t>
            </a:r>
            <a:r>
              <a:rPr lang="uk-UA" sz="2800" b="1">
                <a:solidFill>
                  <a:srgbClr val="FF0000"/>
                </a:solidFill>
              </a:rPr>
              <a:t>дізнаєтеся?</a:t>
            </a:r>
          </a:p>
          <a:p>
            <a:pPr algn="just"/>
            <a:endParaRPr lang="uk-UA" sz="2800" b="1" dirty="0">
              <a:solidFill>
                <a:srgbClr val="FF0000"/>
              </a:solidFill>
            </a:endParaRPr>
          </a:p>
          <a:p>
            <a:pPr algn="just"/>
            <a:r>
              <a:rPr lang="uk-UA" sz="2800" dirty="0"/>
              <a:t>•	 Що таке літопис? </a:t>
            </a:r>
          </a:p>
          <a:p>
            <a:pPr algn="just"/>
            <a:r>
              <a:rPr lang="uk-UA" sz="2800" dirty="0"/>
              <a:t>•	 Хто заснував Київ?</a:t>
            </a:r>
          </a:p>
          <a:p>
            <a:pPr algn="just"/>
            <a:r>
              <a:rPr lang="uk-UA" sz="2800" dirty="0"/>
              <a:t>•	 Якою була Україна в давнину? </a:t>
            </a:r>
          </a:p>
          <a:p>
            <a:pPr algn="just"/>
            <a:r>
              <a:rPr lang="uk-UA" sz="2800" dirty="0"/>
              <a:t>•	 Чим прославилися князі Олег та Ярослав Мудрий?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50291" y="1243714"/>
            <a:ext cx="617636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Україна має славну історію, у якій є як світлі сторінки, так і сумні. Упродовж віків нашим предкам доводилося </a:t>
            </a:r>
            <a:r>
              <a:rPr lang="uk-UA" b="1" dirty="0">
                <a:solidFill>
                  <a:srgbClr val="FF0000"/>
                </a:solidFill>
              </a:rPr>
              <a:t>боронити</a:t>
            </a:r>
            <a:r>
              <a:rPr lang="uk-UA" b="1" dirty="0"/>
              <a:t> землю </a:t>
            </a:r>
            <a:r>
              <a:rPr lang="uk-UA" dirty="0"/>
              <a:t>від багатьох нападників, </a:t>
            </a:r>
            <a:r>
              <a:rPr lang="uk-UA" b="1" dirty="0">
                <a:solidFill>
                  <a:srgbClr val="FF0000"/>
                </a:solidFill>
              </a:rPr>
              <a:t>захищати</a:t>
            </a:r>
            <a:r>
              <a:rPr lang="uk-UA" b="1" dirty="0"/>
              <a:t> себе та свої святині</a:t>
            </a:r>
            <a:r>
              <a:rPr lang="uk-UA" dirty="0"/>
              <a:t>. </a:t>
            </a:r>
          </a:p>
          <a:p>
            <a:pPr algn="just"/>
            <a:r>
              <a:rPr lang="uk-UA" dirty="0"/>
              <a:t>Були епохи, коли наша </a:t>
            </a:r>
            <a:r>
              <a:rPr lang="uk-UA" b="1" dirty="0"/>
              <a:t>держава занепадала</a:t>
            </a:r>
            <a:r>
              <a:rPr lang="uk-UA" dirty="0"/>
              <a:t>, а були й часи, коли </a:t>
            </a:r>
            <a:r>
              <a:rPr lang="uk-UA" b="1" dirty="0"/>
              <a:t>міцнішала, піднімалася</a:t>
            </a:r>
            <a:r>
              <a:rPr lang="uk-UA" dirty="0"/>
              <a:t>, будувала міста й храми, до неї з повагою ставилася вся Європа. </a:t>
            </a:r>
            <a:r>
              <a:rPr lang="uk-UA" b="1" dirty="0"/>
              <a:t>Досить згадати княжу й козацьку добу! </a:t>
            </a:r>
            <a:r>
              <a:rPr lang="uk-UA" dirty="0"/>
              <a:t>Усім королям і князям Європи за честь було поріднитися з київським князем Ярославом Мудрим, сином князя Володимира. А </a:t>
            </a:r>
            <a:r>
              <a:rPr lang="uk-UA" b="1" dirty="0"/>
              <a:t>слава козацька… Вона гриміла на весь світ! </a:t>
            </a:r>
          </a:p>
          <a:p>
            <a:pPr algn="just"/>
            <a:r>
              <a:rPr lang="uk-UA" dirty="0"/>
              <a:t>Наша історія закарбована в усній народній творчості, але фольклорні твори </a:t>
            </a:r>
            <a:r>
              <a:rPr lang="uk-UA" b="1" dirty="0"/>
              <a:t>не завжди можна вважати джерелом достовірної інформації</a:t>
            </a:r>
            <a:r>
              <a:rPr lang="uk-UA" dirty="0"/>
              <a:t>. Адже ми знаємо, що в народних піснях, переказах і думах </a:t>
            </a:r>
            <a:r>
              <a:rPr lang="uk-UA" b="1" dirty="0"/>
              <a:t>є багато народної фантазії та перебільшення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90" y="2971801"/>
            <a:ext cx="5310862" cy="36004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704849"/>
            <a:ext cx="5211452" cy="21145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27759" y="181629"/>
            <a:ext cx="397266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ІСТОРИЧНА ДОВІДКА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62517" y="983886"/>
            <a:ext cx="609452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Київська Русь - назва Русь це стара назва України зі столицею в Києві над  Дніпром, де в той час жили поляни.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0192" y="227916"/>
            <a:ext cx="4109060" cy="755970"/>
          </a:xfrm>
          <a:prstGeom prst="rect">
            <a:avLst/>
          </a:prstGeom>
        </p:spPr>
      </p:pic>
      <p:pic>
        <p:nvPicPr>
          <p:cNvPr id="2050" name="Picture 2" descr="Історія України. Стенди. Київська Русь. | Mad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472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62517" y="3677977"/>
            <a:ext cx="60945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Поляни — східнослов'янське племінне об'єднання, яке в епоху розселення східних слов'ян поселилося за середньою течією Дніпра, на його правому березі. На землі полян з'явився Київ – столиця Київської Русі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33459" y="801573"/>
            <a:ext cx="5024761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Світло про нашу минувшину проливають </a:t>
            </a:r>
            <a:r>
              <a:rPr lang="uk-UA" sz="2800" b="1" dirty="0"/>
              <a:t>перші книги</a:t>
            </a:r>
            <a:r>
              <a:rPr lang="uk-UA" sz="2800" dirty="0"/>
              <a:t>, які створено тисячу років тому! Серед небагатьох книг княжої доби, що дійшли до наших днів, — </a:t>
            </a:r>
            <a:r>
              <a:rPr lang="uk-UA" sz="2800" b="1" dirty="0"/>
              <a:t>«Повість минулих літ». </a:t>
            </a:r>
            <a:r>
              <a:rPr lang="uk-UA" sz="2800" dirty="0"/>
              <a:t>Це — </a:t>
            </a:r>
            <a:r>
              <a:rPr lang="uk-UA" sz="2800" b="1" dirty="0"/>
              <a:t>найдавніший літопис, </a:t>
            </a:r>
            <a:r>
              <a:rPr lang="uk-UA" sz="2800" dirty="0"/>
              <a:t>який є в нас не в оригіналі, а в списку наступних поколінь (тобто це </a:t>
            </a:r>
            <a:r>
              <a:rPr lang="uk-UA" sz="2800" b="1" dirty="0"/>
              <a:t>копія, списана з оригіналу</a:t>
            </a:r>
            <a:r>
              <a:rPr lang="uk-UA" sz="2800" dirty="0"/>
              <a:t>).</a:t>
            </a:r>
          </a:p>
        </p:txBody>
      </p:sp>
      <p:pic>
        <p:nvPicPr>
          <p:cNvPr id="1026" name="Picture 2" descr="Повесть временных лет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798" y="1700643"/>
            <a:ext cx="2609202" cy="399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79" y="1700643"/>
            <a:ext cx="3396237" cy="399729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60925" y="204186"/>
            <a:ext cx="3684233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ТЕОРІЯ ЛІТЕРАТУРИ. СЛОВНИЧОК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964" y="1544713"/>
            <a:ext cx="1145219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FF0000"/>
                </a:solidFill>
              </a:rPr>
              <a:t>Літопис</a:t>
            </a:r>
            <a:r>
              <a:rPr lang="uk-UA" sz="2800" dirty="0"/>
              <a:t> — </a:t>
            </a:r>
            <a:r>
              <a:rPr lang="uk-UA" sz="2800" b="1" dirty="0"/>
              <a:t>найдавніший</a:t>
            </a:r>
            <a:r>
              <a:rPr lang="uk-UA" sz="2800" dirty="0"/>
              <a:t> вид літератури. Це </a:t>
            </a:r>
            <a:r>
              <a:rPr lang="uk-UA" sz="2800" b="1" dirty="0"/>
              <a:t>розміщені в часовій послідовності коротенькі замітки </a:t>
            </a:r>
            <a:r>
              <a:rPr lang="uk-UA" sz="2800" dirty="0"/>
              <a:t>й докладні </a:t>
            </a:r>
            <a:r>
              <a:rPr lang="uk-UA" sz="2800" b="1" dirty="0"/>
              <a:t>оповідання</a:t>
            </a:r>
            <a:r>
              <a:rPr lang="uk-UA" sz="2800" dirty="0"/>
              <a:t> про історичні події.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Літописи одночасно є як </a:t>
            </a:r>
            <a:r>
              <a:rPr lang="uk-UA" sz="2800" b="1" dirty="0"/>
              <a:t>історичними документами</a:t>
            </a:r>
            <a:r>
              <a:rPr lang="uk-UA" sz="2800" dirty="0"/>
              <a:t>, так і </a:t>
            </a:r>
            <a:r>
              <a:rPr lang="uk-UA" sz="2800" b="1" dirty="0"/>
              <a:t>художніми творами</a:t>
            </a:r>
            <a:r>
              <a:rPr lang="uk-UA" sz="2800" dirty="0"/>
              <a:t>. Адже в них </a:t>
            </a:r>
            <a:r>
              <a:rPr lang="uk-UA" sz="2800" b="1" dirty="0"/>
              <a:t>записані факти </a:t>
            </a:r>
            <a:r>
              <a:rPr lang="uk-UA" sz="2800" dirty="0"/>
              <a:t>й події минулих часів (як у підручнику з історії), у той же час у них багато </a:t>
            </a:r>
            <a:r>
              <a:rPr lang="uk-UA" sz="2800" b="1" dirty="0"/>
              <a:t>легенд, переказів, навіть байок і казок</a:t>
            </a:r>
            <a:r>
              <a:rPr lang="uk-UA" sz="2800" dirty="0"/>
              <a:t>, що написані </a:t>
            </a:r>
            <a:r>
              <a:rPr lang="uk-UA" sz="2800" dirty="0" err="1"/>
              <a:t>емоційно</a:t>
            </a:r>
            <a:r>
              <a:rPr lang="uk-UA" sz="2800" dirty="0"/>
              <a:t> й образно з використанням художніх засобів (а це вже різні жанри художніх творів)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Рукописні дані 8"/>
              <p14:cNvContentPartPr/>
              <p14:nvPr/>
            </p14:nvContentPartPr>
            <p14:xfrm>
              <a:off x="7962753" y="3042748"/>
              <a:ext cx="195120" cy="259920"/>
            </p14:xfrm>
          </p:contentPart>
        </mc:Choice>
        <mc:Fallback xmlns="">
          <p:pic>
            <p:nvPicPr>
              <p:cNvPr id="9" name="Рукописні дані 8"/>
            </p:nvPicPr>
            <p:blipFill>
              <a:blip r:embed="rId3"/>
            </p:blipFill>
            <p:spPr>
              <a:xfrm>
                <a:off x="7962753" y="3042748"/>
                <a:ext cx="195120" cy="2599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Рукописні дані 9"/>
              <p14:cNvContentPartPr/>
              <p14:nvPr/>
            </p14:nvContentPartPr>
            <p14:xfrm>
              <a:off x="1974873" y="3612268"/>
              <a:ext cx="181440" cy="198720"/>
            </p14:xfrm>
          </p:contentPart>
        </mc:Choice>
        <mc:Fallback xmlns="">
          <p:pic>
            <p:nvPicPr>
              <p:cNvPr id="10" name="Рукописні дані 9"/>
            </p:nvPicPr>
            <p:blipFill>
              <a:blip r:embed="rId5"/>
            </p:blipFill>
            <p:spPr>
              <a:xfrm>
                <a:off x="1974873" y="3612268"/>
                <a:ext cx="181440" cy="1987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Рукописні дані 10"/>
              <p14:cNvContentPartPr/>
              <p14:nvPr/>
            </p14:nvContentPartPr>
            <p14:xfrm>
              <a:off x="264513" y="3213028"/>
              <a:ext cx="10800" cy="221400"/>
            </p14:xfrm>
          </p:contentPart>
        </mc:Choice>
        <mc:Fallback xmlns="">
          <p:pic>
            <p:nvPicPr>
              <p:cNvPr id="11" name="Рукописні дані 10"/>
            </p:nvPicPr>
            <p:blipFill>
              <a:blip r:embed="rId7"/>
            </p:blipFill>
            <p:spPr>
              <a:xfrm>
                <a:off x="264513" y="3213028"/>
                <a:ext cx="10800" cy="221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Рукописні дані 11"/>
              <p14:cNvContentPartPr/>
              <p14:nvPr/>
            </p14:nvContentPartPr>
            <p14:xfrm>
              <a:off x="248313" y="3577348"/>
              <a:ext cx="360" cy="1800"/>
            </p14:xfrm>
          </p:contentPart>
        </mc:Choice>
        <mc:Fallback xmlns="">
          <p:pic>
            <p:nvPicPr>
              <p:cNvPr id="12" name="Рукописні дані 11"/>
            </p:nvPicPr>
            <p:blipFill>
              <a:blip r:embed="rId9"/>
            </p:blipFill>
            <p:spPr>
              <a:xfrm>
                <a:off x="248313" y="3577348"/>
                <a:ext cx="360" cy="180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3880" y="113891"/>
            <a:ext cx="5030680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Що відомо про «Повісті минулих літ»? </a:t>
            </a:r>
          </a:p>
          <a:p>
            <a:endParaRPr lang="uk-UA" sz="2800" b="1" dirty="0"/>
          </a:p>
          <a:p>
            <a:pPr algn="just"/>
            <a:r>
              <a:rPr lang="uk-UA" b="1" dirty="0"/>
              <a:t>1</a:t>
            </a:r>
            <a:r>
              <a:rPr lang="uk-UA" dirty="0"/>
              <a:t>.Найбільше до створення цього літопису долучився славетний </a:t>
            </a:r>
            <a:r>
              <a:rPr lang="uk-UA" b="1" dirty="0"/>
              <a:t>Нестор Літописець — чернець Києво-Печерського монастиря</a:t>
            </a:r>
            <a:r>
              <a:rPr lang="uk-UA" dirty="0"/>
              <a:t>. Він жив у другій половині ХІ — на початку ХІІ ст. Нестор потрапив до монастиря в </a:t>
            </a:r>
            <a:r>
              <a:rPr lang="uk-UA" b="1" dirty="0"/>
              <a:t>сімнадцятирічному</a:t>
            </a:r>
            <a:r>
              <a:rPr lang="uk-UA" dirty="0"/>
              <a:t> віці, щоб поринути в улюблене книжне навчання. Нестор </a:t>
            </a:r>
            <a:r>
              <a:rPr lang="uk-UA" b="1" dirty="0"/>
              <a:t>походив із багатої сім’ї, був освіченою людиною</a:t>
            </a:r>
            <a:r>
              <a:rPr lang="uk-UA" dirty="0"/>
              <a:t>, знав іноземні мови. </a:t>
            </a:r>
          </a:p>
          <a:p>
            <a:pPr algn="just"/>
            <a:r>
              <a:rPr lang="uk-UA" b="1" dirty="0"/>
              <a:t>2. </a:t>
            </a:r>
            <a:r>
              <a:rPr lang="uk-UA" dirty="0"/>
              <a:t>Тоді Києво-Печерський монастир був найбільшим релігійним і культурним центром Київської держави. </a:t>
            </a:r>
          </a:p>
          <a:p>
            <a:pPr algn="just"/>
            <a:endParaRPr lang="uk-UA" dirty="0"/>
          </a:p>
          <a:p>
            <a:pPr algn="just"/>
            <a:r>
              <a:rPr lang="uk-UA" b="1" dirty="0"/>
              <a:t>3. </a:t>
            </a:r>
            <a:r>
              <a:rPr lang="uk-UA" dirty="0"/>
              <a:t>Нестор  </a:t>
            </a:r>
            <a:r>
              <a:rPr lang="uk-UA" b="1" dirty="0"/>
              <a:t>двадцять років працював </a:t>
            </a:r>
            <a:r>
              <a:rPr lang="uk-UA" dirty="0"/>
              <a:t>над створенням «</a:t>
            </a:r>
            <a:r>
              <a:rPr lang="uk-UA" b="1" dirty="0"/>
              <a:t>Повісті минулих літ».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44356" y="385528"/>
            <a:ext cx="6693764" cy="62478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4</a:t>
            </a:r>
            <a:r>
              <a:rPr lang="uk-UA" sz="2000" b="1" dirty="0"/>
              <a:t>. </a:t>
            </a:r>
            <a:r>
              <a:rPr lang="uk-UA" sz="2000" dirty="0"/>
              <a:t>У літописі ведеться розповідь про </a:t>
            </a:r>
            <a:r>
              <a:rPr lang="uk-UA" sz="2000" b="1" dirty="0"/>
              <a:t>історію України від найдавніших часів (про заснування Києва) до сучасних Несторові подій, тобто до 1110 р</a:t>
            </a:r>
            <a:r>
              <a:rPr lang="uk-UA" sz="2000" dirty="0"/>
              <a:t>. </a:t>
            </a:r>
          </a:p>
          <a:p>
            <a:pPr algn="just"/>
            <a:r>
              <a:rPr lang="uk-UA" sz="2000" b="1" dirty="0"/>
              <a:t>5</a:t>
            </a:r>
            <a:r>
              <a:rPr lang="uk-UA" sz="2000" dirty="0"/>
              <a:t>. Київ заснував апостол </a:t>
            </a:r>
            <a:r>
              <a:rPr lang="uk-UA" sz="2000" b="1" dirty="0"/>
              <a:t>Андрій.</a:t>
            </a:r>
            <a:r>
              <a:rPr lang="uk-UA" sz="2000" dirty="0"/>
              <a:t>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b="1" dirty="0"/>
              <a:t>6</a:t>
            </a:r>
            <a:r>
              <a:rPr lang="uk-UA" sz="2000" dirty="0"/>
              <a:t>. У літописі подано докладні відомості про </a:t>
            </a:r>
            <a:r>
              <a:rPr lang="uk-UA" sz="2000" b="1" dirty="0"/>
              <a:t>полян, древлян, сіверян </a:t>
            </a:r>
            <a:r>
              <a:rPr lang="uk-UA" sz="2000" dirty="0"/>
              <a:t>та інші племена, про їхні звичаї й мову.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b="1" dirty="0"/>
              <a:t>7</a:t>
            </a:r>
            <a:r>
              <a:rPr lang="uk-UA" sz="2000" dirty="0"/>
              <a:t>. Про </a:t>
            </a:r>
            <a:r>
              <a:rPr lang="uk-UA" sz="2000" b="1" dirty="0"/>
              <a:t>укладання Святославом миру </a:t>
            </a:r>
            <a:r>
              <a:rPr lang="uk-UA" sz="2000" dirty="0"/>
              <a:t>з греками, </a:t>
            </a:r>
            <a:r>
              <a:rPr lang="uk-UA" sz="2000" b="1" dirty="0"/>
              <a:t>хрещення Русі-України Володимиром Великим</a:t>
            </a:r>
            <a:r>
              <a:rPr lang="uk-UA" sz="2000" dirty="0"/>
              <a:t>, </a:t>
            </a:r>
          </a:p>
          <a:p>
            <a:pPr algn="just"/>
            <a:r>
              <a:rPr lang="uk-UA" sz="2000" dirty="0"/>
              <a:t>про </a:t>
            </a:r>
            <a:r>
              <a:rPr lang="uk-UA" sz="2000" b="1" dirty="0"/>
              <a:t>перемогу Ярослава над печенігами </a:t>
            </a:r>
            <a:r>
              <a:rPr lang="uk-UA" sz="2000" dirty="0"/>
              <a:t>та багато інших подій.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b="1" dirty="0"/>
              <a:t>8</a:t>
            </a:r>
            <a:r>
              <a:rPr lang="uk-UA" sz="2000" dirty="0"/>
              <a:t>.Головна думка  «Повісті минулих літ» — </a:t>
            </a:r>
            <a:r>
              <a:rPr lang="uk-UA" sz="2000" b="1" dirty="0"/>
              <a:t>захоплення героїчним минулим. Сила країни- у єдності та злагоді.</a:t>
            </a:r>
          </a:p>
          <a:p>
            <a:pPr algn="just"/>
            <a:r>
              <a:rPr lang="uk-UA" sz="2000" dirty="0"/>
              <a:t>Цей літопис також позначений глибоким сумом із приводу княжих сварок і лиха, заподіяного ордою.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6" y="341587"/>
            <a:ext cx="5229190" cy="32398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3184" t="6538" r="5209" b="11409"/>
          <a:stretch>
            <a:fillRect/>
          </a:stretch>
        </p:blipFill>
        <p:spPr>
          <a:xfrm>
            <a:off x="6229387" y="341587"/>
            <a:ext cx="5153598" cy="62878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67" y="3705226"/>
            <a:ext cx="5153599" cy="30003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49132" y="1093767"/>
            <a:ext cx="664225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Літописи</a:t>
            </a:r>
            <a:r>
              <a:rPr lang="uk-UA" sz="2800" dirty="0"/>
              <a:t> (</a:t>
            </a:r>
            <a:r>
              <a:rPr lang="cs-CZ" sz="2800" dirty="0"/>
              <a:t>chronicles) –</a:t>
            </a:r>
            <a:r>
              <a:rPr lang="uk-UA" sz="2800" dirty="0"/>
              <a:t>монахи (</a:t>
            </a:r>
            <a:r>
              <a:rPr lang="cs-CZ" sz="2800" dirty="0"/>
              <a:t>monks) </a:t>
            </a:r>
            <a:r>
              <a:rPr lang="uk-UA" sz="2800" dirty="0"/>
              <a:t>писали про те, що діялося в той час і тому ми знаємо про князів і події за княжих часів. Це були перші історичні твори. </a:t>
            </a:r>
            <a:r>
              <a:rPr lang="uk-UA" sz="2800" b="1" dirty="0"/>
              <a:t>Літописи писали протягом триста років - від хрещення України в 988-ому році до 1292 року. </a:t>
            </a:r>
            <a:r>
              <a:rPr lang="uk-UA" sz="2800" dirty="0"/>
              <a:t>Коли один монах-літописець помер, то інший монах   продовжував писати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2922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1941" y="102066"/>
            <a:ext cx="1147882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ПОВІСТЬ МИНУЛИХ ЛІТ</a:t>
            </a:r>
          </a:p>
          <a:p>
            <a:r>
              <a:rPr lang="uk-UA" sz="2800" dirty="0"/>
              <a:t>Три брати — </a:t>
            </a:r>
            <a:r>
              <a:rPr lang="uk-UA" sz="2800" dirty="0" err="1"/>
              <a:t>Кий</a:t>
            </a:r>
            <a:r>
              <a:rPr lang="uk-UA" sz="2800" dirty="0"/>
              <a:t>, Щек, Хорив і сестра їхня Либідь (С. 145-147)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50" y="1452562"/>
            <a:ext cx="6667500" cy="50006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194089" y="1677431"/>
            <a:ext cx="30184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Пам'ятник засновникам Києва (на Дніпрі)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94089" y="3107185"/>
            <a:ext cx="342678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Скульптурна композиція виконана у формі човна, на якому встановлено фігури братів </a:t>
            </a:r>
            <a:r>
              <a:rPr lang="uk-UA" dirty="0" err="1"/>
              <a:t>Кия</a:t>
            </a:r>
            <a:r>
              <a:rPr lang="uk-UA" dirty="0"/>
              <a:t>, Щека і Хорива та їх сестри Либідь – легендарних засновників стольного граду Києва. Матеріал, з якого зроблений монумент, – це кована мідь, а сам гранітний постамент.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19385" y="0"/>
            <a:ext cx="461047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ЧИТАННЯ З РОЗУМІННЯМ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7623" y="155359"/>
            <a:ext cx="2645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ПЛАН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1269" y="617803"/>
            <a:ext cx="51490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b="1" dirty="0"/>
              <a:t>Поляни жили окремо</a:t>
            </a:r>
          </a:p>
          <a:p>
            <a:pPr marL="342900" indent="-342900">
              <a:buAutoNum type="arabicPeriod"/>
            </a:pPr>
            <a:r>
              <a:rPr lang="uk-UA" b="1" dirty="0"/>
              <a:t>Були три брати</a:t>
            </a:r>
          </a:p>
          <a:p>
            <a:pPr marL="342900" indent="-342900">
              <a:buAutoNum type="arabicPeriod"/>
            </a:pPr>
            <a:r>
              <a:rPr lang="uk-UA" b="1" dirty="0" err="1"/>
              <a:t>Кий</a:t>
            </a:r>
            <a:r>
              <a:rPr lang="uk-UA" b="1" dirty="0"/>
              <a:t> князював</a:t>
            </a:r>
          </a:p>
          <a:p>
            <a:pPr marL="342900" indent="-342900">
              <a:buAutoNum type="arabicPeriod"/>
            </a:pPr>
            <a:r>
              <a:rPr lang="ru-RU" b="1" dirty="0" err="1"/>
              <a:t>Усі</a:t>
            </a:r>
            <a:r>
              <a:rPr lang="ru-RU" b="1" dirty="0"/>
              <a:t> </a:t>
            </a:r>
            <a:r>
              <a:rPr lang="ru-RU" b="1" dirty="0" err="1"/>
              <a:t>говорять</a:t>
            </a:r>
            <a:r>
              <a:rPr lang="ru-RU" b="1" dirty="0"/>
              <a:t> </a:t>
            </a:r>
            <a:r>
              <a:rPr lang="ru-RU" b="1" dirty="0" err="1"/>
              <a:t>своїми</a:t>
            </a:r>
            <a:r>
              <a:rPr lang="ru-RU" b="1" dirty="0"/>
              <a:t> мовами</a:t>
            </a:r>
          </a:p>
          <a:p>
            <a:pPr marL="342900" indent="-342900">
              <a:buAutoNum type="arabicPeriod"/>
            </a:pPr>
            <a:r>
              <a:rPr lang="ru-RU" b="1" dirty="0" err="1"/>
              <a:t>Поляни</a:t>
            </a:r>
            <a:r>
              <a:rPr lang="ru-RU" b="1" dirty="0"/>
              <a:t> </a:t>
            </a:r>
            <a:r>
              <a:rPr lang="ru-RU" b="1" dirty="0" err="1"/>
              <a:t>мали</a:t>
            </a:r>
            <a:r>
              <a:rPr lang="ru-RU" b="1" dirty="0"/>
              <a:t> </a:t>
            </a:r>
            <a:r>
              <a:rPr lang="ru-RU" b="1" dirty="0" err="1"/>
              <a:t>звичай</a:t>
            </a:r>
            <a:r>
              <a:rPr lang="ru-RU" b="1" dirty="0"/>
              <a:t> </a:t>
            </a:r>
            <a:r>
              <a:rPr lang="ru-RU" b="1" dirty="0" err="1"/>
              <a:t>батьків</a:t>
            </a:r>
            <a:r>
              <a:rPr lang="ru-RU" b="1" dirty="0"/>
              <a:t> </a:t>
            </a:r>
            <a:r>
              <a:rPr lang="ru-RU" b="1" dirty="0" err="1"/>
              <a:t>своїх</a:t>
            </a:r>
            <a:endParaRPr lang="uk-UA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957355" y="2095131"/>
            <a:ext cx="3619127" cy="34163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«Поляни мали звичай батьків своїх — лагідний та тихий; шанобу й сором великий мали перед своїми невістками та сестрами, матерями й батьками своїми. І був у них шлюбний звичай: зять не ходив брати молоду, а приводили її звечора, за день до того, а завтра приносили за нею придане</a:t>
            </a:r>
            <a:r>
              <a:rPr lang="ru-RU" dirty="0"/>
              <a:t>»</a:t>
            </a:r>
            <a:endParaRPr lang="uk-UA" dirty="0"/>
          </a:p>
        </p:txBody>
      </p:sp>
      <p:pic>
        <p:nvPicPr>
          <p:cNvPr id="1026" name="Picture 2" descr="Східнослов'янські племена — походження, територія, занятт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5" y="2095131"/>
            <a:ext cx="6720396" cy="460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3" y="323754"/>
            <a:ext cx="69689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І.1.Що ми дізналися з першого оповідання про полян?</a:t>
            </a:r>
          </a:p>
          <a:p>
            <a:r>
              <a:rPr lang="uk-UA" sz="2800" dirty="0"/>
              <a:t>2.Які народи платили данину Русі?</a:t>
            </a:r>
          </a:p>
          <a:p>
            <a:r>
              <a:rPr lang="uk-UA" sz="2800" dirty="0"/>
              <a:t> 3. Які звичаї вам </a:t>
            </a:r>
            <a:r>
              <a:rPr lang="uk-UA" sz="2800" dirty="0" err="1"/>
              <a:t>запам</a:t>
            </a:r>
            <a:r>
              <a:rPr lang="en-US" sz="2800" dirty="0"/>
              <a:t>’</a:t>
            </a:r>
            <a:r>
              <a:rPr lang="uk-UA" sz="2800" dirty="0" err="1"/>
              <a:t>яталися</a:t>
            </a:r>
            <a:r>
              <a:rPr lang="uk-UA" sz="2800" dirty="0"/>
              <a:t>?</a:t>
            </a:r>
          </a:p>
        </p:txBody>
      </p:sp>
      <p:pic>
        <p:nvPicPr>
          <p:cNvPr id="1026" name="Picture 2" descr="Мордва, мурома и мещера - древнее население Верхнего Поволжь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811" y="2679378"/>
            <a:ext cx="4062229" cy="290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53435" y="5808827"/>
            <a:ext cx="50935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..меря, весь, мурома, </a:t>
            </a:r>
            <a:r>
              <a:rPr lang="ru-RU" dirty="0" err="1"/>
              <a:t>черемиси</a:t>
            </a:r>
            <a:r>
              <a:rPr lang="ru-RU" dirty="0"/>
              <a:t>, мордва..- </a:t>
            </a:r>
            <a:r>
              <a:rPr lang="ru-RU" dirty="0" err="1"/>
              <a:t>Поселення</a:t>
            </a:r>
            <a:r>
              <a:rPr lang="ru-RU" dirty="0"/>
              <a:t> </a:t>
            </a:r>
            <a:r>
              <a:rPr lang="ru-RU" dirty="0" err="1"/>
              <a:t>верхнього</a:t>
            </a:r>
            <a:r>
              <a:rPr lang="ru-RU" dirty="0"/>
              <a:t> </a:t>
            </a:r>
            <a:r>
              <a:rPr lang="ru-RU" dirty="0" err="1"/>
              <a:t>Поволжжя</a:t>
            </a:r>
            <a:r>
              <a:rPr lang="ru-RU" dirty="0"/>
              <a:t>. </a:t>
            </a:r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177553" y="2965142"/>
            <a:ext cx="6001305" cy="25545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dirty="0"/>
              <a:t>ІІ .1. Що було записано в хартії (посланні) Святослава?</a:t>
            </a:r>
          </a:p>
          <a:p>
            <a:r>
              <a:rPr lang="uk-UA" sz="2000" dirty="0"/>
              <a:t>2. Як скористалися ситуацією печеніги, коли дізналися про те, що Святослав повертається з невеликою дружиною додому?</a:t>
            </a:r>
          </a:p>
          <a:p>
            <a:r>
              <a:rPr lang="uk-UA" sz="2000" dirty="0"/>
              <a:t>3. Яка доля спіткала Святослава?</a:t>
            </a:r>
          </a:p>
          <a:p>
            <a:r>
              <a:rPr lang="uk-UA" sz="2000" dirty="0"/>
              <a:t>4. Хто залишився в живих та повернувся до Києва?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213933"/>
            <a:ext cx="1154097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Святослав укладає мир із греками</a:t>
            </a:r>
          </a:p>
          <a:p>
            <a:r>
              <a:rPr lang="uk-UA" sz="2800" dirty="0"/>
              <a:t>та повертається до Києва. Смерть Святослава (С.147-149)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98" y="1516545"/>
            <a:ext cx="6157912" cy="39910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31818" y="1459455"/>
            <a:ext cx="502346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Олег веде військо до стін Царгороду Мініатюра з </a:t>
            </a:r>
            <a:r>
              <a:rPr lang="uk-UA" sz="2000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Радзивіллівського</a:t>
            </a:r>
            <a:r>
              <a:rPr lang="uk-UA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літопису</a:t>
            </a:r>
            <a:endParaRPr lang="uk-UA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818" y="3543301"/>
            <a:ext cx="5317308" cy="30256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4198" y="5922644"/>
            <a:ext cx="6157912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Б. Ольшанський. У літо 907-го. Ті, хто йде на Царгород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81529" y="0"/>
            <a:ext cx="461047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ЧИТАННЯ З РОЗУМІННЯМ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7249" y="1294118"/>
            <a:ext cx="54375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</a:t>
            </a:r>
            <a:r>
              <a:rPr lang="uk-UA" b="1" dirty="0"/>
              <a:t>.</a:t>
            </a:r>
            <a:r>
              <a:rPr lang="ru-RU" b="1" dirty="0"/>
              <a:t>Направив Святослав </a:t>
            </a:r>
            <a:r>
              <a:rPr lang="ru-RU" b="1" dirty="0" err="1"/>
              <a:t>послів</a:t>
            </a:r>
            <a:r>
              <a:rPr lang="ru-RU" b="1" dirty="0"/>
              <a:t> до </a:t>
            </a:r>
            <a:r>
              <a:rPr lang="ru-RU" b="1" dirty="0" err="1"/>
              <a:t>грецького</a:t>
            </a:r>
            <a:r>
              <a:rPr lang="ru-RU" b="1" dirty="0"/>
              <a:t> царя</a:t>
            </a:r>
            <a:r>
              <a:rPr lang="uk-UA" b="1" dirty="0"/>
              <a:t>.</a:t>
            </a:r>
          </a:p>
          <a:p>
            <a:r>
              <a:rPr lang="uk-UA" b="1" dirty="0"/>
              <a:t>2.</a:t>
            </a:r>
            <a:r>
              <a:rPr lang="ru-RU" b="1" dirty="0"/>
              <a:t> Хочу </a:t>
            </a:r>
            <a:r>
              <a:rPr lang="ru-RU" b="1" dirty="0" err="1"/>
              <a:t>мати</a:t>
            </a:r>
            <a:r>
              <a:rPr lang="ru-RU" b="1" dirty="0"/>
              <a:t> мир і </a:t>
            </a:r>
            <a:r>
              <a:rPr lang="ru-RU" b="1" dirty="0" err="1"/>
              <a:t>правдиву</a:t>
            </a:r>
            <a:r>
              <a:rPr lang="ru-RU" b="1" dirty="0"/>
              <a:t> </a:t>
            </a:r>
            <a:r>
              <a:rPr lang="ru-RU" b="1" dirty="0" err="1"/>
              <a:t>любов</a:t>
            </a:r>
            <a:r>
              <a:rPr lang="ru-RU" b="1" dirty="0"/>
              <a:t> </a:t>
            </a:r>
            <a:r>
              <a:rPr lang="ru-RU" b="1" dirty="0" err="1"/>
              <a:t>із</a:t>
            </a:r>
            <a:r>
              <a:rPr lang="ru-RU" b="1" dirty="0"/>
              <a:t> великим царем </a:t>
            </a:r>
            <a:r>
              <a:rPr lang="ru-RU" b="1" dirty="0" err="1"/>
              <a:t>грецьким</a:t>
            </a:r>
            <a:r>
              <a:rPr lang="ru-RU" b="1" dirty="0"/>
              <a:t> і з </a:t>
            </a:r>
            <a:r>
              <a:rPr lang="ru-RU" b="1" dirty="0" err="1"/>
              <a:t>усіма</a:t>
            </a:r>
            <a:r>
              <a:rPr lang="ru-RU" b="1" dirty="0"/>
              <a:t> людьми</a:t>
            </a:r>
          </a:p>
          <a:p>
            <a:r>
              <a:rPr lang="ru-RU" b="1" dirty="0"/>
              <a:t>3. </a:t>
            </a:r>
            <a:r>
              <a:rPr lang="ru-RU" b="1" dirty="0" err="1"/>
              <a:t>Вийшов</a:t>
            </a:r>
            <a:r>
              <a:rPr lang="ru-RU" b="1" dirty="0"/>
              <a:t> Святослав до </a:t>
            </a:r>
            <a:r>
              <a:rPr lang="ru-RU" b="1" dirty="0" err="1"/>
              <a:t>порогів</a:t>
            </a:r>
            <a:r>
              <a:rPr lang="ru-RU" b="1" dirty="0"/>
              <a:t>. </a:t>
            </a:r>
          </a:p>
          <a:p>
            <a:r>
              <a:rPr lang="ru-RU" b="1" dirty="0"/>
              <a:t>4Зупинився Святослав </a:t>
            </a:r>
            <a:r>
              <a:rPr lang="ru-RU" b="1" dirty="0" err="1"/>
              <a:t>зимувати</a:t>
            </a:r>
            <a:endParaRPr lang="ru-RU" b="1" dirty="0"/>
          </a:p>
          <a:p>
            <a:r>
              <a:rPr lang="ru-RU" b="1" dirty="0"/>
              <a:t>5.Убили Святослава.</a:t>
            </a:r>
            <a:endParaRPr lang="uk-UA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438183" y="490038"/>
            <a:ext cx="3006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ПЛАН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9991" y="1152941"/>
            <a:ext cx="4687410" cy="424731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/>
              <a:t>«</a:t>
            </a:r>
            <a:r>
              <a:rPr lang="uk-UA" dirty="0"/>
              <a:t>Ось іде мимо вас на Русь Святослав із невеликою дружиною, забравши в греків багато добра й полонених без ліку. Почувши про те, печеніги заступили пороги. І вийшов Святослав до порогів, і не можна було їх пройти, бо вже почало нести кригу. Зупинився Святослав зимувати в </a:t>
            </a:r>
            <a:r>
              <a:rPr lang="uk-UA" dirty="0" err="1"/>
              <a:t>Білобережжі</a:t>
            </a:r>
            <a:r>
              <a:rPr lang="uk-UA" dirty="0"/>
              <a:t>, та не стало в них харчів, і був голод великий — платили по пів гривні за конячу голову. Тут перезимував Святослав. У літо 972-го, коли настала весна, поплив Святослав через пороги. І напав на нього </a:t>
            </a:r>
            <a:r>
              <a:rPr lang="uk-UA" dirty="0" err="1"/>
              <a:t>Куря</a:t>
            </a:r>
            <a:r>
              <a:rPr lang="uk-UA" dirty="0"/>
              <a:t>, князь печенізький. Убили Святослава.»</a:t>
            </a:r>
          </a:p>
        </p:txBody>
      </p:sp>
      <p:sp>
        <p:nvSpPr>
          <p:cNvPr id="6" name="AutoShape 2" descr="Князь Святослав Хоробрий - походи, правління та портрет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uk-UA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73" y="3374286"/>
            <a:ext cx="6533966" cy="337274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776186" y="673240"/>
            <a:ext cx="6791616" cy="3446373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dirty="0" err="1">
                <a:latin typeface="+mj-lt"/>
                <a:ea typeface="+mj-ea"/>
                <a:cs typeface="+mj-cs"/>
              </a:rPr>
              <a:t>Володимир</a:t>
            </a:r>
            <a:r>
              <a:rPr lang="en-US" sz="4800" cap="all" dirty="0">
                <a:latin typeface="+mj-lt"/>
                <a:ea typeface="+mj-ea"/>
                <a:cs typeface="+mj-cs"/>
              </a:rPr>
              <a:t> </a:t>
            </a:r>
            <a:r>
              <a:rPr lang="en-US" sz="4800" cap="all" dirty="0" err="1">
                <a:latin typeface="+mj-lt"/>
                <a:ea typeface="+mj-ea"/>
                <a:cs typeface="+mj-cs"/>
              </a:rPr>
              <a:t>вибирає</a:t>
            </a:r>
            <a:r>
              <a:rPr lang="en-US" sz="4800" cap="all" dirty="0">
                <a:latin typeface="+mj-lt"/>
                <a:ea typeface="+mj-ea"/>
                <a:cs typeface="+mj-cs"/>
              </a:rPr>
              <a:t> </a:t>
            </a:r>
            <a:r>
              <a:rPr lang="en-US" sz="4800" cap="all" dirty="0" err="1">
                <a:latin typeface="+mj-lt"/>
                <a:ea typeface="+mj-ea"/>
                <a:cs typeface="+mj-cs"/>
              </a:rPr>
              <a:t>віру</a:t>
            </a:r>
            <a:r>
              <a:rPr lang="uk-UA" sz="4800" cap="all" dirty="0">
                <a:latin typeface="+mj-lt"/>
                <a:ea typeface="+mj-ea"/>
                <a:cs typeface="+mj-cs"/>
              </a:rPr>
              <a:t> </a:t>
            </a:r>
            <a:r>
              <a:rPr lang="uk-UA" sz="2000" cap="all" dirty="0">
                <a:latin typeface="+mj-lt"/>
                <a:ea typeface="+mj-ea"/>
                <a:cs typeface="+mj-cs"/>
              </a:rPr>
              <a:t>(С.149-150)</a:t>
            </a:r>
            <a:endParaRPr lang="en-US" sz="2000" cap="all" dirty="0">
              <a:latin typeface="+mj-lt"/>
              <a:ea typeface="+mj-ea"/>
              <a:cs typeface="+mj-cs"/>
            </a:endParaRPr>
          </a:p>
        </p:txBody>
      </p:sp>
      <p:sp useBgFill="1"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1818" r="3923"/>
          <a:stretch>
            <a:fillRect/>
          </a:stretch>
        </p:blipFill>
        <p:spPr>
          <a:xfrm>
            <a:off x="-4" y="10"/>
            <a:ext cx="4654291" cy="6857990"/>
          </a:xfrm>
          <a:prstGeom prst="rect">
            <a:avLst/>
          </a:prstGeom>
        </p:spPr>
      </p:pic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519385" y="0"/>
            <a:ext cx="461047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ЧИТАННЯ З РОЗУМІННЯМ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020" y="124288"/>
            <a:ext cx="1202036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Розгром Ярославом печенігів.</a:t>
            </a:r>
          </a:p>
          <a:p>
            <a:pPr algn="just"/>
            <a:r>
              <a:rPr lang="uk-UA" sz="2800" dirty="0"/>
              <a:t>Початок великого будівництва в Києві. Похвала книгам (С. 150-151)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475" y="1386379"/>
            <a:ext cx="8620125" cy="499675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963" y="275207"/>
            <a:ext cx="93659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ІІІ.1. Яку віру пропонували прийняти Володимиру болгари?</a:t>
            </a:r>
          </a:p>
          <a:p>
            <a:r>
              <a:rPr lang="uk-UA" sz="2800" dirty="0"/>
              <a:t>2.Що запропонували йому  іноземці з Риму?</a:t>
            </a:r>
          </a:p>
          <a:p>
            <a:r>
              <a:rPr lang="uk-UA" sz="2800" dirty="0"/>
              <a:t>3. Що запропонували хозарські євреї?</a:t>
            </a:r>
          </a:p>
          <a:p>
            <a:r>
              <a:rPr lang="uk-UA" sz="2800" dirty="0"/>
              <a:t>4. Чим був особливим прихід греків до Володимира?</a:t>
            </a:r>
          </a:p>
          <a:p>
            <a:r>
              <a:rPr lang="uk-UA" sz="2800" dirty="0"/>
              <a:t>5. Чиї слова припали до душі князеві?  Яку віру обрав Володимир?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0690" y="4258310"/>
            <a:ext cx="8025130" cy="15684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uk-UA" dirty="0"/>
              <a:t>І</a:t>
            </a:r>
            <a:r>
              <a:rPr lang="en-US" sz="2400" dirty="0"/>
              <a:t>V</a:t>
            </a:r>
            <a:r>
              <a:rPr lang="uk-UA" sz="2400" dirty="0"/>
              <a:t>.1. Як Ярослав бився із печенігами?</a:t>
            </a:r>
          </a:p>
          <a:p>
            <a:pPr algn="just"/>
            <a:r>
              <a:rPr lang="uk-UA" sz="2400" dirty="0"/>
              <a:t>2.Коли Ярослав заклав місто?</a:t>
            </a:r>
          </a:p>
          <a:p>
            <a:pPr algn="just"/>
            <a:r>
              <a:rPr lang="uk-UA" sz="2400" dirty="0"/>
              <a:t>3. Що дізнаємося про нього з тексту?</a:t>
            </a:r>
          </a:p>
          <a:p>
            <a:pPr algn="just"/>
            <a:r>
              <a:rPr lang="uk-UA" sz="2400" dirty="0"/>
              <a:t>4. Що сказано про важливість книги?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7629" y="243578"/>
            <a:ext cx="60945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«</a:t>
            </a:r>
            <a:r>
              <a:rPr lang="ru-RU" dirty="0" err="1"/>
              <a:t>Віруємо</a:t>
            </a:r>
            <a:r>
              <a:rPr lang="ru-RU" dirty="0"/>
              <a:t> богу, а Магомет нас учить: не </a:t>
            </a:r>
            <a:r>
              <a:rPr lang="ru-RU" dirty="0" err="1"/>
              <a:t>їсти</a:t>
            </a:r>
            <a:r>
              <a:rPr lang="ru-RU" dirty="0"/>
              <a:t> </a:t>
            </a:r>
            <a:r>
              <a:rPr lang="ru-RU" dirty="0" err="1"/>
              <a:t>свинини</a:t>
            </a:r>
            <a:r>
              <a:rPr lang="ru-RU" dirty="0"/>
              <a:t>, не </a:t>
            </a:r>
            <a:r>
              <a:rPr lang="ru-RU" dirty="0" err="1"/>
              <a:t>пити</a:t>
            </a:r>
            <a:r>
              <a:rPr lang="ru-RU" dirty="0"/>
              <a:t> вина, </a:t>
            </a:r>
            <a:r>
              <a:rPr lang="ru-RU" dirty="0" err="1"/>
              <a:t>зате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, </a:t>
            </a:r>
            <a:r>
              <a:rPr lang="ru-RU" dirty="0" err="1"/>
              <a:t>каже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жити</a:t>
            </a:r>
            <a:r>
              <a:rPr lang="ru-RU" dirty="0"/>
              <a:t> в </a:t>
            </a:r>
            <a:r>
              <a:rPr lang="ru-RU" dirty="0" err="1"/>
              <a:t>розкоші</a:t>
            </a:r>
            <a:r>
              <a:rPr lang="ru-RU" dirty="0"/>
              <a:t>. </a:t>
            </a:r>
            <a:r>
              <a:rPr lang="ru-RU" dirty="0" err="1"/>
              <a:t>Дасть</a:t>
            </a:r>
            <a:r>
              <a:rPr lang="ru-RU" dirty="0"/>
              <a:t> Магомет кожному по </a:t>
            </a:r>
            <a:r>
              <a:rPr lang="ru-RU" dirty="0" err="1"/>
              <a:t>сімдесят</a:t>
            </a:r>
            <a:r>
              <a:rPr lang="ru-RU" dirty="0"/>
              <a:t> </a:t>
            </a:r>
            <a:r>
              <a:rPr lang="ru-RU" dirty="0" err="1"/>
              <a:t>вродливих</a:t>
            </a:r>
            <a:r>
              <a:rPr lang="ru-RU" dirty="0"/>
              <a:t> </a:t>
            </a:r>
            <a:r>
              <a:rPr lang="ru-RU" dirty="0" err="1"/>
              <a:t>жінок</a:t>
            </a:r>
            <a:r>
              <a:rPr lang="ru-RU" dirty="0"/>
              <a:t>, і </a:t>
            </a:r>
            <a:r>
              <a:rPr lang="ru-RU" dirty="0" err="1"/>
              <a:t>вибере</a:t>
            </a:r>
            <a:r>
              <a:rPr lang="ru-RU" dirty="0"/>
              <a:t> одну </a:t>
            </a:r>
            <a:r>
              <a:rPr lang="ru-RU" dirty="0" err="1"/>
              <a:t>найвродливішу</a:t>
            </a:r>
            <a:r>
              <a:rPr lang="ru-RU" dirty="0"/>
              <a:t>, і </a:t>
            </a:r>
            <a:r>
              <a:rPr lang="ru-RU" dirty="0" err="1"/>
              <a:t>покладе</a:t>
            </a:r>
            <a:r>
              <a:rPr lang="ru-RU" dirty="0"/>
              <a:t> на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вроду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, та й буде </a:t>
            </a:r>
            <a:r>
              <a:rPr lang="ru-RU" dirty="0" err="1"/>
              <a:t>йому</a:t>
            </a:r>
            <a:r>
              <a:rPr lang="ru-RU" dirty="0"/>
              <a:t> </a:t>
            </a:r>
            <a:r>
              <a:rPr lang="ru-RU" dirty="0" err="1"/>
              <a:t>жоною</a:t>
            </a:r>
            <a:r>
              <a:rPr lang="ru-RU" dirty="0"/>
              <a:t>. І </a:t>
            </a:r>
            <a:r>
              <a:rPr lang="ru-RU" dirty="0" err="1"/>
              <a:t>хто</a:t>
            </a:r>
            <a:r>
              <a:rPr lang="ru-RU" dirty="0"/>
              <a:t> на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світі</a:t>
            </a:r>
            <a:r>
              <a:rPr lang="ru-RU" dirty="0"/>
              <a:t> </a:t>
            </a:r>
            <a:r>
              <a:rPr lang="ru-RU" dirty="0" err="1"/>
              <a:t>бідний</a:t>
            </a:r>
            <a:r>
              <a:rPr lang="ru-RU" dirty="0"/>
              <a:t>, то буде й на тому …»</a:t>
            </a: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117629" y="2345197"/>
            <a:ext cx="609452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«У </a:t>
            </a:r>
            <a:r>
              <a:rPr lang="ru-RU" dirty="0" err="1"/>
              <a:t>чому</a:t>
            </a:r>
            <a:r>
              <a:rPr lang="ru-RU" dirty="0"/>
              <a:t> ж </a:t>
            </a:r>
            <a:r>
              <a:rPr lang="ru-RU" dirty="0" err="1"/>
              <a:t>заповіт</a:t>
            </a:r>
            <a:r>
              <a:rPr lang="ru-RU" dirty="0"/>
              <a:t> ваш? Вони </a:t>
            </a:r>
            <a:r>
              <a:rPr lang="ru-RU" dirty="0" err="1"/>
              <a:t>відповіли</a:t>
            </a:r>
            <a:r>
              <a:rPr lang="ru-RU" dirty="0"/>
              <a:t>: — </a:t>
            </a:r>
            <a:r>
              <a:rPr lang="ru-RU" dirty="0" err="1"/>
              <a:t>Поститися</a:t>
            </a:r>
            <a:r>
              <a:rPr lang="ru-RU" dirty="0"/>
              <a:t>, </a:t>
            </a:r>
            <a:r>
              <a:rPr lang="ru-RU" dirty="0" err="1"/>
              <a:t>смиряти</a:t>
            </a:r>
            <a:r>
              <a:rPr lang="ru-RU" dirty="0"/>
              <a:t> дух і </a:t>
            </a:r>
            <a:r>
              <a:rPr lang="ru-RU" dirty="0" err="1"/>
              <a:t>тіло</a:t>
            </a:r>
            <a:r>
              <a:rPr lang="ru-RU" dirty="0"/>
              <a:t> </a:t>
            </a:r>
            <a:r>
              <a:rPr lang="ru-RU" dirty="0" err="1"/>
              <a:t>своє</a:t>
            </a:r>
            <a:r>
              <a:rPr lang="ru-RU" dirty="0"/>
              <a:t>…»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188650" y="3429000"/>
            <a:ext cx="6094520" cy="25853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/>
              <a:t>«ми </a:t>
            </a:r>
            <a:r>
              <a:rPr lang="ru-RU" dirty="0" err="1"/>
              <a:t>віруємо</a:t>
            </a:r>
            <a:r>
              <a:rPr lang="ru-RU" dirty="0"/>
              <a:t> в </a:t>
            </a:r>
            <a:r>
              <a:rPr lang="ru-RU" dirty="0" err="1"/>
              <a:t>триєдиного</a:t>
            </a:r>
            <a:r>
              <a:rPr lang="ru-RU" dirty="0"/>
              <a:t> Бога </a:t>
            </a:r>
            <a:r>
              <a:rPr lang="ru-RU" dirty="0" err="1"/>
              <a:t>нашого</a:t>
            </a:r>
            <a:r>
              <a:rPr lang="ru-RU" dirty="0"/>
              <a:t> Авраама, </a:t>
            </a:r>
            <a:r>
              <a:rPr lang="ru-RU" dirty="0" err="1"/>
              <a:t>Ісаака</a:t>
            </a:r>
            <a:r>
              <a:rPr lang="ru-RU" dirty="0"/>
              <a:t> й </a:t>
            </a:r>
            <a:r>
              <a:rPr lang="ru-RU" dirty="0" err="1"/>
              <a:t>Іакова</a:t>
            </a:r>
            <a:r>
              <a:rPr lang="ru-RU" dirty="0"/>
              <a:t>. </a:t>
            </a:r>
            <a:r>
              <a:rPr lang="ru-RU" dirty="0" err="1"/>
              <a:t>Володимир</a:t>
            </a:r>
            <a:r>
              <a:rPr lang="ru-RU" dirty="0"/>
              <a:t> </a:t>
            </a:r>
            <a:r>
              <a:rPr lang="ru-RU" dirty="0" err="1"/>
              <a:t>спитав</a:t>
            </a:r>
            <a:r>
              <a:rPr lang="ru-RU" dirty="0"/>
              <a:t>: — Де ваша земля? Вони ж сказали: — </a:t>
            </a:r>
            <a:r>
              <a:rPr lang="ru-RU" dirty="0" err="1"/>
              <a:t>Розгнівався</a:t>
            </a:r>
            <a:r>
              <a:rPr lang="ru-RU" dirty="0"/>
              <a:t> Бог на </a:t>
            </a:r>
            <a:r>
              <a:rPr lang="ru-RU" dirty="0" err="1"/>
              <a:t>батьків</a:t>
            </a:r>
            <a:r>
              <a:rPr lang="ru-RU" dirty="0"/>
              <a:t> наших і </a:t>
            </a:r>
            <a:r>
              <a:rPr lang="ru-RU" dirty="0" err="1"/>
              <a:t>розсіяв</a:t>
            </a:r>
            <a:r>
              <a:rPr lang="ru-RU" dirty="0"/>
              <a:t> нас по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країнах</a:t>
            </a:r>
            <a:r>
              <a:rPr lang="ru-RU" dirty="0"/>
              <a:t> за </a:t>
            </a:r>
            <a:r>
              <a:rPr lang="ru-RU" dirty="0" err="1"/>
              <a:t>наші</a:t>
            </a:r>
            <a:r>
              <a:rPr lang="ru-RU" dirty="0"/>
              <a:t> </a:t>
            </a:r>
            <a:r>
              <a:rPr lang="ru-RU" dirty="0" err="1"/>
              <a:t>гріхи</a:t>
            </a:r>
            <a:r>
              <a:rPr lang="ru-RU" dirty="0"/>
              <a:t>, а землю нашу </a:t>
            </a:r>
            <a:r>
              <a:rPr lang="ru-RU" dirty="0" err="1"/>
              <a:t>віддав</a:t>
            </a:r>
            <a:r>
              <a:rPr lang="ru-RU" dirty="0"/>
              <a:t> </a:t>
            </a:r>
            <a:r>
              <a:rPr lang="ru-RU" dirty="0" err="1"/>
              <a:t>християнам</a:t>
            </a:r>
            <a:r>
              <a:rPr lang="ru-RU" dirty="0"/>
              <a:t>. </a:t>
            </a:r>
            <a:r>
              <a:rPr lang="ru-RU" dirty="0" err="1"/>
              <a:t>Володимир</a:t>
            </a:r>
            <a:r>
              <a:rPr lang="ru-RU" dirty="0"/>
              <a:t> на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промовив</a:t>
            </a:r>
            <a:r>
              <a:rPr lang="ru-RU" dirty="0"/>
              <a:t>: — Як же </a:t>
            </a:r>
            <a:r>
              <a:rPr lang="ru-RU" dirty="0" err="1"/>
              <a:t>інших</a:t>
            </a:r>
            <a:r>
              <a:rPr lang="ru-RU" dirty="0"/>
              <a:t> учите, коли </a:t>
            </a:r>
            <a:r>
              <a:rPr lang="ru-RU" dirty="0" err="1"/>
              <a:t>самі</a:t>
            </a:r>
            <a:r>
              <a:rPr lang="ru-RU" dirty="0"/>
              <a:t> </a:t>
            </a:r>
            <a:r>
              <a:rPr lang="ru-RU" dirty="0" err="1"/>
              <a:t>відкинуті</a:t>
            </a:r>
            <a:r>
              <a:rPr lang="ru-RU" dirty="0"/>
              <a:t> Богом і </a:t>
            </a:r>
            <a:r>
              <a:rPr lang="ru-RU" dirty="0" err="1"/>
              <a:t>розсіяні</a:t>
            </a:r>
            <a:r>
              <a:rPr lang="ru-RU" dirty="0"/>
              <a:t>? </a:t>
            </a:r>
            <a:r>
              <a:rPr lang="ru-RU" dirty="0" err="1"/>
              <a:t>Якби</a:t>
            </a:r>
            <a:r>
              <a:rPr lang="ru-RU" dirty="0"/>
              <a:t> любив вас Бог і закон ваш, то не </a:t>
            </a:r>
            <a:r>
              <a:rPr lang="ru-RU" dirty="0" err="1"/>
              <a:t>були</a:t>
            </a:r>
            <a:r>
              <a:rPr lang="ru-RU" dirty="0"/>
              <a:t> б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розсіяні</a:t>
            </a:r>
            <a:r>
              <a:rPr lang="ru-RU" dirty="0"/>
              <a:t> по чужих землях,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й нам того </a:t>
            </a:r>
            <a:r>
              <a:rPr lang="ru-RU" dirty="0" err="1"/>
              <a:t>хочете</a:t>
            </a:r>
            <a:r>
              <a:rPr lang="ru-RU" dirty="0"/>
              <a:t>?»</a:t>
            </a:r>
            <a:endParaRPr lang="uk-UA" dirty="0"/>
          </a:p>
        </p:txBody>
      </p:sp>
      <p:sp>
        <p:nvSpPr>
          <p:cNvPr id="11" name="TextBox 10"/>
          <p:cNvSpPr txBox="1"/>
          <p:nvPr/>
        </p:nvSpPr>
        <p:spPr>
          <a:xfrm>
            <a:off x="6451846" y="243578"/>
            <a:ext cx="5399843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/>
              <a:t>«Ми, греки, </a:t>
            </a:r>
            <a:r>
              <a:rPr lang="ru-RU" dirty="0" err="1"/>
              <a:t>віруємо</a:t>
            </a:r>
            <a:r>
              <a:rPr lang="ru-RU" dirty="0"/>
              <a:t> в Бога </a:t>
            </a:r>
            <a:r>
              <a:rPr lang="ru-RU" dirty="0" err="1"/>
              <a:t>нашого</a:t>
            </a:r>
            <a:r>
              <a:rPr lang="ru-RU" dirty="0"/>
              <a:t> </a:t>
            </a:r>
            <a:r>
              <a:rPr lang="ru-RU" dirty="0" err="1"/>
              <a:t>Ісуса</a:t>
            </a:r>
            <a:r>
              <a:rPr lang="ru-RU" dirty="0"/>
              <a:t> Христа. </a:t>
            </a:r>
            <a:r>
              <a:rPr lang="ru-RU" dirty="0" err="1"/>
              <a:t>Він</a:t>
            </a:r>
            <a:r>
              <a:rPr lang="ru-RU" dirty="0"/>
              <a:t> ходив по </a:t>
            </a:r>
            <a:r>
              <a:rPr lang="ru-RU" dirty="0" err="1"/>
              <a:t>землі</a:t>
            </a:r>
            <a:r>
              <a:rPr lang="ru-RU" dirty="0"/>
              <a:t>, </a:t>
            </a:r>
            <a:r>
              <a:rPr lang="ru-RU" dirty="0" err="1"/>
              <a:t>проповідував</a:t>
            </a:r>
            <a:r>
              <a:rPr lang="ru-RU" dirty="0"/>
              <a:t> Царство </a:t>
            </a:r>
            <a:r>
              <a:rPr lang="ru-RU" dirty="0" err="1"/>
              <a:t>Небесне</a:t>
            </a:r>
            <a:r>
              <a:rPr lang="ru-RU" dirty="0"/>
              <a:t>, 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розп’яли</a:t>
            </a:r>
            <a:r>
              <a:rPr lang="ru-RU" dirty="0"/>
              <a:t> на </a:t>
            </a:r>
            <a:r>
              <a:rPr lang="ru-RU" dirty="0" err="1"/>
              <a:t>хресті</a:t>
            </a:r>
            <a:r>
              <a:rPr lang="ru-RU" dirty="0"/>
              <a:t>. Та </a:t>
            </a:r>
            <a:r>
              <a:rPr lang="ru-RU" dirty="0" err="1"/>
              <a:t>Ісус</a:t>
            </a:r>
            <a:r>
              <a:rPr lang="ru-RU" dirty="0"/>
              <a:t> воскрес і сказав </a:t>
            </a:r>
            <a:r>
              <a:rPr lang="ru-RU" dirty="0" err="1"/>
              <a:t>учням</a:t>
            </a:r>
            <a:r>
              <a:rPr lang="ru-RU" dirty="0"/>
              <a:t> </a:t>
            </a:r>
            <a:r>
              <a:rPr lang="ru-RU" dirty="0" err="1"/>
              <a:t>своїм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повернеться</a:t>
            </a:r>
            <a:r>
              <a:rPr lang="ru-RU" dirty="0"/>
              <a:t> з неба на землю й буде </a:t>
            </a:r>
            <a:r>
              <a:rPr lang="ru-RU" dirty="0" err="1"/>
              <a:t>судити</a:t>
            </a:r>
            <a:r>
              <a:rPr lang="ru-RU" dirty="0"/>
              <a:t> </a:t>
            </a:r>
            <a:r>
              <a:rPr lang="ru-RU" dirty="0" err="1"/>
              <a:t>живих</a:t>
            </a:r>
            <a:r>
              <a:rPr lang="ru-RU" dirty="0"/>
              <a:t> і </a:t>
            </a:r>
            <a:r>
              <a:rPr lang="ru-RU" dirty="0" err="1"/>
              <a:t>мертвих</a:t>
            </a:r>
            <a:r>
              <a:rPr lang="ru-RU" dirty="0"/>
              <a:t>, кожному </a:t>
            </a:r>
            <a:r>
              <a:rPr lang="ru-RU" dirty="0" err="1"/>
              <a:t>воздасть</a:t>
            </a:r>
            <a:r>
              <a:rPr lang="ru-RU" dirty="0"/>
              <a:t> по заслугах </a:t>
            </a:r>
            <a:r>
              <a:rPr lang="ru-RU" dirty="0" err="1"/>
              <a:t>його</a:t>
            </a:r>
            <a:r>
              <a:rPr lang="ru-RU" dirty="0"/>
              <a:t>: праведникам — Царство </a:t>
            </a:r>
            <a:r>
              <a:rPr lang="ru-RU" dirty="0" err="1"/>
              <a:t>Небесне</a:t>
            </a:r>
            <a:r>
              <a:rPr lang="ru-RU" dirty="0"/>
              <a:t>, рай і </a:t>
            </a:r>
            <a:r>
              <a:rPr lang="ru-RU" dirty="0" err="1"/>
              <a:t>радість</a:t>
            </a:r>
            <a:r>
              <a:rPr lang="ru-RU" dirty="0"/>
              <a:t> без </a:t>
            </a:r>
            <a:r>
              <a:rPr lang="ru-RU" dirty="0" err="1"/>
              <a:t>кінця</a:t>
            </a:r>
            <a:r>
              <a:rPr lang="ru-RU" dirty="0"/>
              <a:t>, </a:t>
            </a:r>
            <a:r>
              <a:rPr lang="ru-RU" dirty="0" err="1"/>
              <a:t>безсмертя</a:t>
            </a:r>
            <a:r>
              <a:rPr lang="ru-RU" dirty="0"/>
              <a:t>, а </a:t>
            </a:r>
            <a:r>
              <a:rPr lang="ru-RU" dirty="0" err="1"/>
              <a:t>грішникам</a:t>
            </a:r>
            <a:r>
              <a:rPr lang="ru-RU" dirty="0"/>
              <a:t> — муки в </a:t>
            </a:r>
            <a:r>
              <a:rPr lang="ru-RU" dirty="0" err="1"/>
              <a:t>пеклі</a:t>
            </a:r>
            <a:r>
              <a:rPr lang="ru-RU" dirty="0"/>
              <a:t> й </a:t>
            </a:r>
            <a:r>
              <a:rPr lang="ru-RU" dirty="0" err="1"/>
              <a:t>кипіння</a:t>
            </a:r>
            <a:r>
              <a:rPr lang="ru-RU" dirty="0"/>
              <a:t> в </a:t>
            </a:r>
            <a:r>
              <a:rPr lang="ru-RU" dirty="0" err="1"/>
              <a:t>смолі</a:t>
            </a:r>
            <a:r>
              <a:rPr lang="ru-RU" dirty="0"/>
              <a:t>. </a:t>
            </a:r>
            <a:r>
              <a:rPr lang="ru-RU" dirty="0" err="1"/>
              <a:t>Така</a:t>
            </a:r>
            <a:r>
              <a:rPr lang="ru-RU" dirty="0"/>
              <a:t> буде кара </a:t>
            </a:r>
            <a:r>
              <a:rPr lang="ru-RU" dirty="0" err="1"/>
              <a:t>тим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не </a:t>
            </a:r>
            <a:r>
              <a:rPr lang="ru-RU" dirty="0" err="1"/>
              <a:t>вірить</a:t>
            </a:r>
            <a:r>
              <a:rPr lang="ru-RU" dirty="0"/>
              <a:t> </a:t>
            </a:r>
            <a:r>
              <a:rPr lang="ru-RU" dirty="0" err="1"/>
              <a:t>Богові</a:t>
            </a:r>
            <a:r>
              <a:rPr lang="ru-RU" dirty="0"/>
              <a:t> </a:t>
            </a:r>
            <a:r>
              <a:rPr lang="ru-RU" dirty="0" err="1"/>
              <a:t>нашому</a:t>
            </a:r>
            <a:r>
              <a:rPr lang="ru-RU" dirty="0"/>
              <a:t> </a:t>
            </a:r>
            <a:r>
              <a:rPr lang="ru-RU" dirty="0" err="1"/>
              <a:t>Ісусові</a:t>
            </a:r>
            <a:r>
              <a:rPr lang="ru-RU" dirty="0"/>
              <a:t> </a:t>
            </a:r>
            <a:r>
              <a:rPr lang="ru-RU" dirty="0" err="1"/>
              <a:t>Христові</a:t>
            </a:r>
            <a:r>
              <a:rPr lang="ru-RU" dirty="0"/>
              <a:t>: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горіти</a:t>
            </a:r>
            <a:r>
              <a:rPr lang="ru-RU" dirty="0"/>
              <a:t> в </a:t>
            </a:r>
            <a:r>
              <a:rPr lang="ru-RU" dirty="0" err="1"/>
              <a:t>огні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не </a:t>
            </a:r>
            <a:r>
              <a:rPr lang="ru-RU" dirty="0" err="1"/>
              <a:t>хреститься</a:t>
            </a:r>
            <a:r>
              <a:rPr lang="ru-RU" dirty="0"/>
              <a:t>»</a:t>
            </a:r>
            <a:endParaRPr lang="uk-UA" dirty="0"/>
          </a:p>
        </p:txBody>
      </p:sp>
      <p:sp>
        <p:nvSpPr>
          <p:cNvPr id="13" name="TextBox 12"/>
          <p:cNvSpPr txBox="1"/>
          <p:nvPr/>
        </p:nvSpPr>
        <p:spPr>
          <a:xfrm>
            <a:off x="6451846" y="3982998"/>
            <a:ext cx="5399843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Якщо хочеш із праведниками стати праворуч, хрестися. Володимиру запала в серце думка ця, однак він сказав: — Почекаю ще трохи, — бо хотів дізнатися більше про всі віри. І вручив Володимир грецькому філософові багаті дари й відпустив його з великою честю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4880" y="1280499"/>
            <a:ext cx="609452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«</a:t>
            </a:r>
            <a:r>
              <a:rPr lang="uk-UA" sz="2000" dirty="0"/>
              <a:t>Велика користь від навчання книжного. Книги — мов ріки, які напоюють собою ввесь світ; це джерело мудрості, у книгах — бездонна глибина; ми ними втішаємося в печалі, вони — узда для тіла й душі. У книгах — світило мудрості, а про мудрість сказано: люблячих мене — люблю, а хто дошукується мене — знайде благодать. І якщо старанно пошукати в книгах мудрості, то знайдеш велику втіху й користь для своєї душі. Бо той, хто часто читає книги, той веде бесіду з Богом і наймудрішими мужами. Ярослав же, як ми вже сказали, любив книги, багато їх написав і поклав їх у церкві Святої Софії, яку сам збудував. ..»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74998" y="284085"/>
            <a:ext cx="4643021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У ЧОМУ ВАЖЛИВІСТЬ НАВЧАННЯ?</a:t>
            </a:r>
          </a:p>
          <a:p>
            <a:r>
              <a:rPr lang="uk-UA" sz="2800" dirty="0"/>
              <a:t>ТВОРЧА  РОБОТА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6000" y="5755054"/>
            <a:ext cx="5672831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111111"/>
                </a:solidFill>
                <a:latin typeface="Roboto" panose="02000000000000000000" pitchFamily="2" charset="0"/>
              </a:rPr>
              <a:t>ЕСЕ</a:t>
            </a:r>
          </a:p>
          <a:p>
            <a:r>
              <a:rPr lang="uk-UA" b="1" dirty="0">
                <a:solidFill>
                  <a:srgbClr val="111111"/>
                </a:solidFill>
                <a:latin typeface="Roboto" panose="02000000000000000000" pitchFamily="2" charset="0"/>
              </a:rPr>
              <a:t>Три </a:t>
            </a:r>
            <a:r>
              <a:rPr lang="uk-UA" b="1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причини, чому освіта важлива</a:t>
            </a:r>
            <a:endParaRPr lang="uk-UA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5310" y="1242874"/>
            <a:ext cx="1193158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У літописі «Повість минулих літ» записано події різних років, зокрема 972-го та 1037-го</a:t>
            </a:r>
            <a:r>
              <a:rPr lang="uk-UA" sz="2800"/>
              <a:t>. </a:t>
            </a:r>
          </a:p>
          <a:p>
            <a:r>
              <a:rPr lang="uk-UA" sz="2800" b="1"/>
              <a:t>1</a:t>
            </a:r>
            <a:r>
              <a:rPr lang="uk-UA" sz="2800" b="1" dirty="0"/>
              <a:t>.	 Святу Софію в Києві збудував князь </a:t>
            </a:r>
          </a:p>
          <a:p>
            <a:r>
              <a:rPr lang="uk-UA" sz="2400" dirty="0"/>
              <a:t>А </a:t>
            </a:r>
            <a:r>
              <a:rPr lang="uk-UA" sz="2400" dirty="0" err="1"/>
              <a:t>Кий</a:t>
            </a:r>
            <a:endParaRPr lang="uk-UA" sz="2400" dirty="0"/>
          </a:p>
          <a:p>
            <a:r>
              <a:rPr lang="uk-UA" sz="2400" dirty="0"/>
              <a:t>Б Святослав</a:t>
            </a:r>
          </a:p>
          <a:p>
            <a:r>
              <a:rPr lang="uk-UA" sz="2400" dirty="0"/>
              <a:t>В Володимир</a:t>
            </a:r>
          </a:p>
          <a:p>
            <a:r>
              <a:rPr lang="uk-UA" sz="2400" dirty="0"/>
              <a:t>Г Ярослав</a:t>
            </a:r>
          </a:p>
          <a:p>
            <a:r>
              <a:rPr lang="uk-UA" sz="2800" b="1" dirty="0"/>
              <a:t>2.	 Коли печеніги взяли в облогу Київ, князь Ярослав перебував у</a:t>
            </a:r>
          </a:p>
          <a:p>
            <a:r>
              <a:rPr lang="uk-UA" sz="2800" dirty="0"/>
              <a:t>А Царгороді</a:t>
            </a:r>
          </a:p>
          <a:p>
            <a:r>
              <a:rPr lang="uk-UA" sz="2800" dirty="0"/>
              <a:t>Б Новгороді</a:t>
            </a:r>
          </a:p>
          <a:p>
            <a:r>
              <a:rPr lang="uk-UA" sz="2800" dirty="0"/>
              <a:t>В Переяславі</a:t>
            </a:r>
          </a:p>
          <a:p>
            <a:r>
              <a:rPr lang="uk-UA" sz="2800" dirty="0"/>
              <a:t>Г Корсуні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5401" y="319596"/>
            <a:ext cx="4714043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ЗАКРІПЛЮЄМО ЗНАННЯ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я 5"/>
          <p:cNvGraphicFramePr>
            <a:graphicFrameLocks noGrp="1"/>
          </p:cNvGraphicFramePr>
          <p:nvPr/>
        </p:nvGraphicFramePr>
        <p:xfrm>
          <a:off x="760521" y="2651525"/>
          <a:ext cx="10670958" cy="2743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44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26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729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Князь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Подія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9121">
                <a:tc>
                  <a:txBody>
                    <a:bodyPr/>
                    <a:lstStyle/>
                    <a:p>
                      <a:r>
                        <a:rPr lang="ru-RU" sz="2800" dirty="0"/>
                        <a:t>1 Кий</a:t>
                      </a:r>
                    </a:p>
                    <a:p>
                      <a:r>
                        <a:rPr lang="ru-RU" sz="2800" dirty="0"/>
                        <a:t>2 Святослав</a:t>
                      </a:r>
                    </a:p>
                    <a:p>
                      <a:r>
                        <a:rPr lang="ru-RU" sz="2800" dirty="0"/>
                        <a:t>3 </a:t>
                      </a:r>
                      <a:r>
                        <a:rPr lang="ru-RU" sz="2800" dirty="0" err="1"/>
                        <a:t>Володимир</a:t>
                      </a:r>
                      <a:endParaRPr lang="ru-RU" sz="2800" dirty="0"/>
                    </a:p>
                    <a:p>
                      <a:r>
                        <a:rPr lang="ru-RU" sz="2800" dirty="0"/>
                        <a:t>4 Ярослав 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А спалив древлян</a:t>
                      </a:r>
                    </a:p>
                    <a:p>
                      <a:r>
                        <a:rPr lang="ru-RU" sz="2800" dirty="0"/>
                        <a:t>Б </a:t>
                      </a:r>
                      <a:r>
                        <a:rPr lang="ru-RU" sz="2800" dirty="0" err="1"/>
                        <a:t>уклав</a:t>
                      </a:r>
                      <a:r>
                        <a:rPr lang="ru-RU" sz="2800" dirty="0"/>
                        <a:t> </a:t>
                      </a:r>
                      <a:r>
                        <a:rPr lang="ru-RU" sz="2800" dirty="0" err="1"/>
                        <a:t>із</a:t>
                      </a:r>
                      <a:r>
                        <a:rPr lang="ru-RU" sz="2800" dirty="0"/>
                        <a:t> греками мир</a:t>
                      </a:r>
                    </a:p>
                    <a:p>
                      <a:r>
                        <a:rPr lang="ru-RU" sz="2800" dirty="0"/>
                        <a:t>В </a:t>
                      </a:r>
                      <a:r>
                        <a:rPr lang="ru-RU" sz="2800" dirty="0" err="1"/>
                        <a:t>охрестив</a:t>
                      </a:r>
                      <a:r>
                        <a:rPr lang="ru-RU" sz="2800" dirty="0"/>
                        <a:t> Русь-</a:t>
                      </a:r>
                      <a:r>
                        <a:rPr lang="ru-RU" sz="2800" dirty="0" err="1"/>
                        <a:t>Україну</a:t>
                      </a:r>
                      <a:endParaRPr lang="ru-RU" sz="2800" dirty="0"/>
                    </a:p>
                    <a:p>
                      <a:r>
                        <a:rPr lang="ru-RU" sz="2800" dirty="0"/>
                        <a:t>Г </a:t>
                      </a:r>
                      <a:r>
                        <a:rPr lang="ru-RU" sz="2800" dirty="0" err="1"/>
                        <a:t>дбав</a:t>
                      </a:r>
                      <a:r>
                        <a:rPr lang="ru-RU" sz="2800" dirty="0"/>
                        <a:t> про </a:t>
                      </a:r>
                      <a:r>
                        <a:rPr lang="ru-RU" sz="2800" dirty="0" err="1"/>
                        <a:t>книжне</a:t>
                      </a:r>
                      <a:r>
                        <a:rPr lang="ru-RU" sz="2800" dirty="0"/>
                        <a:t> </a:t>
                      </a:r>
                      <a:r>
                        <a:rPr lang="ru-RU" sz="2800" dirty="0" err="1"/>
                        <a:t>мистецтво</a:t>
                      </a:r>
                      <a:endParaRPr lang="ru-RU" sz="2800" dirty="0"/>
                    </a:p>
                    <a:p>
                      <a:r>
                        <a:rPr lang="ru-RU" sz="2800" dirty="0"/>
                        <a:t>Д став одним </a:t>
                      </a:r>
                      <a:r>
                        <a:rPr lang="ru-RU" sz="2800" dirty="0" err="1"/>
                        <a:t>із</a:t>
                      </a:r>
                      <a:r>
                        <a:rPr lang="ru-RU" sz="2800" dirty="0"/>
                        <a:t> </a:t>
                      </a:r>
                      <a:r>
                        <a:rPr lang="ru-RU" sz="2800" dirty="0" err="1"/>
                        <a:t>засновників</a:t>
                      </a:r>
                      <a:r>
                        <a:rPr lang="ru-RU" sz="2800" dirty="0"/>
                        <a:t> </a:t>
                      </a:r>
                      <a:r>
                        <a:rPr lang="ru-RU" sz="2800" dirty="0" err="1"/>
                        <a:t>Києва</a:t>
                      </a:r>
                      <a:r>
                        <a:rPr lang="ru-RU" sz="2800" dirty="0"/>
                        <a:t> 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38248" y="1391638"/>
            <a:ext cx="50136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3</a:t>
            </a:r>
            <a:r>
              <a:rPr lang="uk-UA" sz="2800" dirty="0"/>
              <a:t>.	 Установіть відповідність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187" y="370226"/>
            <a:ext cx="4840644" cy="74987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78889" y="2396970"/>
            <a:ext cx="959676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 </a:t>
            </a:r>
            <a:r>
              <a:rPr lang="uk-UA" sz="2800" dirty="0"/>
              <a:t>Чому «Повість минулих літ» вважають і історичним документом, і художнім твором? Свою відповідь аргументуйте.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923" y="88921"/>
            <a:ext cx="2499577" cy="74987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2</TotalTime>
  <Words>1811</Words>
  <Application>Microsoft Office PowerPoint</Application>
  <PresentationFormat>Широкий екран</PresentationFormat>
  <Paragraphs>118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6" baseType="lpstr">
      <vt:lpstr>Arial</vt:lpstr>
      <vt:lpstr>Century Gothic</vt:lpstr>
      <vt:lpstr>Roboto</vt:lpstr>
      <vt:lpstr>Туман</vt:lpstr>
      <vt:lpstr>ЛІТОПИСНІ ОПОВІДІ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ЛІТОПИСНІ ОПОВІДІ </dc:title>
  <dc:creator>Тетяна Сезько</dc:creator>
  <cp:lastModifiedBy>Тетяна Сезько</cp:lastModifiedBy>
  <cp:revision>49</cp:revision>
  <dcterms:created xsi:type="dcterms:W3CDTF">2023-02-02T12:43:00Z</dcterms:created>
  <dcterms:modified xsi:type="dcterms:W3CDTF">2023-03-31T16:22:20Z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39289987E6104ADCAF9C9B5E188B5BC9</vt:lpwstr>
  </property>
  <property fmtid="{D5CDD505-2E9C-101B-9397-08002B2CF9AE}" pid="3" name="KSOProductBuildVer">
    <vt:lpwstr>1033-11.2.0.11486</vt:lpwstr>
  </property>
</Properties>
</file>