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7" r:id="rId2"/>
    <p:sldId id="278" r:id="rId3"/>
    <p:sldId id="279" r:id="rId4"/>
    <p:sldId id="280" r:id="rId5"/>
    <p:sldId id="268" r:id="rId6"/>
    <p:sldId id="273" r:id="rId7"/>
    <p:sldId id="274" r:id="rId8"/>
    <p:sldId id="275" r:id="rId9"/>
    <p:sldId id="276" r:id="rId10"/>
    <p:sldId id="262" r:id="rId11"/>
    <p:sldId id="270" r:id="rId12"/>
    <p:sldId id="285" r:id="rId13"/>
    <p:sldId id="267" r:id="rId14"/>
    <p:sldId id="260" r:id="rId15"/>
    <p:sldId id="284" r:id="rId16"/>
    <p:sldId id="283" r:id="rId17"/>
    <p:sldId id="272" r:id="rId18"/>
    <p:sldId id="286" r:id="rId19"/>
    <p:sldId id="281" r:id="rId20"/>
    <p:sldId id="291" r:id="rId21"/>
    <p:sldId id="282" r:id="rId22"/>
    <p:sldId id="288" r:id="rId23"/>
    <p:sldId id="289" r:id="rId24"/>
    <p:sldId id="287" r:id="rId25"/>
    <p:sldId id="261" r:id="rId26"/>
    <p:sldId id="26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754" y="-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 hasCustomPrompt="1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t>3/31/2023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2805" y="548617"/>
            <a:ext cx="7833675" cy="59277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35894" y="4495445"/>
            <a:ext cx="7526694" cy="72668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300" dirty="0"/>
              <a:t>ОЛЕКСАНДР ОЛЕСЬ</a:t>
            </a:r>
            <a:br>
              <a:rPr lang="uk-UA" sz="4400" dirty="0"/>
            </a:br>
            <a:r>
              <a:rPr lang="uk-UA" sz="4400" dirty="0"/>
              <a:t>(1878–1944)</a:t>
            </a:r>
            <a:br>
              <a:rPr lang="uk-UA" sz="4400" dirty="0"/>
            </a:br>
            <a:br>
              <a:rPr lang="uk-UA" dirty="0"/>
            </a:br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6637175" y="482426"/>
            <a:ext cx="5234867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dirty="0"/>
              <a:t>ВІД КАЗКИ ДО КНИГИ БУТТЯ</a:t>
            </a:r>
            <a:endParaRPr lang="uk-UA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949716" y="5582771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b="1" dirty="0"/>
              <a:t>СЕЗКО ТЕТЯНА АНАТОЛІЇВНА, </a:t>
            </a:r>
          </a:p>
          <a:p>
            <a:pPr algn="r"/>
            <a:r>
              <a:rPr lang="uk-UA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45813" y="2922308"/>
            <a:ext cx="5165889" cy="314870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b="1" dirty="0" err="1"/>
              <a:t>Олекса́ндр</a:t>
            </a:r>
            <a:r>
              <a:rPr lang="uk-UA" sz="2800" b="1" dirty="0"/>
              <a:t> </a:t>
            </a:r>
            <a:r>
              <a:rPr lang="uk-UA" sz="2800" b="1" dirty="0" err="1"/>
              <a:t>Іва́нович</a:t>
            </a:r>
            <a:r>
              <a:rPr lang="uk-UA" sz="2800" b="1" dirty="0"/>
              <a:t> </a:t>
            </a:r>
            <a:r>
              <a:rPr lang="uk-UA" sz="2800" b="1" dirty="0" err="1"/>
              <a:t>Канди́ба</a:t>
            </a:r>
            <a:r>
              <a:rPr lang="uk-UA" sz="2800" b="1" dirty="0"/>
              <a:t> </a:t>
            </a:r>
            <a:r>
              <a:rPr lang="uk-UA" sz="2800" dirty="0"/>
              <a:t>(23 листопада (5 грудня) 1878, Білопілля, Харківська Губернія, Російська імперія (нині  — Сумська область, Україна) — 22 липня 1944, Прага) — український поет, драматург. Свої твори публікував під </a:t>
            </a:r>
            <a:r>
              <a:rPr lang="uk-UA" sz="2800" b="1" dirty="0"/>
              <a:t>псевдонімом Олександр Олесь</a:t>
            </a:r>
            <a:r>
              <a:rPr lang="en-US" sz="2000" b="1" dirty="0"/>
              <a:t>.</a:t>
            </a:r>
          </a:p>
        </p:txBody>
      </p:sp>
      <p:pic>
        <p:nvPicPr>
          <p:cNvPr id="8" name="Рисунок 7" descr="Зображення, що містить текст, особа, стіна, чоловік&#10;&#10;Автоматично згенерований опис"/>
          <p:cNvPicPr>
            <a:picLocks noChangeAspect="1"/>
          </p:cNvPicPr>
          <p:nvPr/>
        </p:nvPicPr>
        <p:blipFill rotWithShape="1">
          <a:blip r:embed="rId2"/>
          <a:srcRect b="18608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20045" y="1800860"/>
            <a:ext cx="609442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Визначальним фактом у житті Олександра Олеся стала поїздка </a:t>
            </a:r>
            <a:r>
              <a:rPr lang="uk-UA" b="1" dirty="0"/>
              <a:t>на відкриття пам'ятника Котляревському в Полтаві</a:t>
            </a:r>
            <a:r>
              <a:rPr lang="uk-UA" dirty="0"/>
              <a:t>. В цей час він познайомився з </a:t>
            </a:r>
            <a:r>
              <a:rPr lang="uk-UA" b="1" dirty="0"/>
              <a:t>Борисом Грінченком, Михайлом Коцюбинським, Лесею Українкою</a:t>
            </a:r>
            <a:r>
              <a:rPr lang="uk-UA" dirty="0"/>
              <a:t>.</a:t>
            </a:r>
          </a:p>
          <a:p>
            <a:pPr algn="just"/>
            <a:r>
              <a:rPr lang="uk-UA" dirty="0"/>
              <a:t>Творчість Олеся виразно поділяється на два періоди — в Україні (1907—1918) та в еміграції (1919—1944). 1905 року альманах «Багаття» </a:t>
            </a:r>
            <a:r>
              <a:rPr lang="uk-UA" b="1" dirty="0"/>
              <a:t>вперше публікує твори О</a:t>
            </a:r>
            <a:r>
              <a:rPr lang="uk-UA" dirty="0"/>
              <a:t>лександра Олеся.</a:t>
            </a:r>
          </a:p>
        </p:txBody>
      </p:sp>
      <p:pic>
        <p:nvPicPr>
          <p:cNvPr id="2052" name="Picture 4" descr="Олександр Олесь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421" y="1434069"/>
            <a:ext cx="3453353" cy="444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34C040-B5FD-1B0A-5604-1F2FDC3E84AE}"/>
              </a:ext>
            </a:extLst>
          </p:cNvPr>
          <p:cNvSpPr txBox="1"/>
          <p:nvPr/>
        </p:nvSpPr>
        <p:spPr>
          <a:xfrm>
            <a:off x="10322350" y="6429080"/>
            <a:ext cx="1574277" cy="3077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b="1" dirty="0"/>
              <a:t>СЕЗЬКО ТЕТЯНА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49859" y="751344"/>
            <a:ext cx="648971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За 1907—1918 рр. поет створив шість книг: «З журбою радість обнялась»  Становлення поета припадає на часи </a:t>
            </a:r>
            <a:r>
              <a:rPr lang="uk-UA" b="1" dirty="0"/>
              <a:t>революційного піднесення визвольного руху. </a:t>
            </a:r>
            <a:r>
              <a:rPr lang="uk-UA" dirty="0"/>
              <a:t>За сприяння відомого історика Олександри Єфименко, яка високо оцінила вірші молодого автора, на кошти українського громадського діяча Петра </a:t>
            </a:r>
            <a:r>
              <a:rPr lang="uk-UA" dirty="0" err="1"/>
              <a:t>Стебницького</a:t>
            </a:r>
            <a:r>
              <a:rPr lang="uk-UA" dirty="0"/>
              <a:t> у 1907 році виходить його збірка поезій </a:t>
            </a:r>
            <a:r>
              <a:rPr lang="uk-UA" b="1" dirty="0"/>
              <a:t>«З журбою радість обнялась» під псевдонімом Олександр Олесь</a:t>
            </a:r>
            <a:r>
              <a:rPr lang="uk-UA" dirty="0"/>
              <a:t>. Творами талановитого поета-лірика захопилася освічена громадськість, з нетерпінням очікуючи нових видань.1909 року вийшла друком збірка «Будь мечем моїм!..». 1911 року — третя збірка «Книжка третя». </a:t>
            </a:r>
          </a:p>
          <a:p>
            <a:pPr algn="just"/>
            <a:r>
              <a:rPr lang="uk-UA" b="1" dirty="0"/>
              <a:t>1919 року, після жовтневого перевороту, Олесь опиняється за кордоном</a:t>
            </a:r>
            <a:r>
              <a:rPr lang="uk-UA" dirty="0"/>
              <a:t>. Еміграція стала трагедією життя Олеся. Після еміграції оселяється і періодично живе в Будапешті, Відні, Берліні, Празі. Олесь видає за кордоном ряд збірок, </a:t>
            </a:r>
            <a:r>
              <a:rPr lang="uk-UA" b="1" dirty="0"/>
              <a:t>основна тема яких — туга за Україною</a:t>
            </a:r>
          </a:p>
        </p:txBody>
      </p:sp>
      <p:pic>
        <p:nvPicPr>
          <p:cNvPr id="3076" name="Picture 4" descr="Бібліотека. Книга. Читач...: 150 років від дня народження Осипа Макове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1428749"/>
            <a:ext cx="4081462" cy="483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904CC3-CD65-7738-5A04-FE1076A9A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5025" y="6407413"/>
            <a:ext cx="1597290" cy="37798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718" y="160667"/>
            <a:ext cx="629204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/>
              <a:t>(</a:t>
            </a:r>
            <a:r>
              <a:rPr lang="ru-RU" sz="2800" b="1" dirty="0"/>
              <a:t>З книжки «Княжа </a:t>
            </a:r>
            <a:r>
              <a:rPr lang="ru-RU" sz="2800" b="1" dirty="0" err="1"/>
              <a:t>Україна</a:t>
            </a:r>
            <a:r>
              <a:rPr lang="ru-RU" sz="2800" b="1" dirty="0"/>
              <a:t>»)</a:t>
            </a:r>
          </a:p>
          <a:p>
            <a:r>
              <a:rPr lang="ru-RU" sz="2800" b="1" dirty="0"/>
              <a:t>ЗАСПІВ</a:t>
            </a:r>
            <a:endParaRPr lang="uk-UA" sz="28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153" t="1079" r="-6153" b="25461"/>
          <a:stretch>
            <a:fillRect/>
          </a:stretch>
        </p:blipFill>
        <p:spPr>
          <a:xfrm>
            <a:off x="6505389" y="0"/>
            <a:ext cx="6059473" cy="69587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7459" y="5497004"/>
            <a:ext cx="605947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 err="1"/>
              <a:t>Язи́чництво</a:t>
            </a:r>
            <a:r>
              <a:rPr lang="uk-UA" dirty="0"/>
              <a:t> (</a:t>
            </a:r>
            <a:r>
              <a:rPr lang="uk-UA" dirty="0" err="1"/>
              <a:t>староцерк</a:t>
            </a:r>
            <a:r>
              <a:rPr lang="uk-UA" dirty="0"/>
              <a:t>.-</a:t>
            </a:r>
            <a:r>
              <a:rPr lang="uk-UA" dirty="0" err="1"/>
              <a:t>слов</a:t>
            </a:r>
            <a:r>
              <a:rPr lang="uk-UA" dirty="0"/>
              <a:t>. </a:t>
            </a:r>
            <a:r>
              <a:rPr lang="uk-UA" dirty="0" err="1"/>
              <a:t>ѩзыкъ</a:t>
            </a:r>
            <a:r>
              <a:rPr lang="uk-UA" dirty="0"/>
              <a:t> — «народ») — сучасна наукова назва давньої релігії, що існувала до прийняття християнства та інших світових релігій у всіх народів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7459" y="2357683"/>
            <a:ext cx="5873575" cy="31393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Велике значення у розвитку Руської держави мало прийняття християнства Володимиром Великим </a:t>
            </a:r>
            <a:r>
              <a:rPr lang="uk-UA" dirty="0" err="1"/>
              <a:t>близко</a:t>
            </a:r>
            <a:r>
              <a:rPr lang="uk-UA" dirty="0"/>
              <a:t> 988. Нова релігія не тільки сприяла   </a:t>
            </a:r>
            <a:r>
              <a:rPr lang="uk-UA" b="1" dirty="0"/>
              <a:t>піднесенню культури населення, але також здобула Русі належне місце серед європейських держав</a:t>
            </a:r>
            <a:r>
              <a:rPr lang="uk-UA" dirty="0"/>
              <a:t>. Другим важливим чинником у </a:t>
            </a:r>
            <a:r>
              <a:rPr lang="uk-UA" dirty="0" err="1"/>
              <a:t>держ</a:t>
            </a:r>
            <a:r>
              <a:rPr lang="uk-UA" dirty="0"/>
              <a:t>. будівництві Руської держави була розпочата за Ярослава Мудрого кодифікація права (впроваджено перше руське зведення норм </a:t>
            </a:r>
            <a:r>
              <a:rPr lang="uk-UA" b="1" dirty="0"/>
              <a:t>світського права </a:t>
            </a:r>
            <a:r>
              <a:rPr lang="uk-UA" dirty="0"/>
              <a:t>«Руська Правда»)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2425" y="1157354"/>
            <a:ext cx="5873574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Київська Русь (9 століття - 1240) - середньовічна монархічна держава династії Рюриковичів у Східній Європі з центром у місті Києві.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браження, що містить текст&#10;&#10;Автоматично згенерований опис"/>
          <p:cNvPicPr>
            <a:picLocks noChangeAspect="1"/>
          </p:cNvPicPr>
          <p:nvPr/>
        </p:nvPicPr>
        <p:blipFill rotWithShape="1">
          <a:blip r:embed="rId2"/>
          <a:srcRect t="17805" b="37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393" y="147636"/>
            <a:ext cx="27250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 err="1"/>
              <a:t>Ве́лес</a:t>
            </a:r>
            <a:r>
              <a:rPr lang="uk-UA" b="1" dirty="0"/>
              <a:t>, </a:t>
            </a:r>
            <a:r>
              <a:rPr lang="uk-UA" b="1" dirty="0" err="1"/>
              <a:t>Во́лос</a:t>
            </a:r>
            <a:r>
              <a:rPr lang="uk-UA" b="1" dirty="0"/>
              <a:t>, </a:t>
            </a:r>
            <a:r>
              <a:rPr lang="uk-UA" b="1" dirty="0" err="1"/>
              <a:t>Во́лот</a:t>
            </a:r>
            <a:r>
              <a:rPr lang="uk-UA" b="1" dirty="0"/>
              <a:t> (дав.-</a:t>
            </a:r>
            <a:r>
              <a:rPr lang="uk-UA" b="1" dirty="0" err="1"/>
              <a:t>рус</a:t>
            </a:r>
            <a:r>
              <a:rPr lang="uk-UA" b="1" dirty="0"/>
              <a:t>. </a:t>
            </a:r>
            <a:r>
              <a:rPr lang="uk-UA" b="1" dirty="0" err="1"/>
              <a:t>Велесъ</a:t>
            </a:r>
            <a:r>
              <a:rPr lang="uk-UA" b="1" dirty="0"/>
              <a:t>, </a:t>
            </a:r>
            <a:r>
              <a:rPr lang="uk-UA" b="1" dirty="0" err="1"/>
              <a:t>Волосъ</a:t>
            </a:r>
            <a:r>
              <a:rPr lang="uk-UA" b="1" dirty="0"/>
              <a:t>) — у слов'янській міфології бог-опікун багатства, зокрема худоби, покровитель торгівлі, музики, мистецтва, поезії, антагоніст Перуна, володар підземного світу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22548" y="2605282"/>
            <a:ext cx="5052767" cy="35882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400" b="1" dirty="0" err="1"/>
              <a:t>Перу́н</a:t>
            </a:r>
            <a:r>
              <a:rPr lang="uk-UA" sz="2400" dirty="0"/>
              <a:t> (дав.-</a:t>
            </a:r>
            <a:r>
              <a:rPr lang="uk-UA" sz="2400" dirty="0" err="1"/>
              <a:t>рус</a:t>
            </a:r>
            <a:r>
              <a:rPr lang="uk-UA" sz="2400" dirty="0"/>
              <a:t>. </a:t>
            </a:r>
            <a:r>
              <a:rPr lang="uk-UA" sz="2400" dirty="0" err="1"/>
              <a:t>пєроунъ</a:t>
            </a:r>
            <a:r>
              <a:rPr lang="uk-UA" sz="2400" dirty="0"/>
              <a:t>) — язичницький бог слов'ян і </a:t>
            </a:r>
            <a:r>
              <a:rPr lang="uk-UA" sz="2400" dirty="0" err="1"/>
              <a:t>балтів</a:t>
            </a:r>
            <a:r>
              <a:rPr lang="uk-UA" sz="2400" dirty="0"/>
              <a:t>, верховний бог у Київській Русі IX—X ст., </a:t>
            </a:r>
            <a:r>
              <a:rPr lang="uk-UA" sz="2400" b="1" dirty="0"/>
              <a:t>володар неба, повелитель грому і блискавки, бог родючості</a:t>
            </a:r>
            <a:r>
              <a:rPr lang="uk-UA" sz="2400" dirty="0"/>
              <a:t>, пізніше покровитель князів та їхніх дружинників, військової справи. Верховним богом усієї Київської Русі Перун став за князів Ігоря, Святослава і Володимира Великого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r="-1" b="30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6042" r="5952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4" name="TextBox 3"/>
          <p:cNvSpPr txBox="1"/>
          <p:nvPr/>
        </p:nvSpPr>
        <p:spPr>
          <a:xfrm>
            <a:off x="6513788" y="2333297"/>
            <a:ext cx="4840010" cy="3843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b="1" dirty="0" err="1"/>
              <a:t>Дажбо́г</a:t>
            </a:r>
            <a:r>
              <a:rPr lang="uk-UA" sz="2800" dirty="0"/>
              <a:t> — сонячний бог давніх слов'ян, бог Сонця, світла, розпорядник земних благ, можливо син Сварога; у народі називався також </a:t>
            </a:r>
            <a:r>
              <a:rPr lang="uk-UA" sz="2800" dirty="0" err="1"/>
              <a:t>Дайбог</a:t>
            </a:r>
            <a:r>
              <a:rPr lang="en-US" sz="2000"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74819" y="2314443"/>
            <a:ext cx="5387967" cy="384366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/>
              <a:t>Стрибо́г</a:t>
            </a:r>
            <a:r>
              <a:rPr lang="uk-UA" sz="2800" dirty="0"/>
              <a:t>, </a:t>
            </a:r>
            <a:r>
              <a:rPr lang="uk-UA" sz="2800" dirty="0" err="1"/>
              <a:t>Стрибо</a:t>
            </a:r>
            <a:r>
              <a:rPr lang="uk-UA" sz="2800" dirty="0"/>
              <a:t>, </a:t>
            </a:r>
            <a:r>
              <a:rPr lang="uk-UA" sz="2800" dirty="0" err="1"/>
              <a:t>Стриба</a:t>
            </a:r>
            <a:r>
              <a:rPr lang="uk-UA" sz="2800" dirty="0"/>
              <a:t> (дав.-</a:t>
            </a:r>
            <a:r>
              <a:rPr lang="uk-UA" sz="2800" dirty="0" err="1"/>
              <a:t>рус</a:t>
            </a:r>
            <a:r>
              <a:rPr lang="uk-UA" sz="2800" dirty="0"/>
              <a:t>— </a:t>
            </a:r>
            <a:r>
              <a:rPr lang="uk-UA" sz="2800" dirty="0" err="1"/>
              <a:t>Стрибогъ</a:t>
            </a:r>
            <a:r>
              <a:rPr lang="uk-UA" sz="2800" dirty="0"/>
              <a:t>) — </a:t>
            </a:r>
            <a:r>
              <a:rPr lang="uk-UA" sz="2800" b="1" dirty="0"/>
              <a:t>бог вітру </a:t>
            </a:r>
            <a:r>
              <a:rPr lang="uk-UA" sz="2800" dirty="0"/>
              <a:t>(вихору, бурі) у давніх слов'ян. Гіпотетично — бог війни чи поширювач багатства. Князь Володимир поставив його ідола в Києві у 980 році в рамках своєї релігійної реформи.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1" b="9716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1346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ЯРОСЛАВ МУДРИЙ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122" y="2422689"/>
            <a:ext cx="4547267" cy="37542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dirty="0"/>
              <a:t>Князя Ярослава в народі прозвали Мудрим за його </a:t>
            </a:r>
            <a:r>
              <a:rPr lang="uk-UA" b="1" dirty="0"/>
              <a:t>любов до знань і розсудливе управління державою</a:t>
            </a:r>
            <a:r>
              <a:rPr lang="uk-UA" dirty="0"/>
              <a:t>. Князь </a:t>
            </a:r>
            <a:r>
              <a:rPr lang="uk-UA" b="1" dirty="0"/>
              <a:t>створив першу бібліотеку </a:t>
            </a:r>
            <a:r>
              <a:rPr lang="uk-UA" dirty="0"/>
              <a:t>в Київській державі (про це згадується в «Повісті минулих літ»), але її і досі не знайдено. А ще він продовжував справу свого батька — князя Володимира Великого, який охрестив Русь-Україну. На честь перемоги над печенігами Ярослав </a:t>
            </a:r>
            <a:r>
              <a:rPr lang="uk-UA" b="1" dirty="0"/>
              <a:t>збудував у Києві Софійський собор </a:t>
            </a:r>
            <a:r>
              <a:rPr lang="uk-UA" dirty="0"/>
              <a:t>— одну з найбільших святинь християнства. Саме в період князювання Ярослава Мудрого </a:t>
            </a:r>
            <a:r>
              <a:rPr lang="uk-UA" b="1" dirty="0"/>
              <a:t>Київ став одним із найбільших і найкрасивіших міст Європи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35670" y="2394408"/>
            <a:ext cx="4430598" cy="370827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b="1" dirty="0" err="1"/>
              <a:t>Мстисла́в</a:t>
            </a:r>
            <a:r>
              <a:rPr lang="uk-UA" b="1" dirty="0"/>
              <a:t> I </a:t>
            </a:r>
            <a:r>
              <a:rPr lang="uk-UA" b="1" dirty="0" err="1"/>
              <a:t>Володи́мирович</a:t>
            </a:r>
            <a:r>
              <a:rPr lang="uk-UA" dirty="0"/>
              <a:t>, в історіографії відомий також як Мстислав Великий (1 червня 1076 — 14 квітня 1132) — </a:t>
            </a:r>
            <a:r>
              <a:rPr lang="uk-UA" b="1" dirty="0"/>
              <a:t>давньоруський князь </a:t>
            </a:r>
            <a:r>
              <a:rPr lang="uk-UA" dirty="0"/>
              <a:t>із династії Рюриковичів. Великий князь київський (1125—1132), </a:t>
            </a:r>
            <a:r>
              <a:rPr lang="uk-UA" b="1" dirty="0"/>
              <a:t>князь новгородський.</a:t>
            </a:r>
            <a:r>
              <a:rPr lang="uk-UA" dirty="0"/>
              <a:t> </a:t>
            </a:r>
            <a:r>
              <a:rPr lang="uk-UA" b="1" dirty="0"/>
              <a:t>Найстарший син Володимира Мономаха</a:t>
            </a:r>
            <a:r>
              <a:rPr lang="uk-UA" dirty="0"/>
              <a:t> та його першої дружини Гіти (дочки англійського короля Гарольда II </a:t>
            </a:r>
            <a:r>
              <a:rPr lang="uk-UA" dirty="0" err="1"/>
              <a:t>Ґодвінсона</a:t>
            </a:r>
            <a:r>
              <a:rPr lang="uk-UA" dirty="0"/>
              <a:t>), </a:t>
            </a:r>
            <a:r>
              <a:rPr lang="uk-UA" b="1" dirty="0"/>
              <a:t>останній князь, що утримував єдність Київської держави.</a:t>
            </a:r>
            <a:r>
              <a:rPr lang="uk-UA" dirty="0"/>
              <a:t> Засновник кам'яної церкви святого Федора в Києві (1129). За його правління створене Мстиславове Євангеліє</a:t>
            </a:r>
            <a:r>
              <a:rPr lang="en-US" sz="1400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-1" b="26153"/>
          <a:stretch/>
        </p:blipFill>
        <p:spPr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Заспів з книги Княжа Україна Олександр Олесь українська література 5 клас  шкільна програма Авраменко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4" r="5935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Rectangle 615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365125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latin typeface="+mj-lt"/>
                <a:ea typeface="+mj-ea"/>
                <a:cs typeface="+mj-cs"/>
              </a:rPr>
              <a:t>ЗАСПІВ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Заспіваю вам не пісню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Про стару старовину,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Розкажу я вам не казку,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А бувальщину одну.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Розкажу вам про минуле,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Що вже мохом поросло,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Що, нащадками забуте,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За водою попливло.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Перед вами стародавні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Пройдуть хвилями часи,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Із могил до вас озвуться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Наших предків голоси.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8E54F9-849C-4865-8C5E-FD967B81D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91AE6B3-1D2D-4C67-A4DB-888635B527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054983"/>
          </a:xfrm>
          <a:custGeom>
            <a:avLst/>
            <a:gdLst>
              <a:gd name="connsiteX0" fmla="*/ 6788003 w 12188952"/>
              <a:gd name="connsiteY0" fmla="*/ 5986774 h 6054983"/>
              <a:gd name="connsiteX1" fmla="*/ 6787005 w 12188952"/>
              <a:gd name="connsiteY1" fmla="*/ 5986852 h 6054983"/>
              <a:gd name="connsiteX2" fmla="*/ 6786779 w 12188952"/>
              <a:gd name="connsiteY2" fmla="*/ 5987386 h 6054983"/>
              <a:gd name="connsiteX3" fmla="*/ 0 w 12188952"/>
              <a:gd name="connsiteY3" fmla="*/ 0 h 6054983"/>
              <a:gd name="connsiteX4" fmla="*/ 12188952 w 12188952"/>
              <a:gd name="connsiteY4" fmla="*/ 0 h 6054983"/>
              <a:gd name="connsiteX5" fmla="*/ 12188952 w 12188952"/>
              <a:gd name="connsiteY5" fmla="*/ 5092539 h 6054983"/>
              <a:gd name="connsiteX6" fmla="*/ 12058081 w 12188952"/>
              <a:gd name="connsiteY6" fmla="*/ 5131579 h 6054983"/>
              <a:gd name="connsiteX7" fmla="*/ 11673881 w 12188952"/>
              <a:gd name="connsiteY7" fmla="*/ 5235154 h 6054983"/>
              <a:gd name="connsiteX8" fmla="*/ 10422749 w 12188952"/>
              <a:gd name="connsiteY8" fmla="*/ 5518693 h 6054983"/>
              <a:gd name="connsiteX9" fmla="*/ 9421666 w 12188952"/>
              <a:gd name="connsiteY9" fmla="*/ 5693855 h 6054983"/>
              <a:gd name="connsiteX10" fmla="*/ 8456304 w 12188952"/>
              <a:gd name="connsiteY10" fmla="*/ 5827556 h 6054983"/>
              <a:gd name="connsiteX11" fmla="*/ 7714041 w 12188952"/>
              <a:gd name="connsiteY11" fmla="*/ 5907503 h 6054983"/>
              <a:gd name="connsiteX12" fmla="*/ 6949978 w 12188952"/>
              <a:gd name="connsiteY12" fmla="*/ 5973283 h 6054983"/>
              <a:gd name="connsiteX13" fmla="*/ 6934569 w 12188952"/>
              <a:gd name="connsiteY13" fmla="*/ 5975354 h 6054983"/>
              <a:gd name="connsiteX14" fmla="*/ 6788750 w 12188952"/>
              <a:gd name="connsiteY14" fmla="*/ 5986715 h 6054983"/>
              <a:gd name="connsiteX15" fmla="*/ 6798241 w 12188952"/>
              <a:gd name="connsiteY15" fmla="*/ 5988535 h 6054983"/>
              <a:gd name="connsiteX16" fmla="*/ 6833723 w 12188952"/>
              <a:gd name="connsiteY16" fmla="*/ 5986828 h 6054983"/>
              <a:gd name="connsiteX17" fmla="*/ 6882282 w 12188952"/>
              <a:gd name="connsiteY17" fmla="*/ 5983850 h 6054983"/>
              <a:gd name="connsiteX18" fmla="*/ 7576876 w 12188952"/>
              <a:gd name="connsiteY18" fmla="*/ 5951323 h 6054983"/>
              <a:gd name="connsiteX19" fmla="*/ 8621689 w 12188952"/>
              <a:gd name="connsiteY19" fmla="*/ 5864426 h 6054983"/>
              <a:gd name="connsiteX20" fmla="*/ 9477600 w 12188952"/>
              <a:gd name="connsiteY20" fmla="*/ 5760520 h 6054983"/>
              <a:gd name="connsiteX21" fmla="*/ 10626651 w 12188952"/>
              <a:gd name="connsiteY21" fmla="*/ 5566363 h 6054983"/>
              <a:gd name="connsiteX22" fmla="*/ 11995498 w 12188952"/>
              <a:gd name="connsiteY22" fmla="*/ 5240369 h 6054983"/>
              <a:gd name="connsiteX23" fmla="*/ 12188952 w 12188952"/>
              <a:gd name="connsiteY23" fmla="*/ 5183370 h 6054983"/>
              <a:gd name="connsiteX24" fmla="*/ 12188952 w 12188952"/>
              <a:gd name="connsiteY24" fmla="*/ 5238107 h 6054983"/>
              <a:gd name="connsiteX25" fmla="*/ 11826300 w 12188952"/>
              <a:gd name="connsiteY25" fmla="*/ 5343406 h 6054983"/>
              <a:gd name="connsiteX26" fmla="*/ 10936448 w 12188952"/>
              <a:gd name="connsiteY26" fmla="*/ 5557921 h 6054983"/>
              <a:gd name="connsiteX27" fmla="*/ 9983034 w 12188952"/>
              <a:gd name="connsiteY27" fmla="*/ 5737926 h 6054983"/>
              <a:gd name="connsiteX28" fmla="*/ 9184585 w 12188952"/>
              <a:gd name="connsiteY28" fmla="*/ 5853873 h 6054983"/>
              <a:gd name="connsiteX29" fmla="*/ 8576053 w 12188952"/>
              <a:gd name="connsiteY29" fmla="*/ 5923392 h 6054983"/>
              <a:gd name="connsiteX30" fmla="*/ 7862392 w 12188952"/>
              <a:gd name="connsiteY30" fmla="*/ 5984843 h 6054983"/>
              <a:gd name="connsiteX31" fmla="*/ 6933768 w 12188952"/>
              <a:gd name="connsiteY31" fmla="*/ 6036237 h 6054983"/>
              <a:gd name="connsiteX32" fmla="*/ 6476130 w 12188952"/>
              <a:gd name="connsiteY32" fmla="*/ 6050140 h 6054983"/>
              <a:gd name="connsiteX33" fmla="*/ 6360703 w 12188952"/>
              <a:gd name="connsiteY33" fmla="*/ 6054983 h 6054983"/>
              <a:gd name="connsiteX34" fmla="*/ 6055614 w 12188952"/>
              <a:gd name="connsiteY34" fmla="*/ 6054983 h 6054983"/>
              <a:gd name="connsiteX35" fmla="*/ 5976289 w 12188952"/>
              <a:gd name="connsiteY35" fmla="*/ 6050389 h 6054983"/>
              <a:gd name="connsiteX36" fmla="*/ 5263770 w 12188952"/>
              <a:gd name="connsiteY36" fmla="*/ 6014140 h 6054983"/>
              <a:gd name="connsiteX37" fmla="*/ 4345190 w 12188952"/>
              <a:gd name="connsiteY37" fmla="*/ 5952070 h 6054983"/>
              <a:gd name="connsiteX38" fmla="*/ 3372201 w 12188952"/>
              <a:gd name="connsiteY38" fmla="*/ 5853501 h 6054983"/>
              <a:gd name="connsiteX39" fmla="*/ 2361582 w 12188952"/>
              <a:gd name="connsiteY39" fmla="*/ 5734574 h 6054983"/>
              <a:gd name="connsiteX40" fmla="*/ 1232869 w 12188952"/>
              <a:gd name="connsiteY40" fmla="*/ 5561398 h 6054983"/>
              <a:gd name="connsiteX41" fmla="*/ 68483 w 12188952"/>
              <a:gd name="connsiteY41" fmla="*/ 5321691 h 6054983"/>
              <a:gd name="connsiteX42" fmla="*/ 0 w 12188952"/>
              <a:gd name="connsiteY42" fmla="*/ 5304336 h 6054983"/>
              <a:gd name="connsiteX43" fmla="*/ 0 w 12188952"/>
              <a:gd name="connsiteY43" fmla="*/ 5247847 h 6054983"/>
              <a:gd name="connsiteX44" fmla="*/ 72423 w 12188952"/>
              <a:gd name="connsiteY44" fmla="*/ 5266624 h 6054983"/>
              <a:gd name="connsiteX45" fmla="*/ 600566 w 12188952"/>
              <a:gd name="connsiteY45" fmla="*/ 5384994 h 6054983"/>
              <a:gd name="connsiteX46" fmla="*/ 1769069 w 12188952"/>
              <a:gd name="connsiteY46" fmla="*/ 5595162 h 6054983"/>
              <a:gd name="connsiteX47" fmla="*/ 2612900 w 12188952"/>
              <a:gd name="connsiteY47" fmla="*/ 5712104 h 6054983"/>
              <a:gd name="connsiteX48" fmla="*/ 2580488 w 12188952"/>
              <a:gd name="connsiteY48" fmla="*/ 5702173 h 6054983"/>
              <a:gd name="connsiteX49" fmla="*/ 1112357 w 12188952"/>
              <a:gd name="connsiteY49" fmla="*/ 5369476 h 6054983"/>
              <a:gd name="connsiteX50" fmla="*/ 420307 w 12188952"/>
              <a:gd name="connsiteY50" fmla="*/ 5170043 h 6054983"/>
              <a:gd name="connsiteX51" fmla="*/ 0 w 12188952"/>
              <a:gd name="connsiteY51" fmla="*/ 5031126 h 605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88952" h="6054983">
                <a:moveTo>
                  <a:pt x="6788003" y="5986774"/>
                </a:moveTo>
                <a:lnTo>
                  <a:pt x="6787005" y="5986852"/>
                </a:lnTo>
                <a:lnTo>
                  <a:pt x="6786779" y="5987386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5092539"/>
                </a:lnTo>
                <a:lnTo>
                  <a:pt x="12058081" y="5131579"/>
                </a:lnTo>
                <a:cubicBezTo>
                  <a:pt x="11930517" y="5167793"/>
                  <a:pt x="11802439" y="5202322"/>
                  <a:pt x="11673881" y="5235154"/>
                </a:cubicBezTo>
                <a:cubicBezTo>
                  <a:pt x="11259973" y="5342661"/>
                  <a:pt x="10842632" y="5436263"/>
                  <a:pt x="10422749" y="5518693"/>
                </a:cubicBezTo>
                <a:cubicBezTo>
                  <a:pt x="10090287" y="5583904"/>
                  <a:pt x="9756593" y="5642301"/>
                  <a:pt x="9421666" y="5693855"/>
                </a:cubicBezTo>
                <a:cubicBezTo>
                  <a:pt x="9100721" y="5743512"/>
                  <a:pt x="8778938" y="5788079"/>
                  <a:pt x="8456304" y="5827556"/>
                </a:cubicBezTo>
                <a:cubicBezTo>
                  <a:pt x="8209307" y="5857722"/>
                  <a:pt x="7961801" y="5883295"/>
                  <a:pt x="7714041" y="5907503"/>
                </a:cubicBezTo>
                <a:lnTo>
                  <a:pt x="6949978" y="5973283"/>
                </a:lnTo>
                <a:lnTo>
                  <a:pt x="6934569" y="5975354"/>
                </a:lnTo>
                <a:lnTo>
                  <a:pt x="6788750" y="5986715"/>
                </a:lnTo>
                <a:lnTo>
                  <a:pt x="6798241" y="5988535"/>
                </a:lnTo>
                <a:cubicBezTo>
                  <a:pt x="6809920" y="5989001"/>
                  <a:pt x="6822028" y="5986828"/>
                  <a:pt x="6833723" y="5986828"/>
                </a:cubicBezTo>
                <a:cubicBezTo>
                  <a:pt x="6849867" y="5986828"/>
                  <a:pt x="6866012" y="5984221"/>
                  <a:pt x="6882282" y="5983850"/>
                </a:cubicBezTo>
                <a:cubicBezTo>
                  <a:pt x="7114026" y="5978388"/>
                  <a:pt x="7345514" y="5966221"/>
                  <a:pt x="7576876" y="5951323"/>
                </a:cubicBezTo>
                <a:cubicBezTo>
                  <a:pt x="7925570" y="5928855"/>
                  <a:pt x="8274011" y="5900676"/>
                  <a:pt x="8621689" y="5864426"/>
                </a:cubicBezTo>
                <a:cubicBezTo>
                  <a:pt x="8907712" y="5835128"/>
                  <a:pt x="9193011" y="5800493"/>
                  <a:pt x="9477600" y="5760520"/>
                </a:cubicBezTo>
                <a:cubicBezTo>
                  <a:pt x="9862435" y="5706146"/>
                  <a:pt x="10245452" y="5641432"/>
                  <a:pt x="10626651" y="5566363"/>
                </a:cubicBezTo>
                <a:cubicBezTo>
                  <a:pt x="11087341" y="5475243"/>
                  <a:pt x="11544088" y="5367737"/>
                  <a:pt x="11995498" y="5240369"/>
                </a:cubicBezTo>
                <a:lnTo>
                  <a:pt x="12188952" y="5183370"/>
                </a:lnTo>
                <a:lnTo>
                  <a:pt x="12188952" y="5238107"/>
                </a:lnTo>
                <a:lnTo>
                  <a:pt x="11826300" y="5343406"/>
                </a:lnTo>
                <a:cubicBezTo>
                  <a:pt x="11531885" y="5423103"/>
                  <a:pt x="11235310" y="5493989"/>
                  <a:pt x="10936448" y="5557921"/>
                </a:cubicBezTo>
                <a:cubicBezTo>
                  <a:pt x="10620168" y="5625703"/>
                  <a:pt x="10302365" y="5685700"/>
                  <a:pt x="9983034" y="5737926"/>
                </a:cubicBezTo>
                <a:cubicBezTo>
                  <a:pt x="9717606" y="5781375"/>
                  <a:pt x="9451451" y="5820020"/>
                  <a:pt x="9184585" y="5853873"/>
                </a:cubicBezTo>
                <a:cubicBezTo>
                  <a:pt x="8981951" y="5879447"/>
                  <a:pt x="8779319" y="5903530"/>
                  <a:pt x="8576053" y="5923392"/>
                </a:cubicBezTo>
                <a:cubicBezTo>
                  <a:pt x="8338462" y="5946112"/>
                  <a:pt x="8100618" y="5967587"/>
                  <a:pt x="7862392" y="5984843"/>
                </a:cubicBezTo>
                <a:cubicBezTo>
                  <a:pt x="7553105" y="6007187"/>
                  <a:pt x="7243690" y="6025065"/>
                  <a:pt x="6933768" y="6036237"/>
                </a:cubicBezTo>
                <a:cubicBezTo>
                  <a:pt x="6781221" y="6041700"/>
                  <a:pt x="6628676" y="6045548"/>
                  <a:pt x="6476130" y="6050140"/>
                </a:cubicBezTo>
                <a:cubicBezTo>
                  <a:pt x="6437585" y="6048056"/>
                  <a:pt x="6398929" y="6049681"/>
                  <a:pt x="6360703" y="6054983"/>
                </a:cubicBezTo>
                <a:lnTo>
                  <a:pt x="6055614" y="6054983"/>
                </a:lnTo>
                <a:lnTo>
                  <a:pt x="5976289" y="6050389"/>
                </a:lnTo>
                <a:cubicBezTo>
                  <a:pt x="5738826" y="6037976"/>
                  <a:pt x="5501363" y="6024197"/>
                  <a:pt x="5263770" y="6014140"/>
                </a:cubicBezTo>
                <a:cubicBezTo>
                  <a:pt x="4957027" y="6001724"/>
                  <a:pt x="4650663" y="5981244"/>
                  <a:pt x="4345190" y="5952070"/>
                </a:cubicBezTo>
                <a:cubicBezTo>
                  <a:pt x="4020648" y="5921158"/>
                  <a:pt x="3696870" y="5886523"/>
                  <a:pt x="3372201" y="5853501"/>
                </a:cubicBezTo>
                <a:cubicBezTo>
                  <a:pt x="3034653" y="5819239"/>
                  <a:pt x="2697781" y="5779600"/>
                  <a:pt x="2361582" y="5734574"/>
                </a:cubicBezTo>
                <a:cubicBezTo>
                  <a:pt x="1984196" y="5684421"/>
                  <a:pt x="1607962" y="5626695"/>
                  <a:pt x="1232869" y="5561398"/>
                </a:cubicBezTo>
                <a:cubicBezTo>
                  <a:pt x="841970" y="5492685"/>
                  <a:pt x="453644" y="5414197"/>
                  <a:pt x="68483" y="5321691"/>
                </a:cubicBezTo>
                <a:lnTo>
                  <a:pt x="0" y="5304336"/>
                </a:lnTo>
                <a:lnTo>
                  <a:pt x="0" y="5247847"/>
                </a:lnTo>
                <a:lnTo>
                  <a:pt x="72423" y="5266624"/>
                </a:lnTo>
                <a:cubicBezTo>
                  <a:pt x="247899" y="5308802"/>
                  <a:pt x="424058" y="5348062"/>
                  <a:pt x="600566" y="5384994"/>
                </a:cubicBezTo>
                <a:cubicBezTo>
                  <a:pt x="988032" y="5465808"/>
                  <a:pt x="1377788" y="5534706"/>
                  <a:pt x="1769069" y="5595162"/>
                </a:cubicBezTo>
                <a:cubicBezTo>
                  <a:pt x="2051913" y="5638738"/>
                  <a:pt x="2335141" y="5678835"/>
                  <a:pt x="2612900" y="5712104"/>
                </a:cubicBezTo>
                <a:cubicBezTo>
                  <a:pt x="2604892" y="5714711"/>
                  <a:pt x="2593962" y="5704655"/>
                  <a:pt x="2580488" y="5702173"/>
                </a:cubicBezTo>
                <a:cubicBezTo>
                  <a:pt x="2086656" y="5610221"/>
                  <a:pt x="1597284" y="5499328"/>
                  <a:pt x="1112357" y="5369476"/>
                </a:cubicBezTo>
                <a:cubicBezTo>
                  <a:pt x="880233" y="5307405"/>
                  <a:pt x="649550" y="5240927"/>
                  <a:pt x="420307" y="5170043"/>
                </a:cubicBezTo>
                <a:lnTo>
                  <a:pt x="0" y="50311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24000" y="3695230"/>
            <a:ext cx="9144000" cy="16265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300" b="1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В уривку використано 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3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А епітет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3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Б метафору 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3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В гіперболу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13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Г порівняння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6D080EC2-42B5-4E04-BBF7-F0BC5CB7C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3566566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56334" y="831710"/>
            <a:ext cx="7105095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uk-UA" sz="2400" b="1" dirty="0"/>
              <a:t>1.	 Оповідач наголошує на тому, що він заспіває (розкаже)</a:t>
            </a:r>
            <a:endParaRPr lang="uk-UA" sz="2400" b="1"/>
          </a:p>
          <a:p>
            <a:pPr>
              <a:spcAft>
                <a:spcPts val="600"/>
              </a:spcAft>
            </a:pPr>
            <a:r>
              <a:rPr lang="uk-UA" sz="2400" dirty="0"/>
              <a:t>А пісню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Б казку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В легенду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Г бувальщину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b="1" dirty="0"/>
              <a:t>2.	 Прочитайте рядки. </a:t>
            </a:r>
            <a:endParaRPr lang="uk-UA" sz="2400" b="1"/>
          </a:p>
          <a:p>
            <a:pPr>
              <a:spcAft>
                <a:spcPts val="600"/>
              </a:spcAft>
            </a:pPr>
            <a:r>
              <a:rPr lang="uk-UA" sz="2400" dirty="0"/>
              <a:t> Розкажу вам, як боролись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 Наші прадіди колись,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Як за щастя України </a:t>
            </a:r>
            <a:endParaRPr lang="uk-UA" sz="2400"/>
          </a:p>
          <a:p>
            <a:pPr>
              <a:spcAft>
                <a:spcPts val="600"/>
              </a:spcAft>
            </a:pPr>
            <a:r>
              <a:rPr lang="uk-UA" sz="2400" dirty="0"/>
              <a:t>Ріки крові розлились. </a:t>
            </a:r>
            <a:endParaRPr lang="uk-UA" sz="2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4F2915-143E-CEE7-4AD0-E7F790C4F759}"/>
              </a:ext>
            </a:extLst>
          </p:cNvPr>
          <p:cNvSpPr txBox="1"/>
          <p:nvPr/>
        </p:nvSpPr>
        <p:spPr>
          <a:xfrm>
            <a:off x="8068511" y="0"/>
            <a:ext cx="4120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ПРАКТИЧНІ ЗАВДАННЯ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73408" y="992094"/>
            <a:ext cx="3616913" cy="2795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3.	 </a:t>
            </a:r>
            <a:r>
              <a:rPr lang="en-US" sz="4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Установіть</a:t>
            </a: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відповідність</a:t>
            </a: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 </a:t>
            </a:r>
          </a:p>
        </p:txBody>
      </p:sp>
      <p:graphicFrame>
        <p:nvGraphicFramePr>
          <p:cNvPr id="4" name="Таблиця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631329"/>
              </p:ext>
            </p:extLst>
          </p:nvPr>
        </p:nvGraphicFramePr>
        <p:xfrm>
          <a:off x="5895751" y="1163462"/>
          <a:ext cx="5708650" cy="542275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22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1189">
                <a:tc>
                  <a:txBody>
                    <a:bodyPr/>
                    <a:lstStyle/>
                    <a:p>
                      <a:pPr algn="ctr"/>
                      <a:r>
                        <a:rPr lang="uk-UA" sz="2500"/>
                        <a:t>Уривок із твору</a:t>
                      </a:r>
                    </a:p>
                  </a:txBody>
                  <a:tcPr marL="81008" marR="81008" marT="40504" marB="405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500"/>
                        <a:t>Язичницький бог</a:t>
                      </a:r>
                    </a:p>
                  </a:txBody>
                  <a:tcPr marL="81008" marR="81008" marT="40504" marB="4050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9914">
                <a:tc>
                  <a:txBody>
                    <a:bodyPr/>
                    <a:lstStyle/>
                    <a:p>
                      <a:r>
                        <a:rPr lang="uk-UA" sz="2100"/>
                        <a:t>1 «…пас </a:t>
                      </a:r>
                      <a:r>
                        <a:rPr lang="uk-UA" sz="2100" err="1"/>
                        <a:t>овець</a:t>
                      </a:r>
                      <a:r>
                        <a:rPr lang="uk-UA" sz="2100"/>
                        <a:t> гладких,</a:t>
                      </a:r>
                    </a:p>
                    <a:p>
                      <a:r>
                        <a:rPr lang="uk-UA" sz="2100"/>
                        <a:t> Грів їх вовною м’якою,</a:t>
                      </a:r>
                    </a:p>
                    <a:p>
                      <a:r>
                        <a:rPr lang="uk-UA" sz="2100"/>
                        <a:t> Одганяв вовків від них».</a:t>
                      </a:r>
                    </a:p>
                    <a:p>
                      <a:r>
                        <a:rPr lang="uk-UA" sz="2100"/>
                        <a:t>2 «…на чорних хмарах</a:t>
                      </a:r>
                    </a:p>
                    <a:p>
                      <a:r>
                        <a:rPr lang="uk-UA" sz="2100"/>
                        <a:t> Вічно землю об’їздив,</a:t>
                      </a:r>
                    </a:p>
                    <a:p>
                      <a:r>
                        <a:rPr lang="uk-UA" sz="2100"/>
                        <a:t> Часом плакав, як дитина,</a:t>
                      </a:r>
                    </a:p>
                    <a:p>
                      <a:r>
                        <a:rPr lang="uk-UA" sz="2100"/>
                        <a:t> Часом сурмами будив». </a:t>
                      </a:r>
                    </a:p>
                    <a:p>
                      <a:r>
                        <a:rPr lang="uk-UA" sz="2100"/>
                        <a:t>3 «Над дрімучими лісами,</a:t>
                      </a:r>
                    </a:p>
                    <a:p>
                      <a:r>
                        <a:rPr lang="uk-UA" sz="2100"/>
                        <a:t> По пустелі степовій</a:t>
                      </a:r>
                    </a:p>
                    <a:p>
                      <a:r>
                        <a:rPr lang="uk-UA" sz="2100"/>
                        <a:t> …літав на крилах,</a:t>
                      </a:r>
                    </a:p>
                    <a:p>
                      <a:r>
                        <a:rPr lang="uk-UA" sz="2100"/>
                        <a:t> Грав на кобзі золотій»</a:t>
                      </a:r>
                    </a:p>
                  </a:txBody>
                  <a:tcPr marL="81008" marR="81008" marT="40504" marB="40504"/>
                </a:tc>
                <a:tc>
                  <a:txBody>
                    <a:bodyPr/>
                    <a:lstStyle/>
                    <a:p>
                      <a:r>
                        <a:rPr lang="ru-RU" sz="2500"/>
                        <a:t>А Волос </a:t>
                      </a:r>
                    </a:p>
                    <a:p>
                      <a:r>
                        <a:rPr lang="ru-RU" sz="2500"/>
                        <a:t>Б Перун </a:t>
                      </a:r>
                    </a:p>
                    <a:p>
                      <a:r>
                        <a:rPr lang="ru-RU" sz="2500"/>
                        <a:t>В Дажбог </a:t>
                      </a:r>
                    </a:p>
                    <a:p>
                      <a:r>
                        <a:rPr lang="ru-RU" sz="2500"/>
                        <a:t>Г Стрибог</a:t>
                      </a:r>
                      <a:endParaRPr lang="uk-UA" sz="2500"/>
                    </a:p>
                  </a:txBody>
                  <a:tcPr marL="81008" marR="81008" marT="40504" marB="4050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1013" y="3752849"/>
            <a:ext cx="3290887" cy="2452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>
                <a:latin typeface="+mj-lt"/>
                <a:ea typeface="+mj-ea"/>
                <a:cs typeface="+mj-cs"/>
              </a:rPr>
              <a:t>УКРАЇНА В СТАРОВИНУ</a:t>
            </a:r>
          </a:p>
        </p:txBody>
      </p:sp>
      <p:pic>
        <p:nvPicPr>
          <p:cNvPr id="5122" name="Picture 2" descr="Україна в старовину/з книги Княжа Україна/Олександр Олесь українська  література 5 клас НУШ Авраменко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20" b="25573"/>
          <a:stretch/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970276" y="3865972"/>
            <a:ext cx="8221723" cy="245268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Ліс густий, дрімучий,  темний,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Споконвічний ліс росте,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Не проб’ється навіть сонце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Крізь гілля його густе.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Велетенські граби, вільхи,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Сосни, явори, дуби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Раз в століття полягають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Після віку боротьби.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5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0" y="609600"/>
            <a:ext cx="3739341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Похід на Царгород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966" y="2550039"/>
            <a:ext cx="4737801" cy="390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Геть за морем українським,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Понад склом Босфорських вод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Дивні вежі і палати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Розкидає Царгород.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Наче вир, кипить, торгує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Крамом, зброєю, </a:t>
            </a:r>
            <a:r>
              <a:rPr lang="uk-UA" sz="2000" dirty="0" err="1"/>
              <a:t>вином</a:t>
            </a:r>
            <a:r>
              <a:rPr lang="uk-UA" sz="2000" dirty="0"/>
              <a:t>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Вдень він вуликом здається,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dirty="0"/>
              <a:t>А вночі — чудесним сном.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457" y="986508"/>
            <a:ext cx="6155141" cy="490872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Царгород, що за місто. Де був Константинополь? Як зараз називається  Константинополь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0" r="18981"/>
          <a:stretch/>
        </p:blipFill>
        <p:spPr bwMode="auto">
          <a:xfrm>
            <a:off x="2522356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angle 103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16816" y="2026763"/>
            <a:ext cx="4443573" cy="415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800" b="1" dirty="0"/>
              <a:t>Царгород, </a:t>
            </a:r>
            <a:r>
              <a:rPr lang="uk-UA" sz="2800" dirty="0"/>
              <a:t>Константинополь, Цар-місто — місто на європейському березі Босфору; </a:t>
            </a:r>
            <a:r>
              <a:rPr lang="uk-UA" sz="2800" b="1" dirty="0"/>
              <a:t>столиця Східної Римської, потім Візантійської імперії</a:t>
            </a:r>
            <a:r>
              <a:rPr lang="uk-UA" sz="2800" dirty="0"/>
              <a:t>. Нині — частина м. Стамбула — столиці Туреччини.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379CC8F-268A-5918-60C5-949B797DB72A}"/>
              </a:ext>
            </a:extLst>
          </p:cNvPr>
          <p:cNvSpPr txBox="1"/>
          <p:nvPr/>
        </p:nvSpPr>
        <p:spPr>
          <a:xfrm>
            <a:off x="6096000" y="1124940"/>
            <a:ext cx="578899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solidFill>
                  <a:srgbClr val="231F20"/>
                </a:solidFill>
                <a:effectLst/>
                <a:latin typeface="PragmaticaC"/>
              </a:rPr>
              <a:t>В оповідці «Похід на Царгород» згадано Босфорські *води, «море українське», Царгород, грецькі береги, Україну, Чорне море.</a:t>
            </a:r>
            <a:endParaRPr lang="uk-UA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E0CF99-6337-44D7-B45E-434E92941923}"/>
              </a:ext>
            </a:extLst>
          </p:cNvPr>
          <p:cNvSpPr txBox="1"/>
          <p:nvPr/>
        </p:nvSpPr>
        <p:spPr>
          <a:xfrm>
            <a:off x="7070103" y="0"/>
            <a:ext cx="495849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РОЗШИРЮЄМО КРУГОЗІР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C0E872-A680-605E-D063-F1ED1687E2AA}"/>
              </a:ext>
            </a:extLst>
          </p:cNvPr>
          <p:cNvSpPr txBox="1"/>
          <p:nvPr/>
        </p:nvSpPr>
        <p:spPr>
          <a:xfrm>
            <a:off x="113122" y="6157266"/>
            <a:ext cx="119154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231F20"/>
                </a:solidFill>
                <a:effectLst/>
                <a:latin typeface="PragmaticaC-Italic"/>
              </a:rPr>
              <a:t>*Босфор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— протока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завдовжки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30 км у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Туреччині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,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що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з’єднує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Чорне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та </a:t>
            </a:r>
            <a:r>
              <a:rPr lang="ru-RU" sz="2400" dirty="0" err="1">
                <a:solidFill>
                  <a:srgbClr val="231F20"/>
                </a:solidFill>
                <a:effectLst/>
                <a:latin typeface="PragmaticaC"/>
              </a:rPr>
              <a:t>Мармурове</a:t>
            </a:r>
            <a:r>
              <a:rPr lang="ru-RU" sz="2400" dirty="0">
                <a:solidFill>
                  <a:srgbClr val="231F20"/>
                </a:solidFill>
                <a:effectLst/>
                <a:latin typeface="PragmaticaC"/>
              </a:rPr>
              <a:t> моря</a:t>
            </a:r>
            <a:endParaRPr lang="uk-UA" sz="2400" dirty="0"/>
          </a:p>
        </p:txBody>
      </p:sp>
      <p:pic>
        <p:nvPicPr>
          <p:cNvPr id="1026" name="Picture 2" descr="Босфорский мост (Стамбул, Турция) - авторский обзор, часы работы, цены,  фото | Коллекция Кидпассаж">
            <a:extLst>
              <a:ext uri="{FF2B5EF4-FFF2-40B4-BE49-F238E27FC236}">
                <a16:creationId xmlns:a16="http://schemas.microsoft.com/office/drawing/2014/main" id="{BF9B44FC-6BC8-1286-DB96-28FB4332D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14" y="49150"/>
            <a:ext cx="5362576" cy="311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В Стамбуле открыли третий мост через Босфор">
            <a:extLst>
              <a:ext uri="{FF2B5EF4-FFF2-40B4-BE49-F238E27FC236}">
                <a16:creationId xmlns:a16="http://schemas.microsoft.com/office/drawing/2014/main" id="{906C371C-AFA6-AB10-49F4-1B8583F75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50" y="3284141"/>
            <a:ext cx="5301939" cy="287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C906A2F-704E-6E64-901D-4E7E5290EEE5}"/>
              </a:ext>
            </a:extLst>
          </p:cNvPr>
          <p:cNvSpPr txBox="1"/>
          <p:nvPr/>
        </p:nvSpPr>
        <p:spPr>
          <a:xfrm>
            <a:off x="6239613" y="4243650"/>
            <a:ext cx="3311628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Міст через Босфор. </a:t>
            </a:r>
            <a:endParaRPr lang="uk-UA" sz="2800" dirty="0"/>
          </a:p>
          <a:p>
            <a:r>
              <a:rPr lang="uk-UA" sz="2800" i="1" dirty="0">
                <a:solidFill>
                  <a:srgbClr val="231F20"/>
                </a:solidFill>
                <a:effectLst/>
                <a:latin typeface="SchoolBookC-Italic"/>
              </a:rPr>
              <a:t>Сучасне фото 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984603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43341" y="541197"/>
            <a:ext cx="50786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ЯРОСЛАВ МУДРИЙ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81670" y="1997964"/>
            <a:ext cx="539213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/>
              <a:t>Пам’ятник</a:t>
            </a:r>
            <a:r>
              <a:rPr lang="ru-RU" sz="2800" dirty="0"/>
              <a:t> Ярославу Мудрому. м. </a:t>
            </a:r>
            <a:r>
              <a:rPr lang="ru-RU" sz="2800" dirty="0" err="1"/>
              <a:t>Київ</a:t>
            </a:r>
            <a:r>
              <a:rPr lang="ru-RU" sz="2800" dirty="0"/>
              <a:t>. Скульптор І. </a:t>
            </a:r>
            <a:r>
              <a:rPr lang="ru-RU" sz="2800" dirty="0" err="1"/>
              <a:t>Кавалерідзе</a:t>
            </a:r>
            <a:r>
              <a:rPr lang="ru-RU" sz="2800" dirty="0"/>
              <a:t> </a:t>
            </a:r>
            <a:endParaRPr lang="uk-UA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6176914" y="4565724"/>
            <a:ext cx="584226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Пам'ятник відтворено за невеликою станковою композицією «Ярослав Мудрий з макетом Софії Київської» </a:t>
            </a:r>
            <a:r>
              <a:rPr lang="uk-UA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створеною у 1949 році скульптором Іваном Кавалерідзе, вже після смерті автора</a:t>
            </a:r>
            <a:r>
              <a:rPr lang="uk-UA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 </a:t>
            </a:r>
            <a:endParaRPr lang="uk-UA" dirty="0"/>
          </a:p>
        </p:txBody>
      </p:sp>
      <p:pic>
        <p:nvPicPr>
          <p:cNvPr id="2050" name="Picture 2" descr="Пам'ятник Ярославу Мудрому в Києв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44" y="1498862"/>
            <a:ext cx="5689588" cy="4267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F1BBAF0-02AF-489D-B7BB-3143E2CE9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0122" y="6476566"/>
            <a:ext cx="1597290" cy="37798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Freeform: Shape 5126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Ярослав Мудрий (Володимирович) - Історія України ЗНО та ДПА">
            <a:extLst>
              <a:ext uri="{FF2B5EF4-FFF2-40B4-BE49-F238E27FC236}">
                <a16:creationId xmlns:a16="http://schemas.microsoft.com/office/drawing/2014/main" id="{67E41DDE-A517-8EDB-8FCE-83EB4E3C11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9CA9D6A-26B8-F1A5-BFEF-E71C2900C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3398" y="6480015"/>
            <a:ext cx="1597290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23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53659" y="484417"/>
            <a:ext cx="4399487" cy="36448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b="1" dirty="0"/>
              <a:t>Князя Ярослава в народі прозвали Мудрим </a:t>
            </a:r>
            <a:r>
              <a:rPr lang="uk-UA" sz="2000" dirty="0"/>
              <a:t>за його </a:t>
            </a:r>
            <a:r>
              <a:rPr lang="uk-UA" sz="2000" b="1" dirty="0"/>
              <a:t>любов до знань і розсудливе управління державою</a:t>
            </a:r>
            <a:r>
              <a:rPr lang="uk-UA" sz="2000" dirty="0"/>
              <a:t>. Князь </a:t>
            </a:r>
            <a:r>
              <a:rPr lang="uk-UA" sz="2000" b="1" dirty="0"/>
              <a:t>створив першу бібліотеку в Київській державі </a:t>
            </a:r>
            <a:r>
              <a:rPr lang="uk-UA" sz="2000" dirty="0"/>
              <a:t>(про це згадується в «Повісті минулих літ»), але її і досі не знайдено. А ще він продовжував справу свого батька — князя Володимира Великого, який охрестив Русь-Україну. На честь перемоги над печенігами </a:t>
            </a:r>
            <a:r>
              <a:rPr lang="uk-UA" sz="2000" b="1" dirty="0"/>
              <a:t>Ярослав збудував у Києві Софійський собор — одну з найбільших святинь християнства</a:t>
            </a:r>
            <a:r>
              <a:rPr lang="uk-UA" sz="2000" dirty="0"/>
              <a:t>. Саме в період князювання Ярослава Мудрого Київ став одним із найбільших і найкрасивіших міст Європи</a:t>
            </a:r>
            <a:r>
              <a:rPr lang="uk-UA" sz="2400" dirty="0"/>
              <a:t>.</a:t>
            </a:r>
          </a:p>
        </p:txBody>
      </p:sp>
      <p:pic>
        <p:nvPicPr>
          <p:cNvPr id="3076" name="Picture 4" descr="Софіївський собор цікаві факти - Dovidka.biz.u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8" r="1" b="9208"/>
          <a:stretch/>
        </p:blipFill>
        <p:spPr bwMode="auto"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Національний заповідник &quot;Софія Київська&quot; - осередок духовного житт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62" r="-1" b="12605"/>
          <a:stretch/>
        </p:blipFill>
        <p:spPr bwMode="auto"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Київська держава за Ярославичів - презентація з історії україни">
            <a:extLst>
              <a:ext uri="{FF2B5EF4-FFF2-40B4-BE49-F238E27FC236}">
                <a16:creationId xmlns:a16="http://schemas.microsoft.com/office/drawing/2014/main" id="{433F9258-F52C-285C-59A7-E0861E1612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9"/>
          <a:stretch/>
        </p:blipFill>
        <p:spPr bwMode="auto"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3081" name="Freeform: Shape 3080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83" name="Freeform: Shape 3082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446894-5504-65A0-7293-01A007BF23BE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effectLst/>
              </a:rPr>
              <a:t>Після ката Святополка, </a:t>
            </a:r>
            <a:endParaRPr lang="en-US" sz="17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effectLst/>
              </a:rPr>
              <a:t>Що замучив трьох братів, </a:t>
            </a:r>
            <a:endParaRPr lang="en-US" sz="17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effectLst/>
              </a:rPr>
              <a:t>Брат четвертий на престолі, </a:t>
            </a:r>
            <a:endParaRPr lang="en-US" sz="17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effectLst/>
              </a:rPr>
              <a:t>Ярослав розумний, сів.</a:t>
            </a: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2585591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790810-E435-9896-EFDA-283AE86EF610}"/>
              </a:ext>
            </a:extLst>
          </p:cNvPr>
          <p:cNvSpPr txBox="1"/>
          <p:nvPr/>
        </p:nvSpPr>
        <p:spPr>
          <a:xfrm>
            <a:off x="273377" y="754144"/>
            <a:ext cx="615570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Позбавлені влади, а особливо своїх земельних володінь, князі на Русі дістали назву </a:t>
            </a:r>
            <a:r>
              <a:rPr lang="uk-UA" sz="2800" b="1" dirty="0"/>
              <a:t>ізгої. Це слово походить від слова виганяти, </a:t>
            </a:r>
            <a:r>
              <a:rPr lang="uk-UA" sz="2800" b="1" dirty="0" err="1"/>
              <a:t>ізгоняти</a:t>
            </a:r>
            <a:r>
              <a:rPr lang="uk-UA" sz="2800" b="1" dirty="0"/>
              <a:t>.</a:t>
            </a:r>
            <a:r>
              <a:rPr lang="uk-UA" sz="2800" dirty="0"/>
              <a:t> Опинившись без князівства, нащадки Ярослава шукали можливості повернути собі статус володаря (хай і невеликого уділу). Саме вони стали вагомим чинником подальшої міжусобної боротьби. Поки князі воювали, на південних кордонах з'явилася нова загроза - </a:t>
            </a:r>
            <a:r>
              <a:rPr lang="uk-UA" sz="2800" b="1" dirty="0"/>
              <a:t>половці!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997441-318F-E7F5-3F2E-A37AEC3EB529}"/>
              </a:ext>
            </a:extLst>
          </p:cNvPr>
          <p:cNvSpPr txBox="1"/>
          <p:nvPr/>
        </p:nvSpPr>
        <p:spPr>
          <a:xfrm>
            <a:off x="7733120" y="94268"/>
            <a:ext cx="4458880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ВАЖЛИВА ІНФОРМАЦІЯ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2DA8E1-E69F-CE9B-EF5A-88371006BD43}"/>
              </a:ext>
            </a:extLst>
          </p:cNvPr>
          <p:cNvSpPr txBox="1"/>
          <p:nvPr/>
        </p:nvSpPr>
        <p:spPr>
          <a:xfrm>
            <a:off x="7305773" y="5286404"/>
            <a:ext cx="4458881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dirty="0"/>
              <a:t>Уперше про їхню появу на кордонах Русі літопис повідомляє </a:t>
            </a:r>
            <a:r>
              <a:rPr lang="uk-UA" b="1" dirty="0"/>
              <a:t>1055 </a:t>
            </a:r>
            <a:r>
              <a:rPr lang="uk-UA" dirty="0"/>
              <a:t>р. Половці (Кипчаки) нападали зненацька і, захопивши полонених, швидко зникали в степу. </a:t>
            </a:r>
          </a:p>
        </p:txBody>
      </p:sp>
      <p:pic>
        <p:nvPicPr>
          <p:cNvPr id="4098" name="Picture 2" descr="Половці: їх історія, опис, походження, культура, побут">
            <a:extLst>
              <a:ext uri="{FF2B5EF4-FFF2-40B4-BE49-F238E27FC236}">
                <a16:creationId xmlns:a16="http://schemas.microsoft.com/office/drawing/2014/main" id="{A6AA5B10-1D8A-ED55-4028-1F9EE312B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34" y="801604"/>
            <a:ext cx="4402320" cy="163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рототипом гоголівського Вія був половецький хан, що спалив Заруб на  Канівщині | &quot;ДЗВІН&quot;">
            <a:extLst>
              <a:ext uri="{FF2B5EF4-FFF2-40B4-BE49-F238E27FC236}">
                <a16:creationId xmlns:a16="http://schemas.microsoft.com/office/drawing/2014/main" id="{2D2AF5B3-F17B-E124-675D-A18238FB5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334" y="2530266"/>
            <a:ext cx="4402320" cy="257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540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67351E-11BA-1CD6-452C-6F58F734415D}"/>
              </a:ext>
            </a:extLst>
          </p:cNvPr>
          <p:cNvSpPr txBox="1"/>
          <p:nvPr/>
        </p:nvSpPr>
        <p:spPr>
          <a:xfrm>
            <a:off x="6096000" y="160256"/>
            <a:ext cx="580691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ЗАПОВІТ   ЯРОСЛАВА СИНАМ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3CA32C-0105-0B7D-FA82-E69A53894C2B}"/>
              </a:ext>
            </a:extLst>
          </p:cNvPr>
          <p:cNvSpPr txBox="1"/>
          <p:nvPr/>
        </p:nvSpPr>
        <p:spPr>
          <a:xfrm>
            <a:off x="285162" y="1351184"/>
            <a:ext cx="609442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Не сваріться, </a:t>
            </a:r>
            <a:r>
              <a:rPr lang="uk-UA" sz="2800" dirty="0" err="1">
                <a:solidFill>
                  <a:srgbClr val="231F20"/>
                </a:solidFill>
                <a:effectLst/>
                <a:latin typeface="SchoolBookC"/>
              </a:rPr>
              <a:t>жийте</a:t>
            </a:r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 в згоді: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Тільки мир </a:t>
            </a:r>
            <a:r>
              <a:rPr lang="uk-UA" sz="2800" dirty="0" err="1">
                <a:solidFill>
                  <a:srgbClr val="231F20"/>
                </a:solidFill>
                <a:effectLst/>
                <a:latin typeface="SchoolBookC"/>
              </a:rPr>
              <a:t>збере</a:t>
            </a:r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 усе,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А незгода, наче вітер,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Все по полю рознесе.</a:t>
            </a:r>
            <a:endParaRPr lang="uk-UA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410CA9-4387-9DF9-6D66-553C8B5379D1}"/>
              </a:ext>
            </a:extLst>
          </p:cNvPr>
          <p:cNvSpPr txBox="1"/>
          <p:nvPr/>
        </p:nvSpPr>
        <p:spPr>
          <a:xfrm>
            <a:off x="5554747" y="2467126"/>
            <a:ext cx="609442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Як не будете всі разом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Йти до спільної мети,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Ви, державу зруйнувавши, </a:t>
            </a:r>
            <a:endParaRPr lang="uk-UA" sz="2800" dirty="0"/>
          </a:p>
          <a:p>
            <a:r>
              <a:rPr lang="uk-UA" sz="2800" dirty="0" err="1">
                <a:solidFill>
                  <a:srgbClr val="231F20"/>
                </a:solidFill>
                <a:effectLst/>
                <a:latin typeface="SchoolBookC"/>
              </a:rPr>
              <a:t>Подастеся</a:t>
            </a:r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 у світи. </a:t>
            </a:r>
          </a:p>
          <a:p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Ви розгубите ту землю,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Що придбали вам батьки,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І тинятиметесь всюди, </a:t>
            </a:r>
            <a:endParaRPr lang="uk-UA" sz="2800" dirty="0"/>
          </a:p>
          <a:p>
            <a:r>
              <a:rPr lang="uk-UA" sz="2800" dirty="0">
                <a:solidFill>
                  <a:srgbClr val="231F20"/>
                </a:solidFill>
                <a:effectLst/>
                <a:latin typeface="SchoolBookC"/>
              </a:rPr>
              <a:t>Як вигнанці й жебраки</a:t>
            </a:r>
            <a:endParaRPr lang="uk-UA" sz="2800" dirty="0"/>
          </a:p>
        </p:txBody>
      </p:sp>
      <p:pic>
        <p:nvPicPr>
          <p:cNvPr id="2050" name="Picture 2" descr="Заповіт Мономаха: не осудіте мене, діти мої - Вісті Черкащини">
            <a:extLst>
              <a:ext uri="{FF2B5EF4-FFF2-40B4-BE49-F238E27FC236}">
                <a16:creationId xmlns:a16="http://schemas.microsoft.com/office/drawing/2014/main" id="{40F641C8-9BCB-FCF9-F3C2-1AC27059B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20" y="3429000"/>
            <a:ext cx="4672834" cy="274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0515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3406393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50"/>
          <a:stretch>
            <a:fillRect/>
          </a:stretch>
        </p:blipFill>
        <p:spPr>
          <a:xfrm rot="16200000">
            <a:off x="-1264032" y="2187574"/>
            <a:ext cx="6857999" cy="2482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4381" y="334392"/>
            <a:ext cx="7957409" cy="3811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 </a:t>
            </a:r>
            <a:r>
              <a:rPr lang="uk-UA" sz="2800" b="1" dirty="0"/>
              <a:t>Який період історії </a:t>
            </a:r>
            <a:r>
              <a:rPr lang="uk-UA" sz="2800" dirty="0"/>
              <a:t>України зображено в книжці Олександра Олеся «Княжа Україна»?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 </a:t>
            </a:r>
            <a:r>
              <a:rPr lang="uk-UA" sz="2800" b="1" dirty="0"/>
              <a:t>Хто такі язичники? </a:t>
            </a:r>
            <a:r>
              <a:rPr lang="uk-UA" sz="2800" dirty="0"/>
              <a:t>Із чого можна дізнатися, що у вірші йдеться про язичництво?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 </a:t>
            </a:r>
            <a:r>
              <a:rPr lang="uk-UA" sz="2800" b="1" dirty="0"/>
              <a:t>Як ви розумієте рядки </a:t>
            </a:r>
            <a:r>
              <a:rPr lang="uk-UA" sz="2800" dirty="0"/>
              <a:t>поезії «вже мохом поросло» (минуле), «за водою </a:t>
            </a:r>
            <a:r>
              <a:rPr lang="uk-UA" sz="2800" dirty="0" err="1"/>
              <a:t>попливло</a:t>
            </a:r>
            <a:r>
              <a:rPr lang="uk-UA" sz="2800" dirty="0"/>
              <a:t>» (забуте)?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 Що ви знаєте про </a:t>
            </a:r>
            <a:r>
              <a:rPr lang="uk-UA" sz="2800" b="1" dirty="0"/>
              <a:t>мавку, водяника й лісовика? </a:t>
            </a:r>
            <a:r>
              <a:rPr lang="uk-UA" sz="2800" dirty="0"/>
              <a:t>Чому водяників названо хапунами?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800" dirty="0"/>
              <a:t> Якою </a:t>
            </a:r>
            <a:r>
              <a:rPr lang="uk-UA" sz="2800" b="1" dirty="0"/>
              <a:t>постає природа України </a:t>
            </a:r>
            <a:r>
              <a:rPr lang="uk-UA" sz="2800" dirty="0"/>
              <a:t>у вірші Олександра Олеся «Заспів»?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D8E54F9-849C-4865-8C5E-FD967B81D7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91AE6B3-1D2D-4C67-A4DB-888635B527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054983"/>
          </a:xfrm>
          <a:custGeom>
            <a:avLst/>
            <a:gdLst>
              <a:gd name="connsiteX0" fmla="*/ 6788003 w 12188952"/>
              <a:gd name="connsiteY0" fmla="*/ 5986774 h 6054983"/>
              <a:gd name="connsiteX1" fmla="*/ 6787005 w 12188952"/>
              <a:gd name="connsiteY1" fmla="*/ 5986852 h 6054983"/>
              <a:gd name="connsiteX2" fmla="*/ 6786779 w 12188952"/>
              <a:gd name="connsiteY2" fmla="*/ 5987386 h 6054983"/>
              <a:gd name="connsiteX3" fmla="*/ 0 w 12188952"/>
              <a:gd name="connsiteY3" fmla="*/ 0 h 6054983"/>
              <a:gd name="connsiteX4" fmla="*/ 12188952 w 12188952"/>
              <a:gd name="connsiteY4" fmla="*/ 0 h 6054983"/>
              <a:gd name="connsiteX5" fmla="*/ 12188952 w 12188952"/>
              <a:gd name="connsiteY5" fmla="*/ 5092539 h 6054983"/>
              <a:gd name="connsiteX6" fmla="*/ 12058081 w 12188952"/>
              <a:gd name="connsiteY6" fmla="*/ 5131579 h 6054983"/>
              <a:gd name="connsiteX7" fmla="*/ 11673881 w 12188952"/>
              <a:gd name="connsiteY7" fmla="*/ 5235154 h 6054983"/>
              <a:gd name="connsiteX8" fmla="*/ 10422749 w 12188952"/>
              <a:gd name="connsiteY8" fmla="*/ 5518693 h 6054983"/>
              <a:gd name="connsiteX9" fmla="*/ 9421666 w 12188952"/>
              <a:gd name="connsiteY9" fmla="*/ 5693855 h 6054983"/>
              <a:gd name="connsiteX10" fmla="*/ 8456304 w 12188952"/>
              <a:gd name="connsiteY10" fmla="*/ 5827556 h 6054983"/>
              <a:gd name="connsiteX11" fmla="*/ 7714041 w 12188952"/>
              <a:gd name="connsiteY11" fmla="*/ 5907503 h 6054983"/>
              <a:gd name="connsiteX12" fmla="*/ 6949978 w 12188952"/>
              <a:gd name="connsiteY12" fmla="*/ 5973283 h 6054983"/>
              <a:gd name="connsiteX13" fmla="*/ 6934569 w 12188952"/>
              <a:gd name="connsiteY13" fmla="*/ 5975354 h 6054983"/>
              <a:gd name="connsiteX14" fmla="*/ 6788750 w 12188952"/>
              <a:gd name="connsiteY14" fmla="*/ 5986715 h 6054983"/>
              <a:gd name="connsiteX15" fmla="*/ 6798241 w 12188952"/>
              <a:gd name="connsiteY15" fmla="*/ 5988535 h 6054983"/>
              <a:gd name="connsiteX16" fmla="*/ 6833723 w 12188952"/>
              <a:gd name="connsiteY16" fmla="*/ 5986828 h 6054983"/>
              <a:gd name="connsiteX17" fmla="*/ 6882282 w 12188952"/>
              <a:gd name="connsiteY17" fmla="*/ 5983850 h 6054983"/>
              <a:gd name="connsiteX18" fmla="*/ 7576876 w 12188952"/>
              <a:gd name="connsiteY18" fmla="*/ 5951323 h 6054983"/>
              <a:gd name="connsiteX19" fmla="*/ 8621689 w 12188952"/>
              <a:gd name="connsiteY19" fmla="*/ 5864426 h 6054983"/>
              <a:gd name="connsiteX20" fmla="*/ 9477600 w 12188952"/>
              <a:gd name="connsiteY20" fmla="*/ 5760520 h 6054983"/>
              <a:gd name="connsiteX21" fmla="*/ 10626651 w 12188952"/>
              <a:gd name="connsiteY21" fmla="*/ 5566363 h 6054983"/>
              <a:gd name="connsiteX22" fmla="*/ 11995498 w 12188952"/>
              <a:gd name="connsiteY22" fmla="*/ 5240369 h 6054983"/>
              <a:gd name="connsiteX23" fmla="*/ 12188952 w 12188952"/>
              <a:gd name="connsiteY23" fmla="*/ 5183370 h 6054983"/>
              <a:gd name="connsiteX24" fmla="*/ 12188952 w 12188952"/>
              <a:gd name="connsiteY24" fmla="*/ 5238107 h 6054983"/>
              <a:gd name="connsiteX25" fmla="*/ 11826300 w 12188952"/>
              <a:gd name="connsiteY25" fmla="*/ 5343406 h 6054983"/>
              <a:gd name="connsiteX26" fmla="*/ 10936448 w 12188952"/>
              <a:gd name="connsiteY26" fmla="*/ 5557921 h 6054983"/>
              <a:gd name="connsiteX27" fmla="*/ 9983034 w 12188952"/>
              <a:gd name="connsiteY27" fmla="*/ 5737926 h 6054983"/>
              <a:gd name="connsiteX28" fmla="*/ 9184585 w 12188952"/>
              <a:gd name="connsiteY28" fmla="*/ 5853873 h 6054983"/>
              <a:gd name="connsiteX29" fmla="*/ 8576053 w 12188952"/>
              <a:gd name="connsiteY29" fmla="*/ 5923392 h 6054983"/>
              <a:gd name="connsiteX30" fmla="*/ 7862392 w 12188952"/>
              <a:gd name="connsiteY30" fmla="*/ 5984843 h 6054983"/>
              <a:gd name="connsiteX31" fmla="*/ 6933768 w 12188952"/>
              <a:gd name="connsiteY31" fmla="*/ 6036237 h 6054983"/>
              <a:gd name="connsiteX32" fmla="*/ 6476130 w 12188952"/>
              <a:gd name="connsiteY32" fmla="*/ 6050140 h 6054983"/>
              <a:gd name="connsiteX33" fmla="*/ 6360703 w 12188952"/>
              <a:gd name="connsiteY33" fmla="*/ 6054983 h 6054983"/>
              <a:gd name="connsiteX34" fmla="*/ 6055614 w 12188952"/>
              <a:gd name="connsiteY34" fmla="*/ 6054983 h 6054983"/>
              <a:gd name="connsiteX35" fmla="*/ 5976289 w 12188952"/>
              <a:gd name="connsiteY35" fmla="*/ 6050389 h 6054983"/>
              <a:gd name="connsiteX36" fmla="*/ 5263770 w 12188952"/>
              <a:gd name="connsiteY36" fmla="*/ 6014140 h 6054983"/>
              <a:gd name="connsiteX37" fmla="*/ 4345190 w 12188952"/>
              <a:gd name="connsiteY37" fmla="*/ 5952070 h 6054983"/>
              <a:gd name="connsiteX38" fmla="*/ 3372201 w 12188952"/>
              <a:gd name="connsiteY38" fmla="*/ 5853501 h 6054983"/>
              <a:gd name="connsiteX39" fmla="*/ 2361582 w 12188952"/>
              <a:gd name="connsiteY39" fmla="*/ 5734574 h 6054983"/>
              <a:gd name="connsiteX40" fmla="*/ 1232869 w 12188952"/>
              <a:gd name="connsiteY40" fmla="*/ 5561398 h 6054983"/>
              <a:gd name="connsiteX41" fmla="*/ 68483 w 12188952"/>
              <a:gd name="connsiteY41" fmla="*/ 5321691 h 6054983"/>
              <a:gd name="connsiteX42" fmla="*/ 0 w 12188952"/>
              <a:gd name="connsiteY42" fmla="*/ 5304336 h 6054983"/>
              <a:gd name="connsiteX43" fmla="*/ 0 w 12188952"/>
              <a:gd name="connsiteY43" fmla="*/ 5247847 h 6054983"/>
              <a:gd name="connsiteX44" fmla="*/ 72423 w 12188952"/>
              <a:gd name="connsiteY44" fmla="*/ 5266624 h 6054983"/>
              <a:gd name="connsiteX45" fmla="*/ 600566 w 12188952"/>
              <a:gd name="connsiteY45" fmla="*/ 5384994 h 6054983"/>
              <a:gd name="connsiteX46" fmla="*/ 1769069 w 12188952"/>
              <a:gd name="connsiteY46" fmla="*/ 5595162 h 6054983"/>
              <a:gd name="connsiteX47" fmla="*/ 2612900 w 12188952"/>
              <a:gd name="connsiteY47" fmla="*/ 5712104 h 6054983"/>
              <a:gd name="connsiteX48" fmla="*/ 2580488 w 12188952"/>
              <a:gd name="connsiteY48" fmla="*/ 5702173 h 6054983"/>
              <a:gd name="connsiteX49" fmla="*/ 1112357 w 12188952"/>
              <a:gd name="connsiteY49" fmla="*/ 5369476 h 6054983"/>
              <a:gd name="connsiteX50" fmla="*/ 420307 w 12188952"/>
              <a:gd name="connsiteY50" fmla="*/ 5170043 h 6054983"/>
              <a:gd name="connsiteX51" fmla="*/ 0 w 12188952"/>
              <a:gd name="connsiteY51" fmla="*/ 5031126 h 605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88952" h="6054983">
                <a:moveTo>
                  <a:pt x="6788003" y="5986774"/>
                </a:moveTo>
                <a:lnTo>
                  <a:pt x="6787005" y="5986852"/>
                </a:lnTo>
                <a:lnTo>
                  <a:pt x="6786779" y="5987386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5092539"/>
                </a:lnTo>
                <a:lnTo>
                  <a:pt x="12058081" y="5131579"/>
                </a:lnTo>
                <a:cubicBezTo>
                  <a:pt x="11930517" y="5167793"/>
                  <a:pt x="11802439" y="5202322"/>
                  <a:pt x="11673881" y="5235154"/>
                </a:cubicBezTo>
                <a:cubicBezTo>
                  <a:pt x="11259973" y="5342661"/>
                  <a:pt x="10842632" y="5436263"/>
                  <a:pt x="10422749" y="5518693"/>
                </a:cubicBezTo>
                <a:cubicBezTo>
                  <a:pt x="10090287" y="5583904"/>
                  <a:pt x="9756593" y="5642301"/>
                  <a:pt x="9421666" y="5693855"/>
                </a:cubicBezTo>
                <a:cubicBezTo>
                  <a:pt x="9100721" y="5743512"/>
                  <a:pt x="8778938" y="5788079"/>
                  <a:pt x="8456304" y="5827556"/>
                </a:cubicBezTo>
                <a:cubicBezTo>
                  <a:pt x="8209307" y="5857722"/>
                  <a:pt x="7961801" y="5883295"/>
                  <a:pt x="7714041" y="5907503"/>
                </a:cubicBezTo>
                <a:lnTo>
                  <a:pt x="6949978" y="5973283"/>
                </a:lnTo>
                <a:lnTo>
                  <a:pt x="6934569" y="5975354"/>
                </a:lnTo>
                <a:lnTo>
                  <a:pt x="6788750" y="5986715"/>
                </a:lnTo>
                <a:lnTo>
                  <a:pt x="6798241" y="5988535"/>
                </a:lnTo>
                <a:cubicBezTo>
                  <a:pt x="6809920" y="5989001"/>
                  <a:pt x="6822028" y="5986828"/>
                  <a:pt x="6833723" y="5986828"/>
                </a:cubicBezTo>
                <a:cubicBezTo>
                  <a:pt x="6849867" y="5986828"/>
                  <a:pt x="6866012" y="5984221"/>
                  <a:pt x="6882282" y="5983850"/>
                </a:cubicBezTo>
                <a:cubicBezTo>
                  <a:pt x="7114026" y="5978388"/>
                  <a:pt x="7345514" y="5966221"/>
                  <a:pt x="7576876" y="5951323"/>
                </a:cubicBezTo>
                <a:cubicBezTo>
                  <a:pt x="7925570" y="5928855"/>
                  <a:pt x="8274011" y="5900676"/>
                  <a:pt x="8621689" y="5864426"/>
                </a:cubicBezTo>
                <a:cubicBezTo>
                  <a:pt x="8907712" y="5835128"/>
                  <a:pt x="9193011" y="5800493"/>
                  <a:pt x="9477600" y="5760520"/>
                </a:cubicBezTo>
                <a:cubicBezTo>
                  <a:pt x="9862435" y="5706146"/>
                  <a:pt x="10245452" y="5641432"/>
                  <a:pt x="10626651" y="5566363"/>
                </a:cubicBezTo>
                <a:cubicBezTo>
                  <a:pt x="11087341" y="5475243"/>
                  <a:pt x="11544088" y="5367737"/>
                  <a:pt x="11995498" y="5240369"/>
                </a:cubicBezTo>
                <a:lnTo>
                  <a:pt x="12188952" y="5183370"/>
                </a:lnTo>
                <a:lnTo>
                  <a:pt x="12188952" y="5238107"/>
                </a:lnTo>
                <a:lnTo>
                  <a:pt x="11826300" y="5343406"/>
                </a:lnTo>
                <a:cubicBezTo>
                  <a:pt x="11531885" y="5423103"/>
                  <a:pt x="11235310" y="5493989"/>
                  <a:pt x="10936448" y="5557921"/>
                </a:cubicBezTo>
                <a:cubicBezTo>
                  <a:pt x="10620168" y="5625703"/>
                  <a:pt x="10302365" y="5685700"/>
                  <a:pt x="9983034" y="5737926"/>
                </a:cubicBezTo>
                <a:cubicBezTo>
                  <a:pt x="9717606" y="5781375"/>
                  <a:pt x="9451451" y="5820020"/>
                  <a:pt x="9184585" y="5853873"/>
                </a:cubicBezTo>
                <a:cubicBezTo>
                  <a:pt x="8981951" y="5879447"/>
                  <a:pt x="8779319" y="5903530"/>
                  <a:pt x="8576053" y="5923392"/>
                </a:cubicBezTo>
                <a:cubicBezTo>
                  <a:pt x="8338462" y="5946112"/>
                  <a:pt x="8100618" y="5967587"/>
                  <a:pt x="7862392" y="5984843"/>
                </a:cubicBezTo>
                <a:cubicBezTo>
                  <a:pt x="7553105" y="6007187"/>
                  <a:pt x="7243690" y="6025065"/>
                  <a:pt x="6933768" y="6036237"/>
                </a:cubicBezTo>
                <a:cubicBezTo>
                  <a:pt x="6781221" y="6041700"/>
                  <a:pt x="6628676" y="6045548"/>
                  <a:pt x="6476130" y="6050140"/>
                </a:cubicBezTo>
                <a:cubicBezTo>
                  <a:pt x="6437585" y="6048056"/>
                  <a:pt x="6398929" y="6049681"/>
                  <a:pt x="6360703" y="6054983"/>
                </a:cubicBezTo>
                <a:lnTo>
                  <a:pt x="6055614" y="6054983"/>
                </a:lnTo>
                <a:lnTo>
                  <a:pt x="5976289" y="6050389"/>
                </a:lnTo>
                <a:cubicBezTo>
                  <a:pt x="5738826" y="6037976"/>
                  <a:pt x="5501363" y="6024197"/>
                  <a:pt x="5263770" y="6014140"/>
                </a:cubicBezTo>
                <a:cubicBezTo>
                  <a:pt x="4957027" y="6001724"/>
                  <a:pt x="4650663" y="5981244"/>
                  <a:pt x="4345190" y="5952070"/>
                </a:cubicBezTo>
                <a:cubicBezTo>
                  <a:pt x="4020648" y="5921158"/>
                  <a:pt x="3696870" y="5886523"/>
                  <a:pt x="3372201" y="5853501"/>
                </a:cubicBezTo>
                <a:cubicBezTo>
                  <a:pt x="3034653" y="5819239"/>
                  <a:pt x="2697781" y="5779600"/>
                  <a:pt x="2361582" y="5734574"/>
                </a:cubicBezTo>
                <a:cubicBezTo>
                  <a:pt x="1984196" y="5684421"/>
                  <a:pt x="1607962" y="5626695"/>
                  <a:pt x="1232869" y="5561398"/>
                </a:cubicBezTo>
                <a:cubicBezTo>
                  <a:pt x="841970" y="5492685"/>
                  <a:pt x="453644" y="5414197"/>
                  <a:pt x="68483" y="5321691"/>
                </a:cubicBezTo>
                <a:lnTo>
                  <a:pt x="0" y="5304336"/>
                </a:lnTo>
                <a:lnTo>
                  <a:pt x="0" y="5247847"/>
                </a:lnTo>
                <a:lnTo>
                  <a:pt x="72423" y="5266624"/>
                </a:lnTo>
                <a:cubicBezTo>
                  <a:pt x="247899" y="5308802"/>
                  <a:pt x="424058" y="5348062"/>
                  <a:pt x="600566" y="5384994"/>
                </a:cubicBezTo>
                <a:cubicBezTo>
                  <a:pt x="988032" y="5465808"/>
                  <a:pt x="1377788" y="5534706"/>
                  <a:pt x="1769069" y="5595162"/>
                </a:cubicBezTo>
                <a:cubicBezTo>
                  <a:pt x="2051913" y="5638738"/>
                  <a:pt x="2335141" y="5678835"/>
                  <a:pt x="2612900" y="5712104"/>
                </a:cubicBezTo>
                <a:cubicBezTo>
                  <a:pt x="2604892" y="5714711"/>
                  <a:pt x="2593962" y="5704655"/>
                  <a:pt x="2580488" y="5702173"/>
                </a:cubicBezTo>
                <a:cubicBezTo>
                  <a:pt x="2086656" y="5610221"/>
                  <a:pt x="1597284" y="5499328"/>
                  <a:pt x="1112357" y="5369476"/>
                </a:cubicBezTo>
                <a:cubicBezTo>
                  <a:pt x="880233" y="5307405"/>
                  <a:pt x="649550" y="5240927"/>
                  <a:pt x="420307" y="5170043"/>
                </a:cubicBezTo>
                <a:lnTo>
                  <a:pt x="0" y="50311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799197" y="2863392"/>
            <a:ext cx="4607236" cy="1626541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en-US" sz="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3.	 </a:t>
            </a:r>
            <a:r>
              <a:rPr lang="uk-UA" sz="8000" b="1" kern="1200" dirty="0">
                <a:latin typeface="+mn-lt"/>
                <a:ea typeface="+mn-ea"/>
                <a:cs typeface="+mn-cs"/>
              </a:rPr>
              <a:t>Святополка в оповіді «Ярослав Мудрий» названо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А твердинею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Б чужинцем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В співцем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Г катом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b="1" kern="1200" dirty="0">
                <a:latin typeface="+mn-lt"/>
                <a:ea typeface="+mn-ea"/>
                <a:cs typeface="+mn-cs"/>
              </a:rPr>
              <a:t>4.	 У якому столітті відбуваються події в оповіді «Ярослав Мудрий»? </a:t>
            </a:r>
            <a:r>
              <a:rPr lang="uk-UA" sz="6400" kern="1200" dirty="0">
                <a:latin typeface="+mn-lt"/>
                <a:ea typeface="+mn-ea"/>
                <a:cs typeface="+mn-cs"/>
              </a:rPr>
              <a:t>Що ви знаєте про цей період в історії України?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5.	 </a:t>
            </a:r>
            <a:r>
              <a:rPr lang="uk-UA" sz="6400" b="1" kern="1200" dirty="0">
                <a:latin typeface="+mn-lt"/>
                <a:ea typeface="+mn-ea"/>
                <a:cs typeface="+mn-cs"/>
              </a:rPr>
              <a:t>Як змінився Київ за князювання </a:t>
            </a:r>
            <a:r>
              <a:rPr lang="uk-UA" sz="6400" kern="1200" dirty="0">
                <a:latin typeface="+mn-lt"/>
                <a:ea typeface="+mn-ea"/>
                <a:cs typeface="+mn-cs"/>
              </a:rPr>
              <a:t>Ярослава Мудрого?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6.	 </a:t>
            </a:r>
            <a:r>
              <a:rPr lang="uk-UA" sz="6400" b="1" kern="1200" dirty="0">
                <a:latin typeface="+mn-lt"/>
                <a:ea typeface="+mn-ea"/>
                <a:cs typeface="+mn-cs"/>
              </a:rPr>
              <a:t>Чому Ярослав Мудрий не хотів воювати? </a:t>
            </a:r>
            <a:r>
              <a:rPr lang="uk-UA" sz="6400" kern="1200" dirty="0">
                <a:latin typeface="+mn-lt"/>
                <a:ea typeface="+mn-ea"/>
                <a:cs typeface="+mn-cs"/>
              </a:rPr>
              <a:t>Як це його характеризує?</a:t>
            </a:r>
          </a:p>
          <a:p>
            <a:pPr algn="ctr" defTabSz="914400">
              <a:lnSpc>
                <a:spcPct val="90000"/>
              </a:lnSpc>
              <a:spcBef>
                <a:spcPts val="1000"/>
              </a:spcBef>
            </a:pPr>
            <a:r>
              <a:rPr lang="uk-UA" sz="6400" kern="1200" dirty="0">
                <a:latin typeface="+mn-lt"/>
                <a:ea typeface="+mn-ea"/>
                <a:cs typeface="+mn-cs"/>
              </a:rPr>
              <a:t>7.	 Що з</a:t>
            </a:r>
            <a:r>
              <a:rPr lang="uk-UA" sz="6400" b="1" kern="1200" dirty="0">
                <a:latin typeface="+mn-lt"/>
                <a:ea typeface="+mn-ea"/>
                <a:cs typeface="+mn-cs"/>
              </a:rPr>
              <a:t>аповів</a:t>
            </a:r>
            <a:r>
              <a:rPr lang="uk-UA" sz="6400" kern="1200" dirty="0">
                <a:latin typeface="+mn-lt"/>
                <a:ea typeface="+mn-ea"/>
                <a:cs typeface="+mn-cs"/>
              </a:rPr>
              <a:t> своїм синам Ярослав Мудрий?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6D080EC2-42B5-4E04-BBF7-F0BC5CB7C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3566566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5410" y="1454860"/>
            <a:ext cx="5672831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uk-UA" sz="2800" dirty="0"/>
              <a:t>1.	 Ярослав Мудрий прогнав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А чехів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Б поляків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В греків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Г німців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2.	 Мстислав у поєдинку подолав 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А Бояна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Б </a:t>
            </a:r>
            <a:r>
              <a:rPr lang="uk-UA" sz="2800" dirty="0" err="1"/>
              <a:t>Редедю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В Ярослава</a:t>
            </a:r>
            <a:endParaRPr lang="uk-UA" sz="2800"/>
          </a:p>
          <a:p>
            <a:pPr>
              <a:spcAft>
                <a:spcPts val="600"/>
              </a:spcAft>
            </a:pPr>
            <a:r>
              <a:rPr lang="uk-UA" sz="2800" dirty="0"/>
              <a:t>Г Святополка</a:t>
            </a:r>
            <a:endParaRPr lang="uk-UA" sz="2800"/>
          </a:p>
          <a:p>
            <a:pPr>
              <a:spcAft>
                <a:spcPts val="600"/>
              </a:spcAft>
            </a:pPr>
            <a:endParaRPr lang="uk-U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17AE49-B76A-0E60-B73A-00972B5FE66C}"/>
              </a:ext>
            </a:extLst>
          </p:cNvPr>
          <p:cNvSpPr txBox="1"/>
          <p:nvPr/>
        </p:nvSpPr>
        <p:spPr>
          <a:xfrm>
            <a:off x="8576013" y="367646"/>
            <a:ext cx="33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ПІДСУМОВУЄМО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45</TotalTime>
  <Words>1618</Words>
  <Application>Microsoft Office PowerPoint</Application>
  <PresentationFormat>Широкий екран</PresentationFormat>
  <Paragraphs>143</Paragraphs>
  <Slides>26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4" baseType="lpstr">
      <vt:lpstr>Arial</vt:lpstr>
      <vt:lpstr>Calibri</vt:lpstr>
      <vt:lpstr>Century Gothic</vt:lpstr>
      <vt:lpstr>PragmaticaC</vt:lpstr>
      <vt:lpstr>PragmaticaC-Italic</vt:lpstr>
      <vt:lpstr>SchoolBookC</vt:lpstr>
      <vt:lpstr>SchoolBookC-Italic</vt:lpstr>
      <vt:lpstr>Туман</vt:lpstr>
      <vt:lpstr>ОЛЕКСАНДР ОЛЕСЬ (1878–1944)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ЛІТОПИСНІ ОПОВІДІ </dc:title>
  <dc:creator>Тетяна Сезько</dc:creator>
  <cp:lastModifiedBy>Тетяна Сезько</cp:lastModifiedBy>
  <cp:revision>57</cp:revision>
  <dcterms:created xsi:type="dcterms:W3CDTF">2023-02-02T12:43:00Z</dcterms:created>
  <dcterms:modified xsi:type="dcterms:W3CDTF">2023-03-31T16:42:58Z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06589849543F4C31A1D7570BFD448F34</vt:lpwstr>
  </property>
  <property fmtid="{D5CDD505-2E9C-101B-9397-08002B2CF9AE}" pid="3" name="KSOProductBuildVer">
    <vt:lpwstr>1033-11.2.0.11486</vt:lpwstr>
  </property>
</Properties>
</file>