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5" r:id="rId3"/>
    <p:sldId id="271" r:id="rId4"/>
    <p:sldId id="257" r:id="rId5"/>
    <p:sldId id="258" r:id="rId6"/>
    <p:sldId id="259" r:id="rId7"/>
    <p:sldId id="272" r:id="rId8"/>
    <p:sldId id="273" r:id="rId9"/>
    <p:sldId id="260" r:id="rId10"/>
    <p:sldId id="270" r:id="rId11"/>
    <p:sldId id="276" r:id="rId12"/>
    <p:sldId id="261" r:id="rId13"/>
    <p:sldId id="262" r:id="rId14"/>
    <p:sldId id="263" r:id="rId15"/>
    <p:sldId id="278" r:id="rId16"/>
    <p:sldId id="267" r:id="rId17"/>
    <p:sldId id="269" r:id="rId18"/>
    <p:sldId id="268" r:id="rId19"/>
    <p:sldId id="266" r:id="rId20"/>
    <p:sldId id="280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CAFF4F-D694-B20D-79B2-A2209D7497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2431" y="488270"/>
            <a:ext cx="5675790" cy="1748901"/>
          </a:xfrm>
        </p:spPr>
        <p:txBody>
          <a:bodyPr>
            <a:normAutofit/>
          </a:bodyPr>
          <a:lstStyle/>
          <a:p>
            <a:pPr algn="r"/>
            <a:r>
              <a:rPr lang="uk-UA" sz="3200" dirty="0"/>
              <a:t>Літературна казка</a:t>
            </a:r>
            <a:br>
              <a:rPr lang="uk-UA" sz="3200" dirty="0"/>
            </a:br>
            <a:r>
              <a:rPr lang="uk-UA" sz="4000" dirty="0"/>
              <a:t>І.Я.ФРАНКО, </a:t>
            </a:r>
            <a:br>
              <a:rPr lang="uk-UA" sz="4000" dirty="0"/>
            </a:br>
            <a:r>
              <a:rPr lang="uk-UA" sz="4000" dirty="0"/>
              <a:t>«ФАРБОВАНИЙ ЛИС»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E15C6C8-76AC-D50E-B2BA-91C9873A9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01157" y="5175682"/>
            <a:ext cx="9525739" cy="1388370"/>
          </a:xfrm>
        </p:spPr>
        <p:txBody>
          <a:bodyPr>
            <a:noAutofit/>
          </a:bodyPr>
          <a:lstStyle/>
          <a:p>
            <a:pPr algn="r"/>
            <a:r>
              <a:rPr lang="uk-UA" sz="1800" dirty="0"/>
              <a:t>СЕЗЬКО ТЕТЯНА АНАТОЛІЇВНА,</a:t>
            </a:r>
          </a:p>
          <a:p>
            <a:pPr algn="r"/>
            <a:r>
              <a:rPr lang="uk-UA" sz="1800" dirty="0"/>
              <a:t> УЧИТЕЛЬ УКРАЇНСЬКОЇ МОВИ ТА ЛІТЕРАТУРИ</a:t>
            </a:r>
          </a:p>
          <a:p>
            <a:pPr algn="r"/>
            <a:r>
              <a:rPr lang="uk-UA" sz="1800" dirty="0"/>
              <a:t>ВИЩОЇ КВАЛІФІКАЦІЙНОЇ КАТЕГОРІЇ,</a:t>
            </a:r>
          </a:p>
          <a:p>
            <a:pPr algn="r"/>
            <a:r>
              <a:rPr lang="uk-UA" sz="1800" dirty="0"/>
              <a:t>З ПЕДАГОГІЧНИМ ЗВАНЯМ «УЧИТЕЛЬ 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751976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17938" y="168597"/>
            <a:ext cx="5429288" cy="857232"/>
          </a:xfrm>
        </p:spPr>
        <p:txBody>
          <a:bodyPr>
            <a:normAutofit fontScale="90000"/>
          </a:bodyPr>
          <a:lstStyle/>
          <a:p>
            <a:r>
              <a:rPr lang="uk-UA" dirty="0"/>
              <a:t>Спільне та відмінне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330242"/>
              </p:ext>
            </p:extLst>
          </p:nvPr>
        </p:nvGraphicFramePr>
        <p:xfrm>
          <a:off x="1453782" y="1556571"/>
          <a:ext cx="9119524" cy="45612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76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01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55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                                           Народна казка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2800" dirty="0">
                        <a:latin typeface="Calibri"/>
                        <a:ea typeface="SimSu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Літературна казка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26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Автор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колективний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письменник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26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Форма існування 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усна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писемна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89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Текст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>
                          <a:latin typeface="Calibri"/>
                          <a:ea typeface="SimSun"/>
                          <a:cs typeface="Times New Roman"/>
                        </a:rPr>
                        <a:t>кілька варіантів</a:t>
                      </a:r>
                      <a:endParaRPr lang="ru-RU" sz="280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ОДИН варіантів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26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Мова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прозова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прозова і віршована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26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Вік 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давня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два століття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96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Значення 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школа народної моралі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latin typeface="Calibri"/>
                          <a:ea typeface="SimSun"/>
                          <a:cs typeface="Times New Roman"/>
                        </a:rPr>
                        <a:t>школа народної моралі</a:t>
                      </a:r>
                      <a:endParaRPr lang="ru-RU" sz="2800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3EB286-F654-B42A-E9E7-431050B76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79" y="-201562"/>
            <a:ext cx="8610600" cy="1293028"/>
          </a:xfrm>
        </p:spPr>
        <p:txBody>
          <a:bodyPr/>
          <a:lstStyle/>
          <a:p>
            <a:r>
              <a:rPr lang="uk-UA" dirty="0"/>
              <a:t>ЛІТЕРАТУРНІ КАЗКИ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EDCB426-0FD4-E1F3-B5AF-1AFCBFDFEB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8281" y="3009653"/>
            <a:ext cx="5265198" cy="38483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b="1" dirty="0"/>
              <a:t>ВАСИЛЬ КОРОЛІВ-СТАРИЙ</a:t>
            </a:r>
          </a:p>
          <a:p>
            <a:pPr marL="0" indent="0">
              <a:buNone/>
            </a:pPr>
            <a:r>
              <a:rPr lang="uk-UA" dirty="0"/>
              <a:t>(1879–1943)</a:t>
            </a:r>
          </a:p>
          <a:p>
            <a:pPr marL="0" indent="0">
              <a:buNone/>
            </a:pPr>
            <a:r>
              <a:rPr lang="uk-UA" dirty="0"/>
              <a:t> МАВКА ВЕРБИНКА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b="1" dirty="0"/>
              <a:t>ВАСИЛЬ СИМОНЕНКО</a:t>
            </a:r>
          </a:p>
          <a:p>
            <a:pPr marL="0" indent="0">
              <a:buNone/>
            </a:pPr>
            <a:r>
              <a:rPr lang="uk-UA" dirty="0"/>
              <a:t>(1935–1963)</a:t>
            </a:r>
          </a:p>
          <a:p>
            <a:pPr marL="0" indent="0">
              <a:buNone/>
            </a:pPr>
            <a:r>
              <a:rPr lang="uk-UA" dirty="0"/>
              <a:t>ЦАР ПЛАКСІЙ ТА ЛОСКОТОН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b="1" dirty="0"/>
              <a:t>ОЛЕКСАНДР  ОЛЕСЬ</a:t>
            </a:r>
          </a:p>
          <a:p>
            <a:pPr marL="0" indent="0">
              <a:buNone/>
            </a:pPr>
            <a:r>
              <a:rPr lang="uk-UA" dirty="0"/>
              <a:t>(1878–1944)</a:t>
            </a:r>
          </a:p>
          <a:p>
            <a:pPr marL="0" indent="0">
              <a:buNone/>
            </a:pPr>
            <a:r>
              <a:rPr lang="uk-UA" dirty="0"/>
              <a:t>МИКИТА КОЖУМ’ЯКА</a:t>
            </a:r>
          </a:p>
          <a:p>
            <a:endParaRPr lang="uk-U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F97A16-FF7E-3AC3-131C-3437BA7FEF67}"/>
              </a:ext>
            </a:extLst>
          </p:cNvPr>
          <p:cNvSpPr txBox="1"/>
          <p:nvPr/>
        </p:nvSpPr>
        <p:spPr>
          <a:xfrm>
            <a:off x="68780" y="1977526"/>
            <a:ext cx="32736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/>
              <a:t>ІВАН  ФРАНКО</a:t>
            </a:r>
          </a:p>
          <a:p>
            <a:r>
              <a:rPr lang="uk-UA" dirty="0"/>
              <a:t> (1856–1916</a:t>
            </a:r>
          </a:p>
          <a:p>
            <a:r>
              <a:rPr lang="uk-UA" dirty="0"/>
              <a:t>ФАРБОВАНИЙ ЛИС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FF53B8-F77E-3970-DE52-37CE89CEEC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94" y="3009653"/>
            <a:ext cx="4786451" cy="356532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054A48-76B1-5E33-FAD6-1E5C9DEA7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9902" y="1017400"/>
            <a:ext cx="6523285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1229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7BABAC-BCD4-5C09-00F3-26F163F5D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441" y="151813"/>
            <a:ext cx="8610600" cy="1293028"/>
          </a:xfrm>
        </p:spPr>
        <p:txBody>
          <a:bodyPr/>
          <a:lstStyle/>
          <a:p>
            <a:r>
              <a:rPr lang="uk-UA" dirty="0"/>
              <a:t>Про що ви дізнаєтеся?</a:t>
            </a:r>
            <a:br>
              <a:rPr lang="uk-UA" dirty="0"/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694B83E-A3E5-9738-9BEE-833FAB1295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59" y="2252710"/>
            <a:ext cx="4581617" cy="4024125"/>
          </a:xfrm>
        </p:spPr>
        <p:txBody>
          <a:bodyPr>
            <a:noAutofit/>
          </a:bodyPr>
          <a:lstStyle/>
          <a:p>
            <a:pPr algn="just"/>
            <a:r>
              <a:rPr lang="uk-UA" sz="2800" dirty="0"/>
              <a:t>Що таке літературна казка?</a:t>
            </a:r>
          </a:p>
          <a:p>
            <a:pPr algn="just"/>
            <a:r>
              <a:rPr lang="uk-UA" sz="2800" dirty="0"/>
              <a:t>Цікаву інформацію про І. Франка. </a:t>
            </a:r>
          </a:p>
          <a:p>
            <a:pPr algn="just"/>
            <a:r>
              <a:rPr lang="uk-UA" sz="2800" dirty="0"/>
              <a:t>Що станеться з Лисом, якщо він стрибне в діжку з фарбою?</a:t>
            </a:r>
          </a:p>
          <a:p>
            <a:pPr marL="0" indent="0" algn="just">
              <a:buNone/>
            </a:pPr>
            <a:r>
              <a:rPr lang="uk-UA" sz="2800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6059C0-18D4-F255-8B45-2CA227CCDA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8330" y="1826582"/>
            <a:ext cx="7114712" cy="4121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529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72D3F8-4EAF-8100-3FA5-B05FD059D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5523" y="-62809"/>
            <a:ext cx="9881585" cy="1293028"/>
          </a:xfrm>
        </p:spPr>
        <p:txBody>
          <a:bodyPr/>
          <a:lstStyle/>
          <a:p>
            <a:r>
              <a:rPr lang="uk-UA" dirty="0"/>
              <a:t>Факти з біографії </a:t>
            </a:r>
            <a:r>
              <a:rPr lang="uk-UA" dirty="0" err="1"/>
              <a:t>івана</a:t>
            </a:r>
            <a:r>
              <a:rPr lang="uk-UA" dirty="0"/>
              <a:t> франка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FAB3766-3AD8-ADE1-CDA4-9715F7086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0935" y="3632295"/>
            <a:ext cx="5974675" cy="4161284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 err="1"/>
              <a:t>Іван</a:t>
            </a:r>
            <a:r>
              <a:rPr lang="ru-RU" b="1" dirty="0"/>
              <a:t> Франко </a:t>
            </a:r>
            <a:r>
              <a:rPr lang="ru-RU" dirty="0" err="1"/>
              <a:t>народився</a:t>
            </a:r>
            <a:r>
              <a:rPr lang="ru-RU" dirty="0"/>
              <a:t> 27 </a:t>
            </a:r>
            <a:r>
              <a:rPr lang="ru-RU" dirty="0" err="1"/>
              <a:t>серпня</a:t>
            </a:r>
            <a:r>
              <a:rPr lang="ru-RU" dirty="0"/>
              <a:t> 1856 р. в с. </a:t>
            </a:r>
            <a:r>
              <a:rPr lang="ru-RU" b="1" dirty="0" err="1"/>
              <a:t>Нагуєвичах</a:t>
            </a:r>
            <a:r>
              <a:rPr lang="ru-RU" b="1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неподалік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м. Львова. </a:t>
            </a:r>
            <a:r>
              <a:rPr lang="ru-RU" dirty="0" err="1"/>
              <a:t>Його</a:t>
            </a:r>
            <a:r>
              <a:rPr lang="ru-RU" dirty="0"/>
              <a:t> родина, як на </a:t>
            </a:r>
            <a:r>
              <a:rPr lang="ru-RU" dirty="0" err="1"/>
              <a:t>ті</a:t>
            </a:r>
            <a:r>
              <a:rPr lang="ru-RU" dirty="0"/>
              <a:t> </a:t>
            </a:r>
            <a:r>
              <a:rPr lang="ru-RU" dirty="0" err="1"/>
              <a:t>часи</a:t>
            </a:r>
            <a:r>
              <a:rPr lang="ru-RU" dirty="0"/>
              <a:t>, </a:t>
            </a:r>
            <a:r>
              <a:rPr lang="ru-RU" dirty="0" err="1"/>
              <a:t>була</a:t>
            </a:r>
            <a:r>
              <a:rPr lang="ru-RU" dirty="0"/>
              <a:t> </a:t>
            </a:r>
            <a:r>
              <a:rPr lang="ru-RU" dirty="0" err="1"/>
              <a:t>досить</a:t>
            </a:r>
            <a:r>
              <a:rPr lang="ru-RU" dirty="0"/>
              <a:t> </a:t>
            </a:r>
            <a:r>
              <a:rPr lang="ru-RU" b="1" dirty="0" err="1"/>
              <a:t>заможною</a:t>
            </a:r>
            <a:r>
              <a:rPr lang="ru-RU" b="1" dirty="0"/>
              <a:t>.</a:t>
            </a:r>
            <a:r>
              <a:rPr lang="ru-RU" dirty="0"/>
              <a:t> </a:t>
            </a:r>
            <a:r>
              <a:rPr lang="ru-RU" dirty="0" err="1"/>
              <a:t>Батько</a:t>
            </a:r>
            <a:r>
              <a:rPr lang="ru-RU" dirty="0"/>
              <a:t> </a:t>
            </a:r>
            <a:r>
              <a:rPr lang="ru-RU" dirty="0" err="1"/>
              <a:t>працював</a:t>
            </a:r>
            <a:r>
              <a:rPr lang="ru-RU" dirty="0"/>
              <a:t> </a:t>
            </a:r>
            <a:r>
              <a:rPr lang="ru-RU" b="1" dirty="0" err="1"/>
              <a:t>сільським</a:t>
            </a:r>
            <a:r>
              <a:rPr lang="ru-RU" b="1" dirty="0"/>
              <a:t> ковалем</a:t>
            </a:r>
            <a:r>
              <a:rPr lang="ru-RU" dirty="0"/>
              <a:t>. Мати походила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шляхетського</a:t>
            </a:r>
            <a:r>
              <a:rPr lang="ru-RU" dirty="0"/>
              <a:t> роду, </a:t>
            </a:r>
            <a:r>
              <a:rPr lang="ru-RU" dirty="0" err="1"/>
              <a:t>була</a:t>
            </a:r>
            <a:r>
              <a:rPr lang="ru-RU" dirty="0"/>
              <a:t> </a:t>
            </a:r>
            <a:r>
              <a:rPr lang="ru-RU" dirty="0" err="1"/>
              <a:t>гордої</a:t>
            </a:r>
            <a:r>
              <a:rPr lang="ru-RU" dirty="0"/>
              <a:t> </a:t>
            </a:r>
            <a:r>
              <a:rPr lang="ru-RU" dirty="0" err="1"/>
              <a:t>вдачі</a:t>
            </a:r>
            <a:r>
              <a:rPr lang="ru-RU" dirty="0"/>
              <a:t>, мала </a:t>
            </a:r>
            <a:r>
              <a:rPr lang="ru-RU" dirty="0" err="1"/>
              <a:t>чутливе</a:t>
            </a:r>
            <a:r>
              <a:rPr lang="ru-RU" dirty="0"/>
              <a:t> до </a:t>
            </a:r>
            <a:r>
              <a:rPr lang="ru-RU" dirty="0" err="1"/>
              <a:t>краси</a:t>
            </a:r>
            <a:r>
              <a:rPr lang="ru-RU" dirty="0"/>
              <a:t> </a:t>
            </a:r>
            <a:r>
              <a:rPr lang="ru-RU" dirty="0" err="1"/>
              <a:t>серце</a:t>
            </a:r>
            <a:r>
              <a:rPr lang="ru-RU" dirty="0"/>
              <a:t>,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b="1" dirty="0" err="1"/>
              <a:t>співала</a:t>
            </a:r>
            <a:r>
              <a:rPr lang="ru-RU" b="1" dirty="0"/>
              <a:t> </a:t>
            </a:r>
            <a:r>
              <a:rPr lang="ru-RU" b="1" dirty="0" err="1"/>
              <a:t>народних</a:t>
            </a:r>
            <a:r>
              <a:rPr lang="ru-RU" b="1" dirty="0"/>
              <a:t> </a:t>
            </a:r>
            <a:r>
              <a:rPr lang="ru-RU" b="1" dirty="0" err="1"/>
              <a:t>пісень</a:t>
            </a:r>
            <a:r>
              <a:rPr lang="ru-RU" b="1" dirty="0"/>
              <a:t>,</a:t>
            </a:r>
            <a:endParaRPr lang="uk-UA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97B013F-A07A-6AD5-7054-C17C4AD8A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28" y="2296520"/>
            <a:ext cx="2663671" cy="396655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66DF19-4F9D-4316-AC3A-04DFC12CA4F8}"/>
              </a:ext>
            </a:extLst>
          </p:cNvPr>
          <p:cNvSpPr txBox="1"/>
          <p:nvPr/>
        </p:nvSpPr>
        <p:spPr>
          <a:xfrm>
            <a:off x="5410935" y="1230219"/>
            <a:ext cx="607898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видатний український поет, прозаїк, драматург, літературний критик, публіцист, перекладач, науковець, громадський і політичний діяч. Доктор філософії (1893), дійсний член Наукового товариства імені Шевченка (1899), почесний доктор Харківського університету (1906). Член Всеукраїнського Товариства «Просвіта».</a:t>
            </a:r>
          </a:p>
        </p:txBody>
      </p:sp>
    </p:spTree>
    <p:extLst>
      <p:ext uri="{BB962C8B-B14F-4D97-AF65-F5344CB8AC3E}">
        <p14:creationId xmlns:p14="http://schemas.microsoft.com/office/powerpoint/2010/main" val="873599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292BE77-B063-BCE5-9516-D70135C010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4963" y="1324952"/>
            <a:ext cx="6557640" cy="353685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400" dirty="0"/>
              <a:t>Спочатку хлопець навчався в початковій школі сусіднього села, яку вважали кращою, ніж у Нагуєвичах. Він був дуже здібним: за два роки навчився читати українською, німецькою та польською мовами (до речі, українською навчився читати за десять днів!).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5A0E67-683B-A2B4-AB3D-A240D0804E13}"/>
              </a:ext>
            </a:extLst>
          </p:cNvPr>
          <p:cNvSpPr txBox="1"/>
          <p:nvPr/>
        </p:nvSpPr>
        <p:spPr>
          <a:xfrm>
            <a:off x="4856085" y="3835517"/>
            <a:ext cx="647774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Згодом Іван здобував освіту в так званій «нормальній» школі Дрогобича, а потім— у Дрогобицькій гімназії.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9AD1D4-B50D-DF17-30F3-AA7D7D06755F}"/>
              </a:ext>
            </a:extLst>
          </p:cNvPr>
          <p:cNvSpPr txBox="1"/>
          <p:nvPr/>
        </p:nvSpPr>
        <p:spPr>
          <a:xfrm>
            <a:off x="4864963" y="5087339"/>
            <a:ext cx="647774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Іван за підсумками навчального року </a:t>
            </a:r>
            <a:r>
              <a:rPr lang="uk-UA" sz="2400" b="1" dirty="0"/>
              <a:t>виявився найкращим учнем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B9E0159-51B0-6206-B73E-5A8EF46163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7363"/>
          <a:stretch/>
        </p:blipFill>
        <p:spPr>
          <a:xfrm>
            <a:off x="1506752" y="1393794"/>
            <a:ext cx="1971429" cy="452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740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EB1C6B4-39CB-9CD5-DF81-C5D0CE564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5958" y="1676235"/>
            <a:ext cx="5841507" cy="4024125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У </a:t>
            </a:r>
            <a:r>
              <a:rPr lang="ru-RU" dirty="0" err="1"/>
              <a:t>дев’ятирічного</a:t>
            </a:r>
            <a:r>
              <a:rPr lang="ru-RU" dirty="0"/>
              <a:t> </a:t>
            </a:r>
            <a:r>
              <a:rPr lang="ru-RU" dirty="0" err="1"/>
              <a:t>Івана</a:t>
            </a:r>
            <a:r>
              <a:rPr lang="ru-RU" dirty="0"/>
              <a:t> батька не стало.</a:t>
            </a:r>
          </a:p>
          <a:p>
            <a:pPr marL="0" indent="0" algn="just">
              <a:buNone/>
            </a:pPr>
            <a:r>
              <a:rPr lang="uk-UA" dirty="0"/>
              <a:t>Щоб утримувати родину із чотирма дітьми й господарство, </a:t>
            </a:r>
          </a:p>
          <a:p>
            <a:pPr marL="0" indent="0" algn="just">
              <a:buNone/>
            </a:pPr>
            <a:r>
              <a:rPr lang="uk-UA" dirty="0"/>
              <a:t>мати вимушена була вдруге вийти заміж. Вітчим виявився доброю людиною, він сприяв тому, щоб хлопець продовжував  навчання. Навчаючись у гімназії, Іван зібрав чималу бібліотеку — майже п’ятсот книжок, захопився фольклором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F742A44-A085-701C-E7CC-F8FEDBD4F5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83" t="9044" r="10660" b="15028"/>
          <a:stretch/>
        </p:blipFill>
        <p:spPr>
          <a:xfrm>
            <a:off x="1145220" y="1518082"/>
            <a:ext cx="3187147" cy="4092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49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F42F140-B81C-019C-ACA8-ED1D9475B0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67960" y="888321"/>
            <a:ext cx="4150495" cy="3937124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uk-UA" dirty="0"/>
              <a:t>У </a:t>
            </a:r>
            <a:r>
              <a:rPr lang="uk-UA" b="1" dirty="0"/>
              <a:t>дев’ятнадцятирічному </a:t>
            </a:r>
            <a:r>
              <a:rPr lang="uk-UA" dirty="0"/>
              <a:t>віці хлопець вступив на філософський факультет </a:t>
            </a:r>
            <a:r>
              <a:rPr lang="uk-UA" b="1" dirty="0"/>
              <a:t>Львівського університету</a:t>
            </a:r>
            <a:r>
              <a:rPr lang="uk-UA" dirty="0"/>
              <a:t>. Як талановитого й успішного студента, його звільнили від плати за навчання, призначили заохочувальну стипендію1. Згодом І. Франко продовжив навчання в </a:t>
            </a:r>
            <a:r>
              <a:rPr lang="uk-UA" b="1" dirty="0"/>
              <a:t>Чернівецькому університеті</a:t>
            </a:r>
            <a:r>
              <a:rPr lang="uk-UA" dirty="0"/>
              <a:t>, а у Відні захистив наукову роботу, здобувши </a:t>
            </a:r>
            <a:r>
              <a:rPr lang="uk-UA" b="1" dirty="0"/>
              <a:t>ступінь доктора філософії</a:t>
            </a:r>
            <a:r>
              <a:rPr lang="uk-UA" dirty="0"/>
              <a:t>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9B182EE-3FDD-C27B-8824-4645EF66CB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957" y="1452351"/>
            <a:ext cx="2571750" cy="35718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719301-ED66-9435-0403-9CD4ED00CEAE}"/>
              </a:ext>
            </a:extLst>
          </p:cNvPr>
          <p:cNvSpPr txBox="1"/>
          <p:nvPr/>
        </p:nvSpPr>
        <p:spPr>
          <a:xfrm>
            <a:off x="0" y="5168330"/>
            <a:ext cx="3805562" cy="1477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err="1"/>
              <a:t>Іван</a:t>
            </a:r>
            <a:r>
              <a:rPr lang="ru-RU" dirty="0"/>
              <a:t> Франко з дружиною Ольгою </a:t>
            </a:r>
            <a:r>
              <a:rPr lang="ru-RU" dirty="0" err="1"/>
              <a:t>Хоружинською</a:t>
            </a:r>
            <a:r>
              <a:rPr lang="ru-RU" dirty="0"/>
              <a:t> 1886 р. </a:t>
            </a:r>
            <a:r>
              <a:rPr lang="ru-RU" dirty="0" err="1"/>
              <a:t>сфотографувались</a:t>
            </a:r>
            <a:r>
              <a:rPr lang="ru-RU" dirty="0"/>
              <a:t> у </a:t>
            </a:r>
            <a:r>
              <a:rPr lang="ru-RU" dirty="0" err="1"/>
              <a:t>Влодзімежа</a:t>
            </a:r>
            <a:r>
              <a:rPr lang="ru-RU" dirty="0"/>
              <a:t> </a:t>
            </a:r>
            <a:r>
              <a:rPr lang="ru-RU" dirty="0" err="1"/>
              <a:t>Висоцького</a:t>
            </a:r>
            <a:r>
              <a:rPr lang="ru-RU" dirty="0"/>
              <a:t> </a:t>
            </a:r>
            <a:r>
              <a:rPr lang="ru-RU" dirty="0" err="1"/>
              <a:t>одразу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одруження</a:t>
            </a:r>
            <a:endParaRPr lang="uk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9016B5-2904-4E73-EFBC-1C124605CE58}"/>
              </a:ext>
            </a:extLst>
          </p:cNvPr>
          <p:cNvSpPr txBox="1"/>
          <p:nvPr/>
        </p:nvSpPr>
        <p:spPr>
          <a:xfrm>
            <a:off x="3979415" y="5722328"/>
            <a:ext cx="6094520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/>
              <a:t>У </a:t>
            </a:r>
            <a:r>
              <a:rPr lang="ru-RU" dirty="0" err="1"/>
              <a:t>подружжя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четверо </a:t>
            </a:r>
            <a:r>
              <a:rPr lang="ru-RU" dirty="0" err="1"/>
              <a:t>дітей</a:t>
            </a:r>
            <a:r>
              <a:rPr lang="ru-RU" dirty="0"/>
              <a:t>: </a:t>
            </a:r>
            <a:r>
              <a:rPr lang="ru-RU" dirty="0" err="1"/>
              <a:t>Андрій</a:t>
            </a:r>
            <a:r>
              <a:rPr lang="ru-RU" dirty="0"/>
              <a:t> (1887—1913), Тарас (1889—1971), Петро (1890—1941) і Анна (1892—1988).</a:t>
            </a:r>
            <a:endParaRPr lang="uk-UA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811CC6A-DCB5-A18E-F666-60823E7193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9266" y="3050026"/>
            <a:ext cx="3344559" cy="257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911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EB6EDA-4B5D-CBB3-7757-EED1B04D0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0909" y="1310397"/>
            <a:ext cx="6029036" cy="5046833"/>
          </a:xfrm>
        </p:spPr>
        <p:txBody>
          <a:bodyPr>
            <a:normAutofit lnSpcReduction="10000"/>
          </a:bodyPr>
          <a:lstStyle/>
          <a:p>
            <a:pPr algn="just"/>
            <a:r>
              <a:rPr lang="uk-UA" dirty="0"/>
              <a:t>Особливе місце у творчості письменника посідають його твори для дітей. Дуже популярна для маленьких читачів і читачок його збірка казок </a:t>
            </a:r>
            <a:r>
              <a:rPr lang="uk-UA" b="1" dirty="0"/>
              <a:t>«Коли  ще звірі говорили».</a:t>
            </a:r>
            <a:r>
              <a:rPr lang="uk-UA" dirty="0"/>
              <a:t> До неї  ввійшли такі казки, як «Фарбований Лис», «Осел і Лев», «Як Лисиця сама себе перехитрила», «Лисичка і </a:t>
            </a:r>
            <a:r>
              <a:rPr lang="uk-UA" dirty="0" err="1"/>
              <a:t>Журавель»та</a:t>
            </a:r>
            <a:r>
              <a:rPr lang="uk-UA" dirty="0"/>
              <a:t> ін. У казках майстерно змальовано риси тварин: хитрість лисиці, упертість осла чи незграбність ведмедя. Одну з них ви обов’язково прочитаєте. А хто зацікавився дитинством І. Франка, той може більше про нього дізнатися з автобіографічних2 оповідань письменника «У кузні», «Малий Мирон», «Олівець».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E6336F9-57FD-8CFF-1AF5-B92426E412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55390" r="55390"/>
          <a:stretch/>
        </p:blipFill>
        <p:spPr>
          <a:xfrm>
            <a:off x="-2580702" y="1610428"/>
            <a:ext cx="6865513" cy="392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2801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E605C9-EB03-43B8-2CB7-46099F619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840" y="593313"/>
            <a:ext cx="11745795" cy="1418086"/>
          </a:xfrm>
        </p:spPr>
        <p:txBody>
          <a:bodyPr>
            <a:normAutofit fontScale="90000"/>
          </a:bodyPr>
          <a:lstStyle/>
          <a:p>
            <a:r>
              <a:rPr lang="ru-RU" dirty="0"/>
              <a:t>У кожного народу є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звірі-улюбленці</a:t>
            </a:r>
            <a:r>
              <a:rPr lang="ru-RU" dirty="0"/>
              <a:t>. З </a:t>
            </a:r>
            <a:r>
              <a:rPr lang="ru-RU" dirty="0" err="1"/>
              <a:t>давніх</a:t>
            </a:r>
            <a:r>
              <a:rPr lang="ru-RU" dirty="0"/>
              <a:t>-  </a:t>
            </a:r>
            <a:r>
              <a:rPr lang="ru-RU" dirty="0" err="1"/>
              <a:t>давен</a:t>
            </a:r>
            <a:r>
              <a:rPr lang="ru-RU" dirty="0"/>
              <a:t> </a:t>
            </a:r>
            <a:r>
              <a:rPr lang="ru-RU" dirty="0" err="1"/>
              <a:t>найбільшу</a:t>
            </a:r>
            <a:r>
              <a:rPr lang="ru-RU" dirty="0"/>
              <a:t> </a:t>
            </a:r>
            <a:r>
              <a:rPr lang="ru-RU" dirty="0" err="1"/>
              <a:t>популярність</a:t>
            </a:r>
            <a:r>
              <a:rPr lang="ru-RU" dirty="0"/>
              <a:t> у нас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вовк</a:t>
            </a:r>
            <a:r>
              <a:rPr lang="ru-RU" dirty="0"/>
              <a:t>, </a:t>
            </a:r>
            <a:r>
              <a:rPr lang="ru-RU" dirty="0" err="1"/>
              <a:t>лисиця</a:t>
            </a:r>
            <a:r>
              <a:rPr lang="ru-RU" dirty="0"/>
              <a:t> й ворона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66FA10D-DD2C-75F0-8C3C-6C33648725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628490"/>
            <a:ext cx="10820400" cy="402412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dirty="0"/>
              <a:t>Про них складено багато казок, прислів’їв і приказок. </a:t>
            </a:r>
            <a:r>
              <a:rPr lang="uk-UA" dirty="0" err="1"/>
              <a:t>Фольклористинараховують</a:t>
            </a:r>
            <a:r>
              <a:rPr lang="uk-UA" dirty="0"/>
              <a:t> 147 прислів’їв і приказок про вовка, 51 — про лисицю а 49 — про ворону. Поведінка цих тварин часто нагадує людську  вдачу, тому, читаючи байки про вовка й лисицю, ми вбачаємо в них хижу й хитру людину. </a:t>
            </a:r>
          </a:p>
          <a:p>
            <a:pPr marL="0" indent="0" algn="just">
              <a:buNone/>
            </a:pPr>
            <a:r>
              <a:rPr lang="uk-UA" dirty="0"/>
              <a:t>Значно меншу популярність </a:t>
            </a:r>
            <a:r>
              <a:rPr lang="uk-UA" b="1" dirty="0"/>
              <a:t>має лев </a:t>
            </a:r>
            <a:r>
              <a:rPr lang="uk-UA" dirty="0"/>
              <a:t>(усього 7 приказок). Чому? Напевно, тому, що він цар звірів в екзотичних країнах, а в нас верховодить тваринами </a:t>
            </a:r>
            <a:r>
              <a:rPr lang="uk-UA" b="1" dirty="0"/>
              <a:t>ведмідь</a:t>
            </a:r>
            <a:r>
              <a:rPr lang="uk-UA" dirty="0"/>
              <a:t>, про нього народ  склав 27 прислів’їв і приказок. Серед домашніх тварин народними  улюбленцями є </a:t>
            </a:r>
            <a:r>
              <a:rPr lang="uk-UA" b="1" dirty="0"/>
              <a:t>собака (197 стійких висловів), кінь (150) і свиня (99).</a:t>
            </a:r>
          </a:p>
        </p:txBody>
      </p:sp>
    </p:spTree>
    <p:extLst>
      <p:ext uri="{BB962C8B-B14F-4D97-AF65-F5344CB8AC3E}">
        <p14:creationId xmlns:p14="http://schemas.microsoft.com/office/powerpoint/2010/main" val="1489064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4501" y="214274"/>
            <a:ext cx="9982940" cy="785818"/>
          </a:xfrm>
        </p:spPr>
        <p:txBody>
          <a:bodyPr>
            <a:normAutofit fontScale="90000"/>
          </a:bodyPr>
          <a:lstStyle/>
          <a:p>
            <a:r>
              <a:rPr lang="uk-UA" dirty="0"/>
              <a:t>Твори Івана Яковича Франка ДЛЯ ДІТЕЙ</a:t>
            </a:r>
            <a:endParaRPr lang="ru-RU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66911" y="1071546"/>
            <a:ext cx="2143125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2992" y="1071546"/>
            <a:ext cx="2209800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62037" y="3967150"/>
            <a:ext cx="238125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81949" y="1071546"/>
            <a:ext cx="2371759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10380" y="4071943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953520" y="4071942"/>
            <a:ext cx="2125812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26708" y="4071958"/>
            <a:ext cx="2000250" cy="242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800" decel="10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C68C03-07BE-4497-D59A-18517F93D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789" y="-309825"/>
            <a:ext cx="3977644" cy="1600200"/>
          </a:xfrm>
        </p:spPr>
        <p:txBody>
          <a:bodyPr anchor="b">
            <a:normAutofit/>
          </a:bodyPr>
          <a:lstStyle/>
          <a:p>
            <a:pPr algn="l"/>
            <a:r>
              <a:rPr lang="uk-UA" sz="3200" dirty="0"/>
              <a:t>ФАРБОВАНИЙ ЛИС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06284D8-A809-20DB-5DA0-F41835F1F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364573"/>
            <a:ext cx="3977639" cy="38541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/>
              <a:t>Жив </a:t>
            </a:r>
            <a:r>
              <a:rPr lang="ru-RU" sz="2400" dirty="0" err="1"/>
              <a:t>собі</a:t>
            </a:r>
            <a:r>
              <a:rPr lang="ru-RU" sz="2400" dirty="0"/>
              <a:t> в </a:t>
            </a:r>
            <a:r>
              <a:rPr lang="ru-RU" sz="2400" dirty="0" err="1"/>
              <a:t>однім</a:t>
            </a:r>
            <a:r>
              <a:rPr lang="ru-RU" sz="2400" dirty="0"/>
              <a:t> </a:t>
            </a:r>
            <a:r>
              <a:rPr lang="ru-RU" sz="2400" dirty="0" err="1"/>
              <a:t>лісі</a:t>
            </a:r>
            <a:r>
              <a:rPr lang="ru-RU" sz="2400" dirty="0"/>
              <a:t> Лис </a:t>
            </a:r>
            <a:r>
              <a:rPr lang="ru-RU" sz="2400" dirty="0" err="1"/>
              <a:t>Микита</a:t>
            </a:r>
            <a:r>
              <a:rPr lang="ru-RU" sz="2400" dirty="0"/>
              <a:t>, </a:t>
            </a:r>
            <a:r>
              <a:rPr lang="ru-RU" sz="2400" dirty="0" err="1"/>
              <a:t>хитрий-прехитрий</a:t>
            </a:r>
            <a:r>
              <a:rPr lang="ru-RU" sz="2400" dirty="0"/>
              <a:t>. ..</a:t>
            </a:r>
          </a:p>
          <a:p>
            <a:pPr algn="just"/>
            <a:endParaRPr lang="ru-RU" sz="2400" dirty="0"/>
          </a:p>
          <a:p>
            <a:pPr marL="0" indent="0" algn="just">
              <a:buNone/>
            </a:pPr>
            <a:r>
              <a:rPr lang="ru-RU" sz="2400" dirty="0"/>
              <a:t>…</a:t>
            </a:r>
            <a:r>
              <a:rPr lang="ru-RU" sz="2400" dirty="0" err="1"/>
              <a:t>усі</a:t>
            </a:r>
            <a:r>
              <a:rPr lang="ru-RU" sz="2400" dirty="0"/>
              <a:t> </a:t>
            </a:r>
            <a:r>
              <a:rPr lang="ru-RU" sz="2400" dirty="0" err="1"/>
              <a:t>кинулися</a:t>
            </a:r>
            <a:r>
              <a:rPr lang="ru-RU" sz="2400" dirty="0"/>
              <a:t> на </a:t>
            </a:r>
            <a:r>
              <a:rPr lang="ru-RU" sz="2400" dirty="0" err="1"/>
              <a:t>нещасного</a:t>
            </a:r>
            <a:r>
              <a:rPr lang="ru-RU" sz="2400" dirty="0"/>
              <a:t> Лиса </a:t>
            </a:r>
            <a:r>
              <a:rPr lang="ru-RU" sz="2400" dirty="0" err="1"/>
              <a:t>Микиту</a:t>
            </a:r>
            <a:r>
              <a:rPr lang="ru-RU" sz="2400" dirty="0"/>
              <a:t>  й </a:t>
            </a:r>
            <a:r>
              <a:rPr lang="ru-RU" sz="2400" dirty="0" err="1"/>
              <a:t>розірвали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на </a:t>
            </a:r>
            <a:r>
              <a:rPr lang="ru-RU" sz="2400" dirty="0" err="1"/>
              <a:t>шматочки</a:t>
            </a:r>
            <a:r>
              <a:rPr lang="ru-RU" sz="2400" dirty="0"/>
              <a:t>.</a:t>
            </a:r>
            <a:endParaRPr lang="uk-UA" sz="2400" dirty="0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D23276-6FDE-B639-128C-9D604DC709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86" r="16165" b="-1"/>
          <a:stretch/>
        </p:blipFill>
        <p:spPr>
          <a:xfrm>
            <a:off x="5304147" y="10"/>
            <a:ext cx="688785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2135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6693F1-02AE-4D1F-36D8-4D6843CC6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815" y="-886873"/>
            <a:ext cx="3977639" cy="1600200"/>
          </a:xfrm>
        </p:spPr>
        <p:txBody>
          <a:bodyPr anchor="b">
            <a:normAutofit/>
          </a:bodyPr>
          <a:lstStyle/>
          <a:p>
            <a:pPr algn="l"/>
            <a:r>
              <a:rPr lang="uk-UA" sz="3200" dirty="0"/>
              <a:t>ПАСПОРТ ТВОРУ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48B845-6768-9DA8-5817-BEC2D9D0D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214" y="1274754"/>
            <a:ext cx="4540781" cy="3811341"/>
          </a:xfrm>
        </p:spPr>
        <p:txBody>
          <a:bodyPr>
            <a:noAutofit/>
          </a:bodyPr>
          <a:lstStyle/>
          <a:p>
            <a:pPr algn="just"/>
            <a:r>
              <a:rPr lang="uk-UA" sz="2000" dirty="0"/>
              <a:t>Рік написання – 1899 р.</a:t>
            </a:r>
          </a:p>
          <a:p>
            <a:pPr algn="just"/>
            <a:r>
              <a:rPr lang="uk-UA" sz="2000" dirty="0"/>
              <a:t>Збірка – «Коли ще звірі говорили»</a:t>
            </a:r>
          </a:p>
          <a:p>
            <a:pPr algn="just"/>
            <a:r>
              <a:rPr lang="uk-UA" sz="2000" b="1" dirty="0"/>
              <a:t>Літературний рід </a:t>
            </a:r>
            <a:r>
              <a:rPr lang="uk-UA" sz="2000" dirty="0"/>
              <a:t>– епос</a:t>
            </a:r>
          </a:p>
          <a:p>
            <a:pPr algn="just"/>
            <a:r>
              <a:rPr lang="uk-UA" sz="2000" b="1" dirty="0"/>
              <a:t>Жанр</a:t>
            </a:r>
            <a:r>
              <a:rPr lang="uk-UA" sz="2000" dirty="0"/>
              <a:t> – Літературна казка про тварин</a:t>
            </a:r>
          </a:p>
          <a:p>
            <a:pPr algn="just"/>
            <a:r>
              <a:rPr lang="uk-UA" sz="2000" b="1" dirty="0"/>
              <a:t>Тема:</a:t>
            </a:r>
            <a:r>
              <a:rPr lang="uk-UA" sz="2000" dirty="0"/>
              <a:t> зображення пригод Лиса Микити, його нечесного способу життя та отримання гідної кари.</a:t>
            </a:r>
          </a:p>
          <a:p>
            <a:pPr algn="just"/>
            <a:r>
              <a:rPr lang="uk-UA" sz="2000" b="1" dirty="0"/>
              <a:t>Ідея:</a:t>
            </a:r>
            <a:r>
              <a:rPr lang="uk-UA" sz="2000" dirty="0"/>
              <a:t> засудження обману, хитрості, користолюбства, нечесності, властолюбства; висміювання боягузтва, пихатості та зарозумілості людей, схожих на Лиса Микиту. </a:t>
            </a:r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24BD0677-828E-DAB9-E73F-1D1C43441A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436"/>
          <a:stretch/>
        </p:blipFill>
        <p:spPr>
          <a:xfrm>
            <a:off x="5304147" y="10"/>
            <a:ext cx="688785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552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DE20DFA-89DB-4DCD-9C6A-E6F94CA754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0A2793-3764-478F-D92F-E5E9251E0264}"/>
              </a:ext>
            </a:extLst>
          </p:cNvPr>
          <p:cNvSpPr txBox="1"/>
          <p:nvPr/>
        </p:nvSpPr>
        <p:spPr>
          <a:xfrm>
            <a:off x="254127" y="1654359"/>
            <a:ext cx="4265573" cy="3854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dirty="0"/>
              <a:t>Герої казки “Фарбований лис”: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dirty="0"/>
              <a:t>Лис    Микита, Пси, Вовчик-братик, Ведмідь, Кабан, Олень, Мавпа  Фрузя, Орли, Яструби</a:t>
            </a: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A9F43F-7720-0B49-1229-2BD4FE4959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593" r="23176"/>
          <a:stretch/>
        </p:blipFill>
        <p:spPr>
          <a:xfrm>
            <a:off x="5304147" y="10"/>
            <a:ext cx="6887853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DAC908-A6A4-1F50-3101-AD0F1AC76F3A}"/>
              </a:ext>
            </a:extLst>
          </p:cNvPr>
          <p:cNvSpPr txBox="1"/>
          <p:nvPr/>
        </p:nvSpPr>
        <p:spPr>
          <a:xfrm>
            <a:off x="106533" y="5310173"/>
            <a:ext cx="5060272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dirty="0"/>
              <a:t>Якими ви уявляєте героїв казки? </a:t>
            </a:r>
          </a:p>
          <a:p>
            <a:r>
              <a:rPr lang="uk-UA" sz="2400" dirty="0"/>
              <a:t>Які риси, на вашу думку, вони втілюють?</a:t>
            </a:r>
          </a:p>
        </p:txBody>
      </p:sp>
    </p:spTree>
    <p:extLst>
      <p:ext uri="{BB962C8B-B14F-4D97-AF65-F5344CB8AC3E}">
        <p14:creationId xmlns:p14="http://schemas.microsoft.com/office/powerpoint/2010/main" val="36642294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1045BDB-EC3C-3246-FD86-8597AA5BB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55" y="683118"/>
            <a:ext cx="4811697" cy="32046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0B6EED-1C8F-A6FA-D7B4-EBCE3C223E8B}"/>
              </a:ext>
            </a:extLst>
          </p:cNvPr>
          <p:cNvSpPr txBox="1"/>
          <p:nvPr/>
        </p:nvSpPr>
        <p:spPr>
          <a:xfrm>
            <a:off x="372860" y="3969980"/>
            <a:ext cx="4811697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 err="1"/>
              <a:t>Кіналь</a:t>
            </a:r>
            <a:r>
              <a:rPr lang="uk-UA" dirty="0"/>
              <a:t> Олег Степанович (народився 29 вересня 1966 року, Бережани, Тернопільська область, Україна) — український художник, дизайнер, графік, книжковий ілюстратор, художній редактор. Член Спілки дизайнерів України з 2002 року.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F77270-C741-A46F-8860-0E8D44F719A8}"/>
              </a:ext>
            </a:extLst>
          </p:cNvPr>
          <p:cNvSpPr txBox="1"/>
          <p:nvPr/>
        </p:nvSpPr>
        <p:spPr>
          <a:xfrm>
            <a:off x="0" y="6001305"/>
            <a:ext cx="5601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/>
              <a:t>Ілюстратор казки (сучасний варіант)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5923EE9-E08E-2BB5-25F0-99567CCD6D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018" y="116878"/>
            <a:ext cx="5681708" cy="354096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AE37D82-638C-A0A6-1D23-4F2E3D0651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7018" y="3736861"/>
            <a:ext cx="5681708" cy="30042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E0FB73A-ACA4-4D71-AB3A-D008F788ADE8}"/>
              </a:ext>
            </a:extLst>
          </p:cNvPr>
          <p:cNvSpPr txBox="1"/>
          <p:nvPr/>
        </p:nvSpPr>
        <p:spPr>
          <a:xfrm>
            <a:off x="301841" y="3068"/>
            <a:ext cx="4718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ЦЕ ЦІКАВО ЗНАТИ</a:t>
            </a:r>
          </a:p>
        </p:txBody>
      </p:sp>
    </p:spTree>
    <p:extLst>
      <p:ext uri="{BB962C8B-B14F-4D97-AF65-F5344CB8AC3E}">
        <p14:creationId xmlns:p14="http://schemas.microsoft.com/office/powerpoint/2010/main" val="19949450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47E104-66FB-B47B-4505-A1567F8D2372}"/>
              </a:ext>
            </a:extLst>
          </p:cNvPr>
          <p:cNvSpPr txBox="1"/>
          <p:nvPr/>
        </p:nvSpPr>
        <p:spPr>
          <a:xfrm>
            <a:off x="153880" y="378948"/>
            <a:ext cx="1194638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dirty="0"/>
              <a:t>«</a:t>
            </a:r>
            <a:r>
              <a:rPr lang="ru-RU" sz="4000" dirty="0" err="1"/>
              <a:t>Фарбований</a:t>
            </a:r>
            <a:r>
              <a:rPr lang="ru-RU" sz="4000" dirty="0"/>
              <a:t> Лис».   Характеристика героя</a:t>
            </a:r>
            <a:endParaRPr lang="uk-UA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E1A2E9-5795-F6C7-F478-B41277AEDF07}"/>
              </a:ext>
            </a:extLst>
          </p:cNvPr>
          <p:cNvSpPr txBox="1"/>
          <p:nvPr/>
        </p:nvSpPr>
        <p:spPr>
          <a:xfrm>
            <a:off x="224901" y="1358142"/>
            <a:ext cx="247391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Лис Микита </a:t>
            </a:r>
            <a:r>
              <a:rPr lang="uk-UA" dirty="0"/>
              <a:t>– головний герой казки Івана Франка. Він хитрий та хвалькуватий.</a:t>
            </a:r>
          </a:p>
          <a:p>
            <a:pPr algn="just"/>
            <a:r>
              <a:rPr lang="uk-UA" dirty="0"/>
              <a:t>Риси характеру: хвалькуватість та зарозумілість Лиса,</a:t>
            </a:r>
          </a:p>
          <a:p>
            <a:pPr algn="just"/>
            <a:r>
              <a:rPr lang="uk-UA" dirty="0"/>
              <a:t>користолюбство,</a:t>
            </a:r>
          </a:p>
          <a:p>
            <a:pPr algn="just"/>
            <a:r>
              <a:rPr lang="uk-UA" dirty="0"/>
              <a:t>нечесність,</a:t>
            </a:r>
          </a:p>
          <a:p>
            <a:pPr algn="just"/>
            <a:r>
              <a:rPr lang="uk-UA" dirty="0"/>
              <a:t>пихатість,  самовпевненість.</a:t>
            </a:r>
          </a:p>
          <a:p>
            <a:pPr algn="just"/>
            <a:r>
              <a:rPr lang="uk-UA" dirty="0"/>
              <a:t>Риси вдачі цього казкового персонажу викликають, окрім сміху, ще й осуд.</a:t>
            </a:r>
          </a:p>
        </p:txBody>
      </p:sp>
      <p:graphicFrame>
        <p:nvGraphicFramePr>
          <p:cNvPr id="6" name="Таблиця 6">
            <a:extLst>
              <a:ext uri="{FF2B5EF4-FFF2-40B4-BE49-F238E27FC236}">
                <a16:creationId xmlns:a16="http://schemas.microsoft.com/office/drawing/2014/main" id="{FB468226-85D8-4F06-FA9E-1AD7BB8657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6252921"/>
              </p:ext>
            </p:extLst>
          </p:nvPr>
        </p:nvGraphicFramePr>
        <p:xfrm>
          <a:off x="3036163" y="1199236"/>
          <a:ext cx="8753382" cy="485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2469">
                  <a:extLst>
                    <a:ext uri="{9D8B030D-6E8A-4147-A177-3AD203B41FA5}">
                      <a16:colId xmlns:a16="http://schemas.microsoft.com/office/drawing/2014/main" val="1525074972"/>
                    </a:ext>
                  </a:extLst>
                </a:gridCol>
                <a:gridCol w="7110913">
                  <a:extLst>
                    <a:ext uri="{9D8B030D-6E8A-4147-A177-3AD203B41FA5}">
                      <a16:colId xmlns:a16="http://schemas.microsoft.com/office/drawing/2014/main" val="1021093490"/>
                    </a:ext>
                  </a:extLst>
                </a:gridCol>
              </a:tblGrid>
              <a:tr h="202739">
                <a:tc>
                  <a:txBody>
                    <a:bodyPr/>
                    <a:lstStyle/>
                    <a:p>
                      <a:r>
                        <a:rPr lang="uk-UA" dirty="0"/>
                        <a:t>Риса характеру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Цитата із тексту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1539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/>
                        <a:t>Хитрість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/>
                        <a:t>«Жив </a:t>
                      </a:r>
                      <a:r>
                        <a:rPr lang="ru-RU" dirty="0" err="1"/>
                        <a:t>собі</a:t>
                      </a:r>
                      <a:r>
                        <a:rPr lang="ru-RU" dirty="0"/>
                        <a:t> в </a:t>
                      </a:r>
                      <a:r>
                        <a:rPr lang="ru-RU" dirty="0" err="1"/>
                        <a:t>однім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лісі</a:t>
                      </a:r>
                      <a:r>
                        <a:rPr lang="ru-RU" dirty="0"/>
                        <a:t> Лис </a:t>
                      </a:r>
                      <a:r>
                        <a:rPr lang="ru-RU" dirty="0" err="1"/>
                        <a:t>Микита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хитрий-прехитрий</a:t>
                      </a:r>
                      <a:r>
                        <a:rPr lang="ru-RU" dirty="0"/>
                        <a:t>»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7605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/>
                        <a:t>«Лис </a:t>
                      </a:r>
                      <a:r>
                        <a:rPr lang="ru-RU" dirty="0" err="1"/>
                        <a:t>Микита</a:t>
                      </a:r>
                      <a:r>
                        <a:rPr lang="ru-RU" dirty="0"/>
                        <a:t> .. </a:t>
                      </a:r>
                      <a:r>
                        <a:rPr lang="ru-RU" dirty="0" err="1"/>
                        <a:t>оминав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усякі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небезпеки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ще</a:t>
                      </a:r>
                      <a:r>
                        <a:rPr lang="ru-RU" dirty="0"/>
                        <a:t> й </a:t>
                      </a:r>
                      <a:r>
                        <a:rPr lang="ru-RU" dirty="0" err="1"/>
                        <a:t>інших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своїх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товаришів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остерігав</a:t>
                      </a:r>
                      <a:r>
                        <a:rPr lang="ru-RU" dirty="0"/>
                        <a:t>»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4378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/>
                        <a:t>«…</a:t>
                      </a:r>
                      <a:r>
                        <a:rPr lang="ru-RU" dirty="0" err="1"/>
                        <a:t>ніколи</a:t>
                      </a:r>
                      <a:r>
                        <a:rPr lang="ru-RU" dirty="0"/>
                        <a:t> не </a:t>
                      </a:r>
                      <a:r>
                        <a:rPr lang="ru-RU" dirty="0" err="1"/>
                        <a:t>повертався</a:t>
                      </a:r>
                      <a:r>
                        <a:rPr lang="ru-RU" dirty="0"/>
                        <a:t> з </a:t>
                      </a:r>
                      <a:r>
                        <a:rPr lang="ru-RU" dirty="0" err="1"/>
                        <a:t>порожніми</a:t>
                      </a:r>
                      <a:r>
                        <a:rPr lang="ru-RU" dirty="0"/>
                        <a:t> руками.</a:t>
                      </a:r>
                    </a:p>
                    <a:p>
                      <a:pPr algn="just"/>
                      <a:r>
                        <a:rPr lang="ru-RU" dirty="0"/>
                        <a:t>.. </a:t>
                      </a:r>
                      <a:r>
                        <a:rPr lang="ru-RU" dirty="0" err="1"/>
                        <a:t>його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хитрість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зробили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його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страшенно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гордим</a:t>
                      </a:r>
                      <a:r>
                        <a:rPr lang="ru-RU" dirty="0"/>
                        <a:t>. </a:t>
                      </a:r>
                      <a:r>
                        <a:rPr lang="ru-RU" dirty="0" err="1"/>
                        <a:t>Йому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здавалося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що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немає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нічого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неможливого</a:t>
                      </a:r>
                      <a:r>
                        <a:rPr lang="ru-RU" dirty="0"/>
                        <a:t> для </a:t>
                      </a:r>
                      <a:r>
                        <a:rPr lang="ru-RU" dirty="0" err="1"/>
                        <a:t>нього</a:t>
                      </a:r>
                      <a:r>
                        <a:rPr lang="ru-RU" dirty="0"/>
                        <a:t>..»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04212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/>
                        <a:t>«…</a:t>
                      </a:r>
                      <a:r>
                        <a:rPr lang="ru-RU" dirty="0" err="1"/>
                        <a:t>що</a:t>
                      </a:r>
                      <a:r>
                        <a:rPr lang="ru-RU" dirty="0"/>
                        <a:t> вони мене так бояться! Так </a:t>
                      </a:r>
                      <a:r>
                        <a:rPr lang="ru-RU" dirty="0" err="1"/>
                        <a:t>можна</a:t>
                      </a:r>
                      <a:r>
                        <a:rPr lang="ru-RU" dirty="0"/>
                        <a:t> добре </a:t>
                      </a:r>
                      <a:r>
                        <a:rPr lang="ru-RU" dirty="0" err="1"/>
                        <a:t>виграти</a:t>
                      </a:r>
                      <a:r>
                        <a:rPr lang="ru-RU" dirty="0"/>
                        <a:t>» </a:t>
                      </a:r>
                    </a:p>
                    <a:p>
                      <a:pPr algn="just"/>
                      <a:endParaRPr lang="ru-RU" dirty="0"/>
                    </a:p>
                    <a:p>
                      <a:pPr algn="just"/>
                      <a:r>
                        <a:rPr lang="ru-RU" dirty="0"/>
                        <a:t>«…одного </a:t>
                      </a:r>
                      <a:r>
                        <a:rPr lang="ru-RU" dirty="0" err="1"/>
                        <a:t>боявся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щоб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фарба</a:t>
                      </a:r>
                      <a:r>
                        <a:rPr lang="ru-RU" dirty="0"/>
                        <a:t> не </a:t>
                      </a:r>
                      <a:r>
                        <a:rPr lang="ru-RU" dirty="0" err="1"/>
                        <a:t>злізла</a:t>
                      </a:r>
                      <a:r>
                        <a:rPr lang="ru-RU" dirty="0"/>
                        <a:t> з </a:t>
                      </a:r>
                      <a:r>
                        <a:rPr lang="ru-RU" dirty="0" err="1"/>
                        <a:t>його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шерсті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щоби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звірі</a:t>
                      </a:r>
                      <a:r>
                        <a:rPr lang="ru-RU" dirty="0"/>
                        <a:t> не </a:t>
                      </a:r>
                      <a:r>
                        <a:rPr lang="ru-RU" dirty="0" err="1"/>
                        <a:t>пізнали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хто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він</a:t>
                      </a:r>
                      <a:r>
                        <a:rPr lang="ru-RU" dirty="0"/>
                        <a:t> є по </a:t>
                      </a:r>
                      <a:r>
                        <a:rPr lang="ru-RU" dirty="0" err="1"/>
                        <a:t>правді</a:t>
                      </a:r>
                      <a:r>
                        <a:rPr lang="ru-RU" dirty="0"/>
                        <a:t>»</a:t>
                      </a:r>
                    </a:p>
                    <a:p>
                      <a:pPr algn="just"/>
                      <a:endParaRPr lang="ru-RU" dirty="0"/>
                    </a:p>
                    <a:p>
                      <a:pPr algn="just"/>
                      <a:r>
                        <a:rPr lang="ru-RU" dirty="0"/>
                        <a:t>«</a:t>
                      </a:r>
                      <a:r>
                        <a:rPr lang="ru-RU" dirty="0" err="1"/>
                        <a:t>Його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серце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було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переповнене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його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обережність</a:t>
                      </a:r>
                      <a:r>
                        <a:rPr lang="ru-RU" dirty="0"/>
                        <a:t> заснула, і </a:t>
                      </a:r>
                      <a:r>
                        <a:rPr lang="ru-RU" dirty="0" err="1"/>
                        <a:t>він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піднявши</a:t>
                      </a:r>
                      <a:r>
                        <a:rPr lang="ru-RU" dirty="0"/>
                        <a:t> морду, як </a:t>
                      </a:r>
                      <a:r>
                        <a:rPr lang="ru-RU" dirty="0" err="1"/>
                        <a:t>задзявкає</a:t>
                      </a:r>
                      <a:r>
                        <a:rPr lang="ru-RU" dirty="0"/>
                        <a:t> й </a:t>
                      </a:r>
                      <a:r>
                        <a:rPr lang="ru-RU" dirty="0" err="1"/>
                        <a:t>собі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по-лисячому</a:t>
                      </a:r>
                      <a:r>
                        <a:rPr lang="ru-RU" dirty="0"/>
                        <a:t>!»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66358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978A929-0DBD-E603-EDBC-0928F9834489}"/>
              </a:ext>
            </a:extLst>
          </p:cNvPr>
          <p:cNvSpPr txBox="1"/>
          <p:nvPr/>
        </p:nvSpPr>
        <p:spPr>
          <a:xfrm>
            <a:off x="6096000" y="6248219"/>
            <a:ext cx="314269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dirty="0"/>
              <a:t>Доповніть таблицю</a:t>
            </a:r>
          </a:p>
        </p:txBody>
      </p:sp>
    </p:spTree>
    <p:extLst>
      <p:ext uri="{BB962C8B-B14F-4D97-AF65-F5344CB8AC3E}">
        <p14:creationId xmlns:p14="http://schemas.microsoft.com/office/powerpoint/2010/main" val="16199417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D033364-38AF-7630-0EE7-5FB0F57E45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1864"/>
          <a:stretch/>
        </p:blipFill>
        <p:spPr>
          <a:xfrm>
            <a:off x="0" y="0"/>
            <a:ext cx="6995604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032141-A41D-872C-20D1-ABBC7A9B4A49}"/>
              </a:ext>
            </a:extLst>
          </p:cNvPr>
          <p:cNvSpPr txBox="1"/>
          <p:nvPr/>
        </p:nvSpPr>
        <p:spPr>
          <a:xfrm>
            <a:off x="7087340" y="769644"/>
            <a:ext cx="5104660" cy="5601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/>
              <a:t>Кого і за що висміяв І. Франко у казці «Фарбований Лис»? </a:t>
            </a:r>
          </a:p>
          <a:p>
            <a:endParaRPr lang="uk-UA" b="1" dirty="0"/>
          </a:p>
          <a:p>
            <a:endParaRPr lang="uk-UA" b="1" dirty="0"/>
          </a:p>
          <a:p>
            <a:endParaRPr lang="uk-UA" b="1" dirty="0"/>
          </a:p>
          <a:p>
            <a:pPr algn="just"/>
            <a:r>
              <a:rPr lang="uk-UA" sz="2800" dirty="0" err="1"/>
              <a:t>І.Франко</a:t>
            </a:r>
            <a:r>
              <a:rPr lang="uk-UA" sz="2800" dirty="0"/>
              <a:t> висміює ошуканця, який обманув всіх звірів і незаслужено користувався пільгами. А також засуджує автор і звірів, які так легко повірили пройдисвіту.</a:t>
            </a:r>
          </a:p>
        </p:txBody>
      </p:sp>
    </p:spTree>
    <p:extLst>
      <p:ext uri="{BB962C8B-B14F-4D97-AF65-F5344CB8AC3E}">
        <p14:creationId xmlns:p14="http://schemas.microsoft.com/office/powerpoint/2010/main" val="31555153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DE20DFA-89DB-4DCD-9C6A-E6F94CA754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2B2CA2-9F95-CCB6-A5E4-F6E61803B37B}"/>
              </a:ext>
            </a:extLst>
          </p:cNvPr>
          <p:cNvSpPr txBox="1"/>
          <p:nvPr/>
        </p:nvSpPr>
        <p:spPr>
          <a:xfrm>
            <a:off x="74622" y="2335190"/>
            <a:ext cx="625729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Як Лис Микита став царем звірів? Як він керував своїм царством?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Як у вашому класі вибирали старосту? У який спосіб вибирають Президента в Україні? </a:t>
            </a:r>
            <a:r>
              <a:rPr lang="uk-UA" sz="2400" b="1" dirty="0"/>
              <a:t>Поміркуйте, чому, вибираючи ватажка, важливий голос кожної людини</a:t>
            </a:r>
            <a:r>
              <a:rPr lang="en-US" sz="2400" b="1" dirty="0"/>
              <a:t>.</a:t>
            </a: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2E0C929-96C6-41B1-A001-566036DF0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8740" y="0"/>
            <a:ext cx="500325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7322F8D-0A8C-480F-2186-71DFD5EA77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" b="6479"/>
          <a:stretch/>
        </p:blipFill>
        <p:spPr>
          <a:xfrm>
            <a:off x="6406534" y="10"/>
            <a:ext cx="5785466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7731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5685338-0B9B-2B09-98E3-9EAEFCC9A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185212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70D8D87-8470-C750-3C91-A76526341090}"/>
              </a:ext>
            </a:extLst>
          </p:cNvPr>
          <p:cNvSpPr txBox="1"/>
          <p:nvPr/>
        </p:nvSpPr>
        <p:spPr>
          <a:xfrm>
            <a:off x="7256018" y="-18098"/>
            <a:ext cx="4788760" cy="68941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solidFill>
                  <a:srgbClr val="FF0000"/>
                </a:solidFill>
              </a:rPr>
              <a:t>Чого навчає казка? </a:t>
            </a:r>
          </a:p>
          <a:p>
            <a:endParaRPr lang="uk-UA" b="1" dirty="0"/>
          </a:p>
          <a:p>
            <a:pPr algn="just"/>
            <a:r>
              <a:rPr lang="uk-UA" sz="2800" dirty="0"/>
              <a:t>Не потрібно надто пишатися і хвалитися своїми здібностями, бо за прорахунки суворо карають. Треба завжди діяти так, щоб сумління і душа були чистими. Використовуючи інших людей, можна залізти дуже високо, але й падати звідти буде неодмінно дуже болісно.</a:t>
            </a:r>
          </a:p>
        </p:txBody>
      </p:sp>
    </p:spTree>
    <p:extLst>
      <p:ext uri="{BB962C8B-B14F-4D97-AF65-F5344CB8AC3E}">
        <p14:creationId xmlns:p14="http://schemas.microsoft.com/office/powerpoint/2010/main" val="16741886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0B901C-2DC3-88AA-0634-E7962311B842}"/>
              </a:ext>
            </a:extLst>
          </p:cNvPr>
          <p:cNvSpPr txBox="1"/>
          <p:nvPr/>
        </p:nvSpPr>
        <p:spPr>
          <a:xfrm>
            <a:off x="7155402" y="319596"/>
            <a:ext cx="4003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/>
              <a:t>ПОМІРКУЄМО</a:t>
            </a:r>
            <a:endParaRPr lang="uk-UA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E2B93F-BF70-5113-A984-2D506634F46C}"/>
              </a:ext>
            </a:extLst>
          </p:cNvPr>
          <p:cNvSpPr txBox="1"/>
          <p:nvPr/>
        </p:nvSpPr>
        <p:spPr>
          <a:xfrm>
            <a:off x="894795" y="1861572"/>
            <a:ext cx="1075270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« І від того часу пішла приповідка: коли чоловік повірить фальшивому приятелеві й дасть йому добре одуритися, коли який </a:t>
            </a:r>
            <a:r>
              <a:rPr lang="uk-UA" sz="2400" dirty="0" err="1"/>
              <a:t>драбуга</a:t>
            </a:r>
            <a:r>
              <a:rPr lang="uk-UA" sz="2400" dirty="0"/>
              <a:t>* отуманить нас, </a:t>
            </a:r>
            <a:r>
              <a:rPr lang="uk-UA" sz="2400" dirty="0" err="1"/>
              <a:t>обдере</a:t>
            </a:r>
            <a:r>
              <a:rPr lang="uk-UA" sz="2400" dirty="0"/>
              <a:t>, </a:t>
            </a:r>
            <a:r>
              <a:rPr lang="uk-UA" sz="2400" dirty="0" err="1"/>
              <a:t>оббреше</a:t>
            </a:r>
            <a:r>
              <a:rPr lang="uk-UA" sz="2400" dirty="0"/>
              <a:t> й ми робимося </a:t>
            </a:r>
            <a:r>
              <a:rPr lang="uk-UA" sz="2400" dirty="0" err="1"/>
              <a:t>хоть</a:t>
            </a:r>
            <a:r>
              <a:rPr lang="uk-UA" sz="2400" dirty="0"/>
              <a:t> дрібку мудрішими по шкоді, то говоримо: «Е, я то давно знав! Я на нім </a:t>
            </a:r>
            <a:r>
              <a:rPr lang="uk-UA" sz="2400" dirty="0" err="1"/>
              <a:t>пізнався</a:t>
            </a:r>
            <a:r>
              <a:rPr lang="uk-UA" sz="2400" dirty="0"/>
              <a:t>, як на фарбованім лисі».</a:t>
            </a:r>
          </a:p>
          <a:p>
            <a:pPr algn="just"/>
            <a:endParaRPr lang="uk-UA" sz="2400" dirty="0"/>
          </a:p>
          <a:p>
            <a:pPr algn="just"/>
            <a:r>
              <a:rPr lang="uk-UA" sz="2400" dirty="0"/>
              <a:t>* </a:t>
            </a:r>
            <a:r>
              <a:rPr lang="uk-UA" sz="2400" i="1" dirty="0" err="1"/>
              <a:t>Драбуга</a:t>
            </a:r>
            <a:r>
              <a:rPr lang="uk-UA" sz="2400" i="1" dirty="0"/>
              <a:t> — тут: пройдисвіт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EC0713-EDF7-DDE1-DF93-095F247F1F9C}"/>
              </a:ext>
            </a:extLst>
          </p:cNvPr>
          <p:cNvSpPr txBox="1"/>
          <p:nvPr/>
        </p:nvSpPr>
        <p:spPr>
          <a:xfrm>
            <a:off x="1214391" y="5496429"/>
            <a:ext cx="769694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Який висновок можна зробити із цих слів?</a:t>
            </a:r>
          </a:p>
        </p:txBody>
      </p:sp>
    </p:spTree>
    <p:extLst>
      <p:ext uri="{BB962C8B-B14F-4D97-AF65-F5344CB8AC3E}">
        <p14:creationId xmlns:p14="http://schemas.microsoft.com/office/powerpoint/2010/main" val="460811007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295</TotalTime>
  <Words>1267</Words>
  <Application>Microsoft Office PowerPoint</Application>
  <PresentationFormat>Широкий екран</PresentationFormat>
  <Paragraphs>117</Paragraphs>
  <Slides>20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4" baseType="lpstr">
      <vt:lpstr>Arial</vt:lpstr>
      <vt:lpstr>Calibri</vt:lpstr>
      <vt:lpstr>Century Gothic</vt:lpstr>
      <vt:lpstr>Туман</vt:lpstr>
      <vt:lpstr>Літературна казка І.Я.ФРАНКО,  «ФАРБОВАНИЙ ЛИС»</vt:lpstr>
      <vt:lpstr>Спільне та відмінне</vt:lpstr>
      <vt:lpstr>ЛІТЕРАТУРНІ КАЗКИ</vt:lpstr>
      <vt:lpstr>Про що ви дізнаєтеся? </vt:lpstr>
      <vt:lpstr>Факти з біографії івана франка</vt:lpstr>
      <vt:lpstr>Презентація PowerPoint</vt:lpstr>
      <vt:lpstr>Презентація PowerPoint</vt:lpstr>
      <vt:lpstr>Презентація PowerPoint</vt:lpstr>
      <vt:lpstr>Презентація PowerPoint</vt:lpstr>
      <vt:lpstr>У кожного народу є свої звірі-улюбленці. З давніх-  давен найбільшу популярність у нас мають вовк, лисиця й ворона</vt:lpstr>
      <vt:lpstr>Твори Івана Яковича Франка ДЛЯ ДІТЕЙ</vt:lpstr>
      <vt:lpstr>ФАРБОВАНИЙ ЛИС</vt:lpstr>
      <vt:lpstr>ПАСПОРТ ТВОРУ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Літературна казка</dc:title>
  <dc:creator>Тетяна Сезько</dc:creator>
  <cp:lastModifiedBy>Тетяна Сезько</cp:lastModifiedBy>
  <cp:revision>29</cp:revision>
  <dcterms:created xsi:type="dcterms:W3CDTF">2022-11-08T17:17:11Z</dcterms:created>
  <dcterms:modified xsi:type="dcterms:W3CDTF">2022-12-02T12:05:00Z</dcterms:modified>
</cp:coreProperties>
</file>