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7" r:id="rId5"/>
    <p:sldId id="268" r:id="rId6"/>
    <p:sldId id="260" r:id="rId7"/>
    <p:sldId id="269" r:id="rId8"/>
    <p:sldId id="261" r:id="rId9"/>
    <p:sldId id="266" r:id="rId10"/>
    <p:sldId id="263" r:id="rId11"/>
    <p:sldId id="271" r:id="rId12"/>
    <p:sldId id="25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Євген Гуцало, оповідання для дітей - Мала Сторінка">
            <a:extLst>
              <a:ext uri="{FF2B5EF4-FFF2-40B4-BE49-F238E27FC236}">
                <a16:creationId xmlns:a16="http://schemas.microsoft.com/office/drawing/2014/main" id="{FA94B5F3-0A88-8355-367A-EA1E26049D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17" r="1" b="22349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034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7" name="Picture 1036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F4938E-C14B-CD36-804C-E8410D7B5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5174" y="3095625"/>
            <a:ext cx="4829176" cy="174361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r"/>
            <a:r>
              <a:rPr lang="en-US" dirty="0"/>
              <a:t>МУЗИКА ПОЕТИЧНОГО СЛОВА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BF522DB-38F1-7079-210D-F368A62EE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1538" y="3897297"/>
            <a:ext cx="10278862" cy="16314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b="1" dirty="0"/>
              <a:t>ЄВГЕН ГУЦАЛО</a:t>
            </a:r>
          </a:p>
          <a:p>
            <a:r>
              <a:rPr lang="en-US" sz="4000" b="1" dirty="0"/>
              <a:t>(1937–1995) </a:t>
            </a:r>
          </a:p>
          <a:p>
            <a:endParaRPr lang="en-US" sz="17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AE0004-DD69-EFC9-3FBB-6B6FC8F80484}"/>
              </a:ext>
            </a:extLst>
          </p:cNvPr>
          <p:cNvSpPr txBox="1"/>
          <p:nvPr/>
        </p:nvSpPr>
        <p:spPr>
          <a:xfrm>
            <a:off x="4973714" y="5228020"/>
            <a:ext cx="6094520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СЕЗЬКО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УЧИТЕЛЬ УКРАЇНСЬКОЇ МОВИ ТА ЛІТЕРАТУРИ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ВИЩОЇ КВАЛІФІКАЦІЙНОЇ КАТЕГОРІЇ,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З ПЕДАГОГІЧНИМ ЗВАННЯМ»УЧИТЕЛЬ-МЕТОДИСТ»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892895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1F2AE1-C8B6-0DC7-258C-B3526E847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85" y="1600200"/>
            <a:ext cx="3525639" cy="45386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3B59D0-1A10-F25E-FA56-98F8E418EDDD}"/>
              </a:ext>
            </a:extLst>
          </p:cNvPr>
          <p:cNvSpPr txBox="1"/>
          <p:nvPr/>
        </p:nvSpPr>
        <p:spPr>
          <a:xfrm>
            <a:off x="4678533" y="1083077"/>
            <a:ext cx="648957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Євген Гуцало </a:t>
            </a:r>
            <a:r>
              <a:rPr lang="uk-UA" sz="2800" dirty="0"/>
              <a:t>народився на Вінниччині в учительській сім’ї: батько викладав українську мову </a:t>
            </a:r>
          </a:p>
          <a:p>
            <a:pPr algn="just"/>
            <a:r>
              <a:rPr lang="uk-UA" sz="2800" dirty="0"/>
              <a:t>й літературу, мама — хімію та біологію. Ось звідки в Євгена </a:t>
            </a:r>
          </a:p>
          <a:p>
            <a:pPr algn="just"/>
            <a:r>
              <a:rPr lang="uk-UA" sz="2800" dirty="0"/>
              <a:t>була така любов і до мови, і до природи. Коли хлопчику було </a:t>
            </a:r>
          </a:p>
          <a:p>
            <a:pPr algn="just"/>
            <a:r>
              <a:rPr lang="uk-UA" sz="2800" dirty="0"/>
              <a:t>чотири роки, розпочалася Друга світова війна, яка не могла  не позначитися в майбутньому на творчості письменника.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7B6BB5C-B355-BEC9-5479-16DC93045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69133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46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6DA7C17-757D-51CA-4605-25D356C1F5B7}"/>
              </a:ext>
            </a:extLst>
          </p:cNvPr>
          <p:cNvSpPr txBox="1"/>
          <p:nvPr/>
        </p:nvSpPr>
        <p:spPr>
          <a:xfrm>
            <a:off x="229174" y="106543"/>
            <a:ext cx="6402446" cy="38572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Талант до слова в Євгена проявився рано. Якось треба було написати твір на вільну тему, і він залюбки це зробив. Проте коли тато прочитав його роботу, то присоромив сина перед усім класом, запитавши: «Звідки списав?»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Перші вірші й оповідання почав писати ще в школі, багато з них надсилав у різні журнали й газети, проте завжди приходила негативна відповідь. Хлопець не опускав рук, твердо </a:t>
            </a:r>
            <a:r>
              <a:rPr lang="uk-UA" sz="2400" b="1" dirty="0"/>
              <a:t>вирішивши стати журналістом. </a:t>
            </a:r>
            <a:r>
              <a:rPr lang="uk-UA" sz="2400" dirty="0"/>
              <a:t>Поїхав вступати </a:t>
            </a:r>
            <a:r>
              <a:rPr lang="uk-UA" sz="2400" b="1" dirty="0"/>
              <a:t>до Київського університету</a:t>
            </a:r>
            <a:r>
              <a:rPr lang="uk-UA" sz="2400" dirty="0"/>
              <a:t>, усі іспити склав на п’ятірки (тоді була п’ятибальна система оцінювання), а останній — на чотири. Цього виявилося замало, адже </a:t>
            </a:r>
            <a:r>
              <a:rPr lang="uk-UA" sz="2400" b="1" dirty="0"/>
              <a:t>на одне місце тоді претендувало аж п’ятнадцять осіб! </a:t>
            </a:r>
            <a:r>
              <a:rPr lang="uk-UA" sz="2400" dirty="0"/>
              <a:t>Євген усе одно не здавався —­і через рік став студентом </a:t>
            </a:r>
            <a:r>
              <a:rPr lang="uk-UA" sz="2400" b="1" dirty="0"/>
              <a:t>Ніжинського педінституту. 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текст, чоловік, особа, позує&#10;&#10;Автоматично згенерований опис">
            <a:extLst>
              <a:ext uri="{FF2B5EF4-FFF2-40B4-BE49-F238E27FC236}">
                <a16:creationId xmlns:a16="http://schemas.microsoft.com/office/drawing/2014/main" id="{C0898900-C125-67DE-B655-77A827479E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4" b="3945"/>
          <a:stretch/>
        </p:blipFill>
        <p:spPr>
          <a:xfrm>
            <a:off x="7655504" y="106543"/>
            <a:ext cx="4536489" cy="665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82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376DE-9A39-7A9C-F2BC-56BD0D3A7E2C}"/>
              </a:ext>
            </a:extLst>
          </p:cNvPr>
          <p:cNvSpPr txBox="1"/>
          <p:nvPr/>
        </p:nvSpPr>
        <p:spPr>
          <a:xfrm>
            <a:off x="9257" y="1423187"/>
            <a:ext cx="5262005" cy="56728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b="1" dirty="0"/>
              <a:t>З 1961 року, Євген Гуцало п</a:t>
            </a:r>
            <a:r>
              <a:rPr lang="uk-UA" dirty="0"/>
              <a:t>рацював у редакціях газет на Вінниччині, Львівщині, Чернігівщині</a:t>
            </a:r>
            <a:r>
              <a:rPr lang="uk-UA" b="1" dirty="0"/>
              <a:t>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В 1962 році вийшла друком перша його </a:t>
            </a:r>
            <a:r>
              <a:rPr lang="uk-UA" b="1" dirty="0"/>
              <a:t>повноцінна — збірка оповідань </a:t>
            </a:r>
            <a:r>
              <a:rPr lang="uk-UA" dirty="0"/>
              <a:t>«Люди серед людей» Як наслідок, плідний вінницький літератор Євген Гуцало ввійшов до плеяди українських </a:t>
            </a:r>
            <a:r>
              <a:rPr lang="uk-UA" b="1" dirty="0"/>
              <a:t>письменників-шістдесятників. </a:t>
            </a:r>
            <a:endParaRPr lang="uk-UA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Поважну частку творчого доробку письменника </a:t>
            </a:r>
            <a:r>
              <a:rPr lang="uk-UA" b="1" dirty="0"/>
              <a:t>становлять твори для дітей</a:t>
            </a:r>
            <a:r>
              <a:rPr lang="uk-UA" dirty="0"/>
              <a:t>: «Олень Август» (1965), «З горіха зерня» (1969), «Дениско» (1973), «</a:t>
            </a:r>
            <a:r>
              <a:rPr lang="uk-UA" dirty="0" err="1"/>
              <a:t>Саййора</a:t>
            </a:r>
            <a:r>
              <a:rPr lang="uk-UA" dirty="0"/>
              <a:t>» (1980), «Пролетіли коні» (1984). Дві останні книжки удостоєні Шевченківської премії.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4 липня 1995 року, на 58 році життя, не стало українського письменника-сподвижника Євгена Гуцала.</a:t>
            </a:r>
          </a:p>
        </p:txBody>
      </p:sp>
      <p:pic>
        <p:nvPicPr>
          <p:cNvPr id="2052" name="Picture 4" descr="Гуцало, Євген. Лелеченя">
            <a:extLst>
              <a:ext uri="{FF2B5EF4-FFF2-40B4-BE49-F238E27FC236}">
                <a16:creationId xmlns:a16="http://schemas.microsoft.com/office/drawing/2014/main" id="{0A11D662-F5E4-A014-7C18-5AA12EB637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6413"/>
          <a:stretch/>
        </p:blipFill>
        <p:spPr bwMode="auto">
          <a:xfrm>
            <a:off x="5422986" y="720725"/>
            <a:ext cx="3314451" cy="335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1" name="Picture 2060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063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Євген Гуцало, оповідання для дітей - Мала Сторінка">
            <a:extLst>
              <a:ext uri="{FF2B5EF4-FFF2-40B4-BE49-F238E27FC236}">
                <a16:creationId xmlns:a16="http://schemas.microsoft.com/office/drawing/2014/main" id="{804851C0-E01E-9040-ED54-22E3E5092C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4308"/>
          <a:stretch/>
        </p:blipFill>
        <p:spPr bwMode="auto">
          <a:xfrm>
            <a:off x="8810817" y="2822889"/>
            <a:ext cx="2695383" cy="353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94EE56E-DC50-E16D-BAC3-0868DA5231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7917" y="651352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84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ounded Rectangle 12">
            <a:extLst>
              <a:ext uri="{FF2B5EF4-FFF2-40B4-BE49-F238E27FC236}">
                <a16:creationId xmlns:a16="http://schemas.microsoft.com/office/drawing/2014/main" id="{64F83CAE-BEEF-418D-A630-A27875897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832474"/>
            <a:ext cx="2306523" cy="2202533"/>
          </a:xfrm>
          <a:prstGeom prst="roundRect">
            <a:avLst>
              <a:gd name="adj" fmla="val 3468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2" name="Picture 8" descr="Купить книгу «У гаї сонце зацвіло. Оповідання та повісті» Євген Гуцало в  Киеве, Украине | цены, отзывы в интернет-магазине Book24 | ISBN  978-617-07-0704-8">
            <a:extLst>
              <a:ext uri="{FF2B5EF4-FFF2-40B4-BE49-F238E27FC236}">
                <a16:creationId xmlns:a16="http://schemas.microsoft.com/office/drawing/2014/main" id="{2692F2AF-E4A1-F769-B177-0F712FA24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7951" y="1060488"/>
            <a:ext cx="1162219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" name="Rounded Rectangle 13">
            <a:extLst>
              <a:ext uri="{FF2B5EF4-FFF2-40B4-BE49-F238E27FC236}">
                <a16:creationId xmlns:a16="http://schemas.microsoft.com/office/drawing/2014/main" id="{0D20B2AE-C222-4A01-ABDB-FE5D21C90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3195751"/>
            <a:ext cx="2306523" cy="2861634"/>
          </a:xfrm>
          <a:prstGeom prst="roundRect">
            <a:avLst>
              <a:gd name="adj" fmla="val 2226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Євген Гуцало">
            <a:extLst>
              <a:ext uri="{FF2B5EF4-FFF2-40B4-BE49-F238E27FC236}">
                <a16:creationId xmlns:a16="http://schemas.microsoft.com/office/drawing/2014/main" id="{41D73CFA-1AA8-9959-5E57-E5529644B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9100" y="3424132"/>
            <a:ext cx="1479921" cy="240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1" name="Rounded Rectangle 19">
            <a:extLst>
              <a:ext uri="{FF2B5EF4-FFF2-40B4-BE49-F238E27FC236}">
                <a16:creationId xmlns:a16="http://schemas.microsoft.com/office/drawing/2014/main" id="{E82CEFCF-DEC8-467C-80FD-54E754D833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61182" y="841555"/>
            <a:ext cx="2306523" cy="2861634"/>
          </a:xfrm>
          <a:prstGeom prst="roundRect">
            <a:avLst>
              <a:gd name="adj" fmla="val 2226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Євген Гуцало">
            <a:extLst>
              <a:ext uri="{FF2B5EF4-FFF2-40B4-BE49-F238E27FC236}">
                <a16:creationId xmlns:a16="http://schemas.microsoft.com/office/drawing/2014/main" id="{BFC288CF-4824-7B50-9EB6-BCD086C2A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4395" y="1069936"/>
            <a:ext cx="1580096" cy="240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ounded Rectangle 15">
            <a:extLst>
              <a:ext uri="{FF2B5EF4-FFF2-40B4-BE49-F238E27FC236}">
                <a16:creationId xmlns:a16="http://schemas.microsoft.com/office/drawing/2014/main" id="{6101769F-1569-49AA-8A2D-571FA3034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61182" y="3854852"/>
            <a:ext cx="2306523" cy="2202533"/>
          </a:xfrm>
          <a:prstGeom prst="roundRect">
            <a:avLst>
              <a:gd name="adj" fmla="val 3468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ᐉ Книга Євген Гуцало «Дві лисички - дві сестрички» 966-605-159-1 • Краща  ціна в Києві, Україні • Купити в Епіцентрі">
            <a:extLst>
              <a:ext uri="{FF2B5EF4-FFF2-40B4-BE49-F238E27FC236}">
                <a16:creationId xmlns:a16="http://schemas.microsoft.com/office/drawing/2014/main" id="{ABC9D7EC-2346-02DC-B642-63B11A0EB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2658" y="4082866"/>
            <a:ext cx="1263569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572FB1-4364-DDDC-925C-F2FD1CAE15B0}"/>
              </a:ext>
            </a:extLst>
          </p:cNvPr>
          <p:cNvSpPr txBox="1"/>
          <p:nvPr/>
        </p:nvSpPr>
        <p:spPr>
          <a:xfrm>
            <a:off x="5716463" y="601654"/>
            <a:ext cx="6364936" cy="5386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Відзнаки за творчу працю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Літературна премія імені </a:t>
            </a:r>
            <a:r>
              <a:rPr lang="uk-UA" sz="2400" b="1" dirty="0"/>
              <a:t>Юрія Яновського </a:t>
            </a:r>
            <a:r>
              <a:rPr lang="uk-UA" sz="2400" dirty="0"/>
              <a:t>(1982) — за збірники оповідань «Орлами орано», «Що ми знаємо про любов», «Полювання з гончим псом» и «Оповідання з Тернівки»;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Державна премія України ім. </a:t>
            </a:r>
            <a:r>
              <a:rPr lang="uk-UA" sz="2400" b="1" dirty="0" err="1"/>
              <a:t>Т.Г.Шевченка</a:t>
            </a:r>
            <a:r>
              <a:rPr lang="uk-UA" sz="2400" b="1" dirty="0"/>
              <a:t> </a:t>
            </a:r>
            <a:r>
              <a:rPr lang="uk-UA" sz="2400" dirty="0"/>
              <a:t>(1985) — за дитячі збірки «</a:t>
            </a:r>
            <a:r>
              <a:rPr lang="uk-UA" sz="2400" dirty="0" err="1"/>
              <a:t>Саййора</a:t>
            </a:r>
            <a:r>
              <a:rPr lang="uk-UA" sz="2400" dirty="0"/>
              <a:t>», «Пролетіли коні» 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Міжнародна премія фундації О. і Т. Антоновичів </a:t>
            </a:r>
            <a:r>
              <a:rPr lang="uk-UA" sz="2400" dirty="0"/>
              <a:t>(1995) — за роман-трилогію «Позичений чоловік»;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Премія ім. Івана Огієнка </a:t>
            </a:r>
            <a:r>
              <a:rPr lang="uk-UA" sz="2400" dirty="0"/>
              <a:t>(1995) — за публіцистичну книжку «Ментальність орди».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8A7FF2-DE09-29A9-9AE7-B105013D0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77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D63C12D-7724-AA13-4EDB-8CFFF2CFA12C}"/>
              </a:ext>
            </a:extLst>
          </p:cNvPr>
          <p:cNvSpPr txBox="1"/>
          <p:nvPr/>
        </p:nvSpPr>
        <p:spPr>
          <a:xfrm>
            <a:off x="5044736" y="734173"/>
            <a:ext cx="13738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ЗІРКА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AE329C-C6D6-8FDC-0D81-7BC2CCCFACDA}"/>
              </a:ext>
            </a:extLst>
          </p:cNvPr>
          <p:cNvSpPr txBox="1"/>
          <p:nvPr/>
        </p:nvSpPr>
        <p:spPr>
          <a:xfrm>
            <a:off x="123916" y="1424344"/>
            <a:ext cx="442366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Із коромислом по воду</a:t>
            </a:r>
          </a:p>
          <a:p>
            <a:r>
              <a:rPr lang="uk-UA" sz="2400" dirty="0"/>
              <a:t>аж до моря зірка ходить.</a:t>
            </a:r>
          </a:p>
          <a:p>
            <a:r>
              <a:rPr lang="uk-UA" sz="2400" dirty="0"/>
              <a:t>Коли зірка йде по воду — </a:t>
            </a:r>
          </a:p>
          <a:p>
            <a:r>
              <a:rPr lang="uk-UA" sz="2400" dirty="0"/>
              <a:t>весело сміється,</a:t>
            </a:r>
          </a:p>
          <a:p>
            <a:r>
              <a:rPr lang="uk-UA" sz="2400" dirty="0"/>
              <a:t>коли зірка йде з водою — </a:t>
            </a:r>
          </a:p>
          <a:p>
            <a:r>
              <a:rPr lang="uk-UA" sz="2400" dirty="0"/>
              <a:t>срібло з відер ллється.</a:t>
            </a:r>
          </a:p>
          <a:p>
            <a:r>
              <a:rPr lang="uk-UA" sz="2400" dirty="0"/>
              <a:t>Срібна зірка йде з водою,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65DF16-D1F2-0B24-FFDB-B76878DBB633}"/>
              </a:ext>
            </a:extLst>
          </p:cNvPr>
          <p:cNvSpPr txBox="1"/>
          <p:nvPr/>
        </p:nvSpPr>
        <p:spPr>
          <a:xfrm>
            <a:off x="7069955" y="1340869"/>
            <a:ext cx="465189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срібні в зірки руки,</a:t>
            </a:r>
          </a:p>
          <a:p>
            <a:r>
              <a:rPr lang="uk-UA" sz="2400" dirty="0"/>
              <a:t>ллється чисте срібло з відер</a:t>
            </a:r>
          </a:p>
          <a:p>
            <a:r>
              <a:rPr lang="uk-UA" sz="2400" dirty="0"/>
              <a:t>на ліси та луки.</a:t>
            </a:r>
          </a:p>
          <a:p>
            <a:r>
              <a:rPr lang="uk-UA" sz="2400" dirty="0"/>
              <a:t>Ллється чисте срібло з відер</a:t>
            </a:r>
          </a:p>
          <a:p>
            <a:r>
              <a:rPr lang="uk-UA" sz="2400" dirty="0"/>
              <a:t>на маки й калину,</a:t>
            </a:r>
          </a:p>
          <a:p>
            <a:r>
              <a:rPr lang="uk-UA" sz="2400" dirty="0"/>
              <a:t>на заквітчану у місяць</a:t>
            </a:r>
          </a:p>
          <a:p>
            <a:r>
              <a:rPr lang="uk-UA" sz="2400" dirty="0"/>
              <a:t>срібну Україну. </a:t>
            </a:r>
          </a:p>
        </p:txBody>
      </p:sp>
      <p:pic>
        <p:nvPicPr>
          <p:cNvPr id="2050" name="Picture 2" descr="Скільки зірок на небі? - Цікаві факти• NRV UA">
            <a:extLst>
              <a:ext uri="{FF2B5EF4-FFF2-40B4-BE49-F238E27FC236}">
                <a16:creationId xmlns:a16="http://schemas.microsoft.com/office/drawing/2014/main" id="{FF82AFD8-5A50-1899-9C12-E00BDD563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002" y="4102000"/>
            <a:ext cx="4776188" cy="275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F87ED20-D5CA-8F15-C666-970B7943A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551377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42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9292D4-2E18-7E67-9A25-60BFE7634639}"/>
              </a:ext>
            </a:extLst>
          </p:cNvPr>
          <p:cNvSpPr txBox="1"/>
          <p:nvPr/>
        </p:nvSpPr>
        <p:spPr>
          <a:xfrm>
            <a:off x="212354" y="883696"/>
            <a:ext cx="571500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Євген Гуцало “Зірка” аналіз вірша </a:t>
            </a:r>
          </a:p>
          <a:p>
            <a:pPr algn="just"/>
            <a:r>
              <a:rPr lang="uk-UA" sz="2800" dirty="0"/>
              <a:t>Тема: зображення зіркової ходи небосхилом.</a:t>
            </a:r>
          </a:p>
          <a:p>
            <a:pPr algn="just"/>
            <a:r>
              <a:rPr lang="uk-UA" sz="2800" dirty="0"/>
              <a:t>Ідея: захоплення зіркою як джерелом радості та позитиву.</a:t>
            </a:r>
          </a:p>
          <a:p>
            <a:pPr algn="just"/>
            <a:r>
              <a:rPr lang="uk-UA" sz="2800" dirty="0"/>
              <a:t>Основна думка: демонстрування краси срібної зірки та нічної природи рідної батьківщини.</a:t>
            </a:r>
          </a:p>
          <a:p>
            <a:pPr algn="just"/>
            <a:r>
              <a:rPr lang="uk-UA" sz="2800" dirty="0"/>
              <a:t>Жанр: пейзажна лірика.</a:t>
            </a:r>
          </a:p>
        </p:txBody>
      </p:sp>
      <p:pic>
        <p:nvPicPr>
          <p:cNvPr id="3074" name="Picture 2" descr="Почему загадывают желание когда падает звезда | Все буде добре">
            <a:extLst>
              <a:ext uri="{FF2B5EF4-FFF2-40B4-BE49-F238E27FC236}">
                <a16:creationId xmlns:a16="http://schemas.microsoft.com/office/drawing/2014/main" id="{A5AB6387-2EAF-16C5-6349-38486451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619" y="1051199"/>
            <a:ext cx="5995120" cy="526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D17A29-DCFF-365C-AA03-CCDC3B75EBDA}"/>
              </a:ext>
            </a:extLst>
          </p:cNvPr>
          <p:cNvSpPr txBox="1"/>
          <p:nvPr/>
        </p:nvSpPr>
        <p:spPr>
          <a:xfrm>
            <a:off x="6303146" y="1071174"/>
            <a:ext cx="42257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Зорові образи: море, зірка, ліси, луки,  місяць, відро, коромисло</a:t>
            </a:r>
          </a:p>
          <a:p>
            <a:endParaRPr lang="uk-UA" dirty="0">
              <a:solidFill>
                <a:schemeClr val="bg1"/>
              </a:solidFill>
            </a:endParaRPr>
          </a:p>
          <a:p>
            <a:endParaRPr lang="uk-UA" dirty="0">
              <a:solidFill>
                <a:schemeClr val="bg1"/>
              </a:solidFill>
            </a:endParaRPr>
          </a:p>
          <a:p>
            <a:endParaRPr lang="uk-UA" dirty="0">
              <a:solidFill>
                <a:schemeClr val="bg1"/>
              </a:solidFill>
            </a:endParaRPr>
          </a:p>
          <a:p>
            <a:r>
              <a:rPr lang="uk-UA" dirty="0">
                <a:solidFill>
                  <a:schemeClr val="bg1"/>
                </a:solidFill>
              </a:rPr>
              <a:t>Слухові образи: сміх, ллється срібло з відер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000C8EA-74DE-A245-BF8D-816053885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417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21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61B8285-5E68-5546-1AB4-1FA60FFFCD33}"/>
              </a:ext>
            </a:extLst>
          </p:cNvPr>
          <p:cNvSpPr txBox="1"/>
          <p:nvPr/>
        </p:nvSpPr>
        <p:spPr>
          <a:xfrm>
            <a:off x="2840854" y="938358"/>
            <a:ext cx="342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ЧАРІВНИКИ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F61EA0-1E6D-AEE0-7F0C-3E3F6DC0EBD1}"/>
              </a:ext>
            </a:extLst>
          </p:cNvPr>
          <p:cNvSpPr txBox="1"/>
          <p:nvPr/>
        </p:nvSpPr>
        <p:spPr>
          <a:xfrm>
            <a:off x="210105" y="1895277"/>
            <a:ext cx="32736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Ніч — велика чарівниця!</a:t>
            </a:r>
          </a:p>
          <a:p>
            <a:r>
              <a:rPr lang="uk-UA" sz="2000" dirty="0"/>
              <a:t>Зчарувала звіра, птицю,</a:t>
            </a:r>
          </a:p>
          <a:p>
            <a:r>
              <a:rPr lang="uk-UA" sz="2000" dirty="0"/>
              <a:t>зчарувала всіх людей — </a:t>
            </a:r>
          </a:p>
          <a:p>
            <a:r>
              <a:rPr lang="uk-UA" sz="2000" dirty="0"/>
              <a:t>не побачиш їх ніде.</a:t>
            </a:r>
          </a:p>
          <a:p>
            <a:r>
              <a:rPr lang="uk-UA" sz="2000" dirty="0"/>
              <a:t>Не побачиш вітра в полі,</a:t>
            </a:r>
          </a:p>
          <a:p>
            <a:r>
              <a:rPr lang="uk-UA" sz="2000" dirty="0"/>
              <a:t>ні тополю на роздоллі,</a:t>
            </a:r>
          </a:p>
          <a:p>
            <a:r>
              <a:rPr lang="uk-UA" sz="2000" dirty="0"/>
              <a:t>ні метелика, ні бджілку,</a:t>
            </a:r>
          </a:p>
          <a:p>
            <a:r>
              <a:rPr lang="uk-UA" sz="2000" dirty="0"/>
              <a:t>ні в цвіту вишневу гілку…</a:t>
            </a:r>
          </a:p>
          <a:p>
            <a:r>
              <a:rPr lang="uk-UA" sz="2000" dirty="0"/>
              <a:t>Ранок — все </a:t>
            </a:r>
            <a:r>
              <a:rPr lang="uk-UA" sz="2000" dirty="0" err="1"/>
              <a:t>відчарував</a:t>
            </a:r>
            <a:r>
              <a:rPr lang="uk-UA" sz="2000" dirty="0"/>
              <a:t>:</a:t>
            </a:r>
          </a:p>
          <a:p>
            <a:r>
              <a:rPr lang="uk-UA" sz="2000" dirty="0"/>
              <a:t>сині квіти поміж трав,</a:t>
            </a:r>
          </a:p>
          <a:p>
            <a:r>
              <a:rPr lang="uk-UA" sz="2000" dirty="0"/>
              <a:t>і метелика, і бджілку,</a:t>
            </a:r>
          </a:p>
          <a:p>
            <a:r>
              <a:rPr lang="uk-UA" sz="2000" dirty="0"/>
              <a:t>і в цвіту вишневу гілку,</a:t>
            </a:r>
          </a:p>
          <a:p>
            <a:r>
              <a:rPr lang="uk-UA" sz="2000" dirty="0"/>
              <a:t>і баского вітра в полі,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DEBB75-93C8-4A40-F659-4DFBEB0B0F04}"/>
              </a:ext>
            </a:extLst>
          </p:cNvPr>
          <p:cNvSpPr txBox="1"/>
          <p:nvPr/>
        </p:nvSpPr>
        <p:spPr>
          <a:xfrm>
            <a:off x="3796313" y="2028442"/>
            <a:ext cx="410814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і тополю на роздоллі,</a:t>
            </a:r>
          </a:p>
          <a:p>
            <a:r>
              <a:rPr lang="uk-UA" sz="2000" dirty="0"/>
              <a:t>всіх людей,</a:t>
            </a:r>
          </a:p>
          <a:p>
            <a:r>
              <a:rPr lang="uk-UA" sz="2000" dirty="0"/>
              <a:t>                     і звіра,</a:t>
            </a:r>
          </a:p>
          <a:p>
            <a:r>
              <a:rPr lang="uk-UA" sz="2000" dirty="0"/>
              <a:t>                                й птицю!..</a:t>
            </a:r>
          </a:p>
          <a:p>
            <a:r>
              <a:rPr lang="uk-UA" sz="2000" dirty="0"/>
              <a:t>Ніч — велика чарівниця,</a:t>
            </a:r>
          </a:p>
          <a:p>
            <a:r>
              <a:rPr lang="uk-UA" sz="2000" dirty="0"/>
              <a:t>та ще більший чарівник</a:t>
            </a:r>
          </a:p>
          <a:p>
            <a:r>
              <a:rPr lang="uk-UA" sz="2000" dirty="0"/>
              <a:t>ранок — щирий трудівник,</a:t>
            </a:r>
          </a:p>
          <a:p>
            <a:r>
              <a:rPr lang="uk-UA" sz="2000" dirty="0"/>
              <a:t>що і сам трудитись звик,</a:t>
            </a:r>
          </a:p>
          <a:p>
            <a:r>
              <a:rPr lang="uk-UA" sz="2000" dirty="0"/>
              <a:t>що до праці всіх розбудить,</a:t>
            </a:r>
          </a:p>
          <a:p>
            <a:r>
              <a:rPr lang="uk-UA" sz="2000" dirty="0"/>
              <a:t>хай то птиці, звірі, люди…</a:t>
            </a:r>
          </a:p>
          <a:p>
            <a:r>
              <a:rPr lang="uk-UA" sz="2000" dirty="0"/>
              <a:t>Два оці чарівники</a:t>
            </a:r>
          </a:p>
          <a:p>
            <a:r>
              <a:rPr lang="uk-UA" sz="2000" dirty="0"/>
              <a:t>в світі цім живуть віки.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97DD1ED-485A-E392-06AB-71EE8F450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243" y="0"/>
            <a:ext cx="4734757" cy="321371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F37162-CBC8-5CA0-67C0-9B6DF2F9ED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7243" y="3429000"/>
            <a:ext cx="4734756" cy="310405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6114CA6-CDD6-7EAB-50D1-18C7DE6F7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7384" y="6559342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79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7FD1682-CA07-3530-F18D-DB0F2DE9C2A9}"/>
              </a:ext>
            </a:extLst>
          </p:cNvPr>
          <p:cNvSpPr txBox="1"/>
          <p:nvPr/>
        </p:nvSpPr>
        <p:spPr>
          <a:xfrm>
            <a:off x="7182035" y="901256"/>
            <a:ext cx="446546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«</a:t>
            </a:r>
            <a:r>
              <a:rPr lang="uk-UA" dirty="0"/>
              <a:t>Місячна ніч на Дніпрі» — картина українського художника </a:t>
            </a:r>
            <a:r>
              <a:rPr lang="uk-UA" b="1" dirty="0"/>
              <a:t>Архипа Івановича Куїнджі</a:t>
            </a:r>
            <a:r>
              <a:rPr lang="uk-UA" dirty="0"/>
              <a:t>, написана та вперше показана публіці в 1880 році.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1E1143-2F65-34E8-BF0C-C540270D79A0}"/>
              </a:ext>
            </a:extLst>
          </p:cNvPr>
          <p:cNvSpPr txBox="1"/>
          <p:nvPr/>
        </p:nvSpPr>
        <p:spPr>
          <a:xfrm>
            <a:off x="197528" y="5103674"/>
            <a:ext cx="11831715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1200" b="1" dirty="0"/>
              <a:t>У 1880 році картина «Місячна ніч на Дніпрі» була виставлена в Санкт-Петербурзі, причому вона була єдиною картиною, що склала виставку.</a:t>
            </a:r>
          </a:p>
          <a:p>
            <a:pPr algn="just"/>
            <a:r>
              <a:rPr lang="uk-UA" sz="1200" b="1" dirty="0"/>
              <a:t>Не будучи повністю упевненим в успіху, Куїнджі Архип Іванович запрошував у свою майстерню друзів та кореспондентів для того, щоб перевірити на них силу впливу полотна. Ще до закінчення роботи майстерню відвідували такі відомі люди як Тургенєв Іван Сергійович, Полонський Яків Петрович, </a:t>
            </a:r>
            <a:r>
              <a:rPr lang="uk-UA" sz="1200" b="1" dirty="0" err="1"/>
              <a:t>Крамськой</a:t>
            </a:r>
            <a:r>
              <a:rPr lang="uk-UA" sz="1200" b="1" dirty="0"/>
              <a:t> Іван Миколайович, Менделєєв Дмитро Іванович.</a:t>
            </a:r>
          </a:p>
          <a:p>
            <a:pPr algn="just"/>
            <a:r>
              <a:rPr lang="uk-UA" sz="1200" b="1" dirty="0"/>
              <a:t>Щоб побачити полотно, люди шикувалися в чергу. Багато відвідувачів приходили декілька разів, їх приваблювала незвичайна реалістичність світла на картині, також висловлювалися припущення про незвичайні кольори, використані художником. Є свідчення, що окремі відвідувачі навіть заглядали за картину, намагаючись з'ясувати, чи немає там </a:t>
            </a:r>
            <a:r>
              <a:rPr lang="uk-UA" sz="1200" b="1" dirty="0" err="1"/>
              <a:t>лампи.На</a:t>
            </a:r>
            <a:r>
              <a:rPr lang="uk-UA" sz="1200" b="1" dirty="0"/>
              <a:t> картині зображено берег Дніпра. Лінія горизонту сильно опущена вниз, за рахунок чого більшу площу картини займає небо. Світіння місяця відбивається в річці.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C0A947-A2FA-3BCF-AD81-789DD45654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7254" y="2304901"/>
            <a:ext cx="1912886" cy="249153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BD91D6-80EF-B320-1488-4FC8BB2E5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841" y="193880"/>
            <a:ext cx="6359740" cy="47152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49DA5C-4CD9-7C41-8380-C18676FBA66D}"/>
              </a:ext>
            </a:extLst>
          </p:cNvPr>
          <p:cNvSpPr txBox="1"/>
          <p:nvPr/>
        </p:nvSpPr>
        <p:spPr>
          <a:xfrm>
            <a:off x="9064101" y="184666"/>
            <a:ext cx="2583402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ПОРІВНЯЙМО</a:t>
            </a:r>
          </a:p>
        </p:txBody>
      </p:sp>
    </p:spTree>
    <p:extLst>
      <p:ext uri="{BB962C8B-B14F-4D97-AF65-F5344CB8AC3E}">
        <p14:creationId xmlns:p14="http://schemas.microsoft.com/office/powerpoint/2010/main" val="4098354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7ED87D4-DEBF-2541-3609-443162B0CFC6}"/>
              </a:ext>
            </a:extLst>
          </p:cNvPr>
          <p:cNvSpPr txBox="1"/>
          <p:nvPr/>
        </p:nvSpPr>
        <p:spPr>
          <a:xfrm>
            <a:off x="4026023" y="618761"/>
            <a:ext cx="72870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«ЖУРАВЛІ ВИСОКІ ПРОЛІТАЮТЬ...»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937AE4-BBA5-9BD4-AE9E-AD16250B27F1}"/>
              </a:ext>
            </a:extLst>
          </p:cNvPr>
          <p:cNvSpPr txBox="1"/>
          <p:nvPr/>
        </p:nvSpPr>
        <p:spPr>
          <a:xfrm>
            <a:off x="978763" y="1445843"/>
            <a:ext cx="609452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/>
              <a:t>Журавлі високі </a:t>
            </a:r>
            <a:r>
              <a:rPr lang="uk-UA" sz="2000" dirty="0"/>
              <a:t>пролітають,</a:t>
            </a:r>
          </a:p>
          <a:p>
            <a:r>
              <a:rPr lang="uk-UA" sz="2000" dirty="0"/>
              <a:t>ледве видно птахів із землі.</a:t>
            </a:r>
          </a:p>
          <a:p>
            <a:r>
              <a:rPr lang="uk-UA" sz="2000" dirty="0"/>
              <a:t>Журавлів я з вирію стрічаю</a:t>
            </a:r>
          </a:p>
          <a:p>
            <a:r>
              <a:rPr lang="uk-UA" sz="2000" dirty="0"/>
              <a:t>і прошу перо у журавлів.</a:t>
            </a:r>
          </a:p>
          <a:p>
            <a:r>
              <a:rPr lang="uk-UA" sz="2000" dirty="0"/>
              <a:t>Ставши над </a:t>
            </a:r>
            <a:r>
              <a:rPr lang="uk-UA" sz="2000" b="1" dirty="0"/>
              <a:t>Дніпром зеленооким</a:t>
            </a:r>
            <a:r>
              <a:rPr lang="uk-UA" sz="2000" dirty="0"/>
              <a:t>,</a:t>
            </a:r>
          </a:p>
          <a:p>
            <a:r>
              <a:rPr lang="uk-UA" sz="2000" dirty="0"/>
              <a:t>ставши над </a:t>
            </a:r>
            <a:r>
              <a:rPr lang="uk-UA" sz="2000" b="1" dirty="0"/>
              <a:t>усміхненим Дніпром,</a:t>
            </a:r>
          </a:p>
          <a:p>
            <a:r>
              <a:rPr lang="uk-UA" sz="2000" dirty="0"/>
              <a:t>я прошу </a:t>
            </a:r>
            <a:r>
              <a:rPr lang="uk-UA" sz="2000" b="1" dirty="0"/>
              <a:t>перо у них високе,</a:t>
            </a:r>
          </a:p>
          <a:p>
            <a:r>
              <a:rPr lang="uk-UA" sz="2000" b="1" dirty="0"/>
              <a:t>піднебесне</a:t>
            </a:r>
            <a:r>
              <a:rPr lang="uk-UA" sz="2000" dirty="0"/>
              <a:t> в них прошу </a:t>
            </a:r>
            <a:r>
              <a:rPr lang="uk-UA" sz="2000" b="1" dirty="0"/>
              <a:t>перо.</a:t>
            </a:r>
          </a:p>
          <a:p>
            <a:r>
              <a:rPr lang="uk-UA" sz="2000" dirty="0"/>
              <a:t>Хай з небес </a:t>
            </a:r>
            <a:r>
              <a:rPr lang="uk-UA" sz="2000" b="1" dirty="0"/>
              <a:t>перо</a:t>
            </a:r>
            <a:r>
              <a:rPr lang="uk-UA" sz="2000" dirty="0"/>
              <a:t> високе </a:t>
            </a:r>
            <a:r>
              <a:rPr lang="uk-UA" sz="2000" b="1" dirty="0"/>
              <a:t>кинуть,</a:t>
            </a:r>
          </a:p>
          <a:p>
            <a:r>
              <a:rPr lang="uk-UA" sz="2000" dirty="0"/>
              <a:t>хай мене </a:t>
            </a:r>
            <a:r>
              <a:rPr lang="uk-UA" sz="2000" b="1" dirty="0"/>
              <a:t>благословлять крилом</a:t>
            </a:r>
            <a:r>
              <a:rPr lang="uk-UA" sz="2000" dirty="0"/>
              <a:t>,</a:t>
            </a:r>
          </a:p>
          <a:p>
            <a:r>
              <a:rPr lang="uk-UA" sz="2000" dirty="0"/>
              <a:t>щоб писалось </a:t>
            </a:r>
            <a:r>
              <a:rPr lang="uk-UA" sz="2000" b="1" dirty="0"/>
              <a:t>слово журавлине</a:t>
            </a:r>
          </a:p>
          <a:p>
            <a:r>
              <a:rPr lang="uk-UA" sz="2000" dirty="0"/>
              <a:t>журавлиним з вирію пером.</a:t>
            </a:r>
          </a:p>
          <a:p>
            <a:r>
              <a:rPr lang="uk-UA" sz="2000" dirty="0"/>
              <a:t>Щоб воно до </a:t>
            </a:r>
            <a:r>
              <a:rPr lang="uk-UA" sz="2000" b="1" dirty="0">
                <a:solidFill>
                  <a:srgbClr val="FF0000"/>
                </a:solidFill>
              </a:rPr>
              <a:t>вирію літало</a:t>
            </a:r>
            <a:r>
              <a:rPr lang="uk-UA" sz="2000" dirty="0"/>
              <a:t>,</a:t>
            </a:r>
          </a:p>
          <a:p>
            <a:r>
              <a:rPr lang="uk-UA" sz="2000" dirty="0"/>
              <a:t>журавлиний </a:t>
            </a:r>
            <a:r>
              <a:rPr lang="uk-UA" sz="2000" b="1" dirty="0">
                <a:solidFill>
                  <a:srgbClr val="FF0000"/>
                </a:solidFill>
              </a:rPr>
              <a:t>звідало політ</a:t>
            </a:r>
            <a:r>
              <a:rPr lang="uk-UA" sz="2000" dirty="0"/>
              <a:t>,</a:t>
            </a:r>
          </a:p>
          <a:p>
            <a:r>
              <a:rPr lang="uk-UA" sz="2000" dirty="0"/>
              <a:t>та завжди із вирію вертало</a:t>
            </a:r>
          </a:p>
          <a:p>
            <a:r>
              <a:rPr lang="uk-UA" sz="2000" dirty="0"/>
              <a:t>до </a:t>
            </a:r>
            <a:r>
              <a:rPr lang="uk-UA" sz="2000" b="1" dirty="0"/>
              <a:t>святої отчої землі</a:t>
            </a:r>
            <a:r>
              <a:rPr lang="uk-UA" sz="2000" dirty="0"/>
              <a:t>…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27ECC28-CD1E-613F-CD70-AE9C88C15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42500"/>
            <a:ext cx="1554615" cy="37798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240CAF-06B3-A0CB-65DC-070BBDF7A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6726" y="1445843"/>
            <a:ext cx="5025905" cy="271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184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15CB563-A032-AB60-AB0C-759BD26FE61D}"/>
              </a:ext>
            </a:extLst>
          </p:cNvPr>
          <p:cNvSpPr txBox="1"/>
          <p:nvPr/>
        </p:nvSpPr>
        <p:spPr>
          <a:xfrm>
            <a:off x="171634" y="1242018"/>
            <a:ext cx="5619566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Літературний паспорт твору</a:t>
            </a:r>
          </a:p>
          <a:p>
            <a:r>
              <a:rPr lang="uk-UA" sz="2800" dirty="0"/>
              <a:t>Автор твору</a:t>
            </a:r>
          </a:p>
          <a:p>
            <a:r>
              <a:rPr lang="uk-UA" sz="2800" dirty="0"/>
              <a:t>Назва твору</a:t>
            </a:r>
          </a:p>
          <a:p>
            <a:r>
              <a:rPr lang="uk-UA" sz="2800" dirty="0"/>
              <a:t>Рік видання (або написання)</a:t>
            </a:r>
          </a:p>
          <a:p>
            <a:r>
              <a:rPr lang="uk-UA" sz="2800" dirty="0"/>
              <a:t>Жанр (ЛІРИКА)</a:t>
            </a:r>
          </a:p>
          <a:p>
            <a:r>
              <a:rPr lang="uk-UA" sz="2800" dirty="0"/>
              <a:t>Вид лірики (вірш)</a:t>
            </a:r>
          </a:p>
          <a:p>
            <a:r>
              <a:rPr lang="uk-UA" sz="2800" dirty="0"/>
              <a:t>Тема</a:t>
            </a:r>
          </a:p>
          <a:p>
            <a:r>
              <a:rPr lang="uk-UA" sz="2800" dirty="0"/>
              <a:t>Провідний мотив (або основна думка)</a:t>
            </a:r>
          </a:p>
          <a:p>
            <a:r>
              <a:rPr lang="uk-UA" sz="2800" dirty="0"/>
              <a:t>Художні засоби </a:t>
            </a:r>
            <a:r>
              <a:rPr lang="uk-UA" sz="2400" dirty="0"/>
              <a:t>(епітети, метафори, </a:t>
            </a:r>
            <a:r>
              <a:rPr lang="uk-UA" sz="2400" dirty="0" err="1"/>
              <a:t>персрніфікація</a:t>
            </a:r>
            <a:r>
              <a:rPr lang="uk-UA" sz="2400" dirty="0"/>
              <a:t> тощо)</a:t>
            </a:r>
          </a:p>
          <a:p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D0CEB6-770B-8C00-8438-9163983E15DB}"/>
              </a:ext>
            </a:extLst>
          </p:cNvPr>
          <p:cNvSpPr txBox="1"/>
          <p:nvPr/>
        </p:nvSpPr>
        <p:spPr>
          <a:xfrm>
            <a:off x="9141780" y="284085"/>
            <a:ext cx="2095129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ПАМ</a:t>
            </a:r>
            <a:r>
              <a:rPr lang="en-US" sz="2800" dirty="0"/>
              <a:t>’</a:t>
            </a:r>
            <a:r>
              <a:rPr lang="uk-UA" sz="2800" dirty="0"/>
              <a:t>ЯТКА</a:t>
            </a:r>
          </a:p>
        </p:txBody>
      </p:sp>
      <p:pic>
        <p:nvPicPr>
          <p:cNvPr id="1026" name="Picture 2" descr="літературний пасорт твору">
            <a:extLst>
              <a:ext uri="{FF2B5EF4-FFF2-40B4-BE49-F238E27FC236}">
                <a16:creationId xmlns:a16="http://schemas.microsoft.com/office/drawing/2014/main" id="{5962587D-6E14-9A8E-4FCA-198675503C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6" r="3870"/>
          <a:stretch/>
        </p:blipFill>
        <p:spPr bwMode="auto">
          <a:xfrm>
            <a:off x="5948038" y="1472837"/>
            <a:ext cx="6010183" cy="437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310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F01A20-8B98-3C20-D5A0-9E9BFB01E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D982E5-3303-CEB1-F46A-1975839FB9B3}"/>
              </a:ext>
            </a:extLst>
          </p:cNvPr>
          <p:cNvSpPr txBox="1"/>
          <p:nvPr/>
        </p:nvSpPr>
        <p:spPr>
          <a:xfrm>
            <a:off x="312937" y="1444386"/>
            <a:ext cx="377966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Д.З. Самостійно записати </a:t>
            </a:r>
            <a:r>
              <a:rPr lang="uk-UA" sz="2800" b="1" dirty="0"/>
              <a:t>паспорт поезії </a:t>
            </a:r>
            <a:r>
              <a:rPr lang="uk-UA" sz="2800" dirty="0"/>
              <a:t>«ЖУРАВЛІ ВИСОКІ ПРОЛІТАЮТЬ...» (с.134)  Записати у зошиті.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9BB37-519A-7546-1189-95173A619FC8}"/>
              </a:ext>
            </a:extLst>
          </p:cNvPr>
          <p:cNvSpPr txBox="1"/>
          <p:nvPr/>
        </p:nvSpPr>
        <p:spPr>
          <a:xfrm>
            <a:off x="6048652" y="528194"/>
            <a:ext cx="5418338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ДЛЯ ДОВІДКИ.</a:t>
            </a:r>
          </a:p>
          <a:p>
            <a:endParaRPr lang="ru-RU" dirty="0"/>
          </a:p>
          <a:p>
            <a:r>
              <a:rPr lang="ru-RU" dirty="0"/>
              <a:t>Перо — символ </a:t>
            </a:r>
            <a:r>
              <a:rPr lang="ru-RU" dirty="0" err="1"/>
              <a:t>письменника</a:t>
            </a:r>
            <a:r>
              <a:rPr lang="ru-RU" dirty="0"/>
              <a:t>, а </a:t>
            </a:r>
            <a:r>
              <a:rPr lang="ru-RU" dirty="0" err="1"/>
              <a:t>журавлі</a:t>
            </a:r>
            <a:r>
              <a:rPr lang="ru-RU" dirty="0"/>
              <a:t> —</a:t>
            </a:r>
            <a:r>
              <a:rPr lang="uk-UA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– </a:t>
            </a:r>
            <a:r>
              <a:rPr lang="uk-UA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символ України і любові до рідної землі</a:t>
            </a:r>
            <a:r>
              <a:rPr lang="uk-UA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 </a:t>
            </a:r>
            <a:endParaRPr lang="uk-UA" dirty="0"/>
          </a:p>
        </p:txBody>
      </p:sp>
      <p:pic>
        <p:nvPicPr>
          <p:cNvPr id="4098" name="Picture 2" descr="Журавель - символ України і любові до рідної землі - Tochka.net">
            <a:extLst>
              <a:ext uri="{FF2B5EF4-FFF2-40B4-BE49-F238E27FC236}">
                <a16:creationId xmlns:a16="http://schemas.microsoft.com/office/drawing/2014/main" id="{6B761F76-1DA8-D11D-25FA-FBD19C3EC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232" y="2002449"/>
            <a:ext cx="5409460" cy="358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nkwell: векторна графіка, зображення, Inkwell малюнки | Скачати з  Depositphotos">
            <a:extLst>
              <a:ext uri="{FF2B5EF4-FFF2-40B4-BE49-F238E27FC236}">
                <a16:creationId xmlns:a16="http://schemas.microsoft.com/office/drawing/2014/main" id="{B5847352-315A-EA81-9778-F34FBFADB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139" y="528194"/>
            <a:ext cx="1304277" cy="130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6912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130</TotalTime>
  <Words>1054</Words>
  <Application>Microsoft Office PowerPoint</Application>
  <PresentationFormat>Широкий екран</PresentationFormat>
  <Paragraphs>110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Arial</vt:lpstr>
      <vt:lpstr>Arial</vt:lpstr>
      <vt:lpstr>Century Gothic</vt:lpstr>
      <vt:lpstr>Туман</vt:lpstr>
      <vt:lpstr>МУЗИКА ПОЕТИЧНОГО СЛОВА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МУЗИКА ПОЕТИЧНОГО СЛОВА</dc:title>
  <dc:creator>Тетяна Сезько</dc:creator>
  <cp:lastModifiedBy>Тетяна Сезько</cp:lastModifiedBy>
  <cp:revision>34</cp:revision>
  <dcterms:created xsi:type="dcterms:W3CDTF">2022-12-21T18:02:51Z</dcterms:created>
  <dcterms:modified xsi:type="dcterms:W3CDTF">2023-02-07T19:40:03Z</dcterms:modified>
</cp:coreProperties>
</file>