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8" r:id="rId5"/>
    <p:sldId id="265" r:id="rId6"/>
    <p:sldId id="266" r:id="rId7"/>
    <p:sldId id="267" r:id="rId8"/>
    <p:sldId id="259" r:id="rId9"/>
    <p:sldId id="263" r:id="rId10"/>
    <p:sldId id="260" r:id="rId11"/>
    <p:sldId id="262" r:id="rId12"/>
    <p:sldId id="269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Поетичний календар. Микола Вінграновський">
            <a:extLst>
              <a:ext uri="{FF2B5EF4-FFF2-40B4-BE49-F238E27FC236}">
                <a16:creationId xmlns:a16="http://schemas.microsoft.com/office/drawing/2014/main" id="{35C586AE-F042-ABC6-3728-2A296B5AF5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909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034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37" name="Picture 1036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CC0957-F95B-7BE8-92AE-9C9EE30093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0435" y="1329265"/>
            <a:ext cx="5334000" cy="182509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r"/>
            <a:r>
              <a:rPr lang="en-US" dirty="0"/>
              <a:t>МУЗИКА ПОЕТИЧНОГО СЛОВА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1DBDDA2-5B91-9C64-C624-90DCCD667E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901" y="3429000"/>
            <a:ext cx="10292499" cy="209973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 dirty="0"/>
              <a:t>МИКОЛА ВІН­ГРАНОВСЬКИЙ</a:t>
            </a:r>
          </a:p>
          <a:p>
            <a:r>
              <a:rPr lang="en-US" sz="3600" b="1" dirty="0"/>
              <a:t>(1936–2004) </a:t>
            </a:r>
          </a:p>
          <a:p>
            <a:endParaRPr lang="en-US" sz="17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E9D64C-1AD1-2BBA-A14D-49DD0195670A}"/>
              </a:ext>
            </a:extLst>
          </p:cNvPr>
          <p:cNvSpPr txBox="1"/>
          <p:nvPr/>
        </p:nvSpPr>
        <p:spPr>
          <a:xfrm>
            <a:off x="6004264" y="5423080"/>
            <a:ext cx="6096000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СЕЗЬКО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УЧИТЕЛЬ УКРАЇНСЬКОЇ МОВИ ТА ЛІТЕРАТУРИ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ВИЩОЇ КВАЛІФІКАЦІЙНОЇ КАТЕГОРІЇ, </a:t>
            </a:r>
          </a:p>
          <a:p>
            <a:pPr algn="r">
              <a:spcAft>
                <a:spcPts val="600"/>
              </a:spcAft>
            </a:pPr>
            <a:r>
              <a:rPr lang="uk-UA" b="1" dirty="0"/>
              <a:t>З ПЕДАГОГІЧНИМ ЗВАННЯМ»УЧИТЕЛЬ-МЕТОДИСТ»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31992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88EAC3B-695D-234A-5CE3-898320F02B2E}"/>
              </a:ext>
            </a:extLst>
          </p:cNvPr>
          <p:cNvSpPr txBox="1"/>
          <p:nvPr/>
        </p:nvSpPr>
        <p:spPr>
          <a:xfrm>
            <a:off x="6603712" y="1028343"/>
            <a:ext cx="528030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Микола Вінграновський </a:t>
            </a:r>
            <a:r>
              <a:rPr lang="uk-UA" dirty="0"/>
              <a:t>— відомий український письменник, кіноактор і кінорежисер — народився на Миколаївщині.</a:t>
            </a:r>
          </a:p>
          <a:p>
            <a:pPr algn="just"/>
            <a:r>
              <a:rPr lang="uk-UA" dirty="0"/>
              <a:t>Дитинство майбутнього митця було затьмарене Другою світовою війною. Навчався в Інституті кінематографії, а потім </a:t>
            </a:r>
          </a:p>
          <a:p>
            <a:pPr algn="just"/>
            <a:r>
              <a:rPr lang="uk-UA" dirty="0"/>
              <a:t>працював на Київській кіностудії. Знімався в кіно, зокрема </a:t>
            </a:r>
          </a:p>
          <a:p>
            <a:pPr algn="just"/>
            <a:r>
              <a:rPr lang="uk-UA" dirty="0"/>
              <a:t>зіграв головну роль у фільмі «Повість полум’яних літ» О. Довженка, творчість якого ви будете вивчати в старших класах. </a:t>
            </a:r>
          </a:p>
          <a:p>
            <a:pPr algn="just"/>
            <a:r>
              <a:rPr lang="uk-UA" dirty="0"/>
              <a:t>Написав чимало кіносценаріїв, пробував свої сили і як кінорежисер. А ще він відомий як автор творів для дітей. До речі, </a:t>
            </a:r>
          </a:p>
          <a:p>
            <a:pPr algn="just"/>
            <a:r>
              <a:rPr lang="uk-UA" dirty="0"/>
              <a:t>митець писав і прозовою, і віршованою мовою. </a:t>
            </a:r>
          </a:p>
        </p:txBody>
      </p:sp>
      <p:pic>
        <p:nvPicPr>
          <p:cNvPr id="6" name="Picture 2" descr="Микола Вінграновський - режисер і поет абсолютного слуху | Український  інтерес">
            <a:extLst>
              <a:ext uri="{FF2B5EF4-FFF2-40B4-BE49-F238E27FC236}">
                <a16:creationId xmlns:a16="http://schemas.microsoft.com/office/drawing/2014/main" id="{D97A02EB-BA63-BD0D-6A2D-4280C5901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32" y="1242391"/>
            <a:ext cx="6167852" cy="367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F0D6C1-1FA3-3BCD-77E0-32E3BD0BF21D}"/>
              </a:ext>
            </a:extLst>
          </p:cNvPr>
          <p:cNvSpPr txBox="1"/>
          <p:nvPr/>
        </p:nvSpPr>
        <p:spPr>
          <a:xfrm>
            <a:off x="10638409" y="6550223"/>
            <a:ext cx="1553591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906963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07B0E20-1D00-438E-3719-2410AD67D95C}"/>
              </a:ext>
            </a:extLst>
          </p:cNvPr>
          <p:cNvSpPr txBox="1"/>
          <p:nvPr/>
        </p:nvSpPr>
        <p:spPr>
          <a:xfrm>
            <a:off x="4740676" y="379066"/>
            <a:ext cx="63275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БАБУНИН ДОЩ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4DF1A9-F26F-D191-56C4-8A4DB5D6256E}"/>
              </a:ext>
            </a:extLst>
          </p:cNvPr>
          <p:cNvSpPr txBox="1"/>
          <p:nvPr/>
        </p:nvSpPr>
        <p:spPr>
          <a:xfrm>
            <a:off x="330693" y="1503000"/>
            <a:ext cx="609452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 err="1"/>
              <a:t>Бабунин</a:t>
            </a:r>
            <a:r>
              <a:rPr lang="uk-UA" dirty="0"/>
              <a:t> дощ, на клямці </a:t>
            </a:r>
            <a:r>
              <a:rPr lang="uk-UA" dirty="0" err="1"/>
              <a:t>цяпота</a:t>
            </a:r>
            <a:r>
              <a:rPr lang="uk-UA" dirty="0"/>
              <a:t>*, </a:t>
            </a:r>
          </a:p>
          <a:p>
            <a:r>
              <a:rPr lang="uk-UA" dirty="0"/>
              <a:t>І стежка в яблуках вже </a:t>
            </a:r>
            <a:r>
              <a:rPr lang="uk-UA" dirty="0" err="1"/>
              <a:t>стежкояблуката</a:t>
            </a:r>
            <a:r>
              <a:rPr lang="uk-UA" dirty="0"/>
              <a:t>, </a:t>
            </a:r>
          </a:p>
          <a:p>
            <a:r>
              <a:rPr lang="uk-UA" dirty="0"/>
              <a:t>З котяри — іскри! З м’яти — </a:t>
            </a:r>
            <a:r>
              <a:rPr lang="uk-UA" dirty="0" err="1"/>
              <a:t>чамрота</a:t>
            </a:r>
            <a:r>
              <a:rPr lang="uk-UA" dirty="0"/>
              <a:t>*! </a:t>
            </a:r>
          </a:p>
          <a:p>
            <a:r>
              <a:rPr lang="uk-UA" dirty="0"/>
              <a:t>Пускає бульби на порозі хата… </a:t>
            </a:r>
          </a:p>
          <a:p>
            <a:r>
              <a:rPr lang="uk-UA" dirty="0"/>
              <a:t>Іде хтось темним садом — заховайсь! </a:t>
            </a:r>
          </a:p>
          <a:p>
            <a:r>
              <a:rPr lang="uk-UA" dirty="0"/>
              <a:t>Іде, й стає знадвору за стіною, </a:t>
            </a:r>
          </a:p>
          <a:p>
            <a:r>
              <a:rPr lang="uk-UA" dirty="0"/>
              <a:t>І мокро дихає над мокрою губою; </a:t>
            </a:r>
          </a:p>
          <a:p>
            <a:r>
              <a:rPr lang="uk-UA" dirty="0"/>
              <a:t>Як звуть його? </a:t>
            </a:r>
          </a:p>
          <a:p>
            <a:r>
              <a:rPr lang="uk-UA" dirty="0"/>
              <a:t>Чи взагалі він звавсь? </a:t>
            </a:r>
          </a:p>
          <a:p>
            <a:r>
              <a:rPr lang="uk-UA" dirty="0"/>
              <a:t>Хто він такий в залатанім кожусі, </a:t>
            </a:r>
          </a:p>
          <a:p>
            <a:r>
              <a:rPr lang="uk-UA" dirty="0"/>
              <a:t>В кожусі, а хапає дрижаки?.. </a:t>
            </a:r>
          </a:p>
          <a:p>
            <a:r>
              <a:rPr lang="uk-UA" dirty="0"/>
              <a:t>Попискують пташата в його вусі, </a:t>
            </a:r>
          </a:p>
          <a:p>
            <a:r>
              <a:rPr lang="uk-UA" dirty="0"/>
              <a:t>І в бороді дрімають їжаки. </a:t>
            </a:r>
          </a:p>
          <a:p>
            <a:r>
              <a:rPr lang="uk-UA" dirty="0"/>
              <a:t>Одне — сов’яче око, друге — вовче, </a:t>
            </a:r>
          </a:p>
          <a:p>
            <a:r>
              <a:rPr lang="uk-UA" dirty="0"/>
              <a:t>Рука — крило, друга рука — весло, </a:t>
            </a:r>
          </a:p>
          <a:p>
            <a:r>
              <a:rPr lang="uk-UA" dirty="0"/>
              <a:t>У пів обличчя день, а пів обличчя з ночі, </a:t>
            </a:r>
          </a:p>
          <a:p>
            <a:r>
              <a:rPr lang="uk-UA" dirty="0"/>
              <a:t>На голові посріблене сідло, </a:t>
            </a:r>
          </a:p>
          <a:p>
            <a:r>
              <a:rPr lang="uk-UA" dirty="0"/>
              <a:t>Де ж кінь його? У торбі кінь, я знаю.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470D-1EA8-D70A-2C05-D37A18DEFDF3}"/>
              </a:ext>
            </a:extLst>
          </p:cNvPr>
          <p:cNvSpPr txBox="1"/>
          <p:nvPr/>
        </p:nvSpPr>
        <p:spPr>
          <a:xfrm>
            <a:off x="5916098" y="962470"/>
            <a:ext cx="441664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Порожню торбу він би не носив… </a:t>
            </a:r>
          </a:p>
          <a:p>
            <a:r>
              <a:rPr lang="uk-UA" dirty="0"/>
              <a:t>Стоїть, і передихує, й чекає, </a:t>
            </a:r>
          </a:p>
          <a:p>
            <a:r>
              <a:rPr lang="uk-UA" dirty="0"/>
              <a:t>Мабуть, насправді вибився із сил, </a:t>
            </a:r>
          </a:p>
          <a:p>
            <a:r>
              <a:rPr lang="uk-UA" dirty="0"/>
              <a:t>Бо хто ж то знає, скільки йому років </a:t>
            </a:r>
          </a:p>
          <a:p>
            <a:r>
              <a:rPr lang="uk-UA" dirty="0"/>
              <a:t>І скільки він живе тисячоліть?.. </a:t>
            </a:r>
          </a:p>
          <a:p>
            <a:r>
              <a:rPr lang="uk-UA" dirty="0"/>
              <a:t>Прийшов під нашу хату ненароком, </a:t>
            </a:r>
          </a:p>
          <a:p>
            <a:r>
              <a:rPr lang="uk-UA" dirty="0"/>
              <a:t>Прийшов перечекати і стоїть: </a:t>
            </a:r>
          </a:p>
          <a:p>
            <a:r>
              <a:rPr lang="uk-UA" dirty="0"/>
              <a:t>Зайти чи ні до нас, до </a:t>
            </a:r>
            <a:r>
              <a:rPr lang="uk-UA" dirty="0" err="1"/>
              <a:t>бульбохати</a:t>
            </a:r>
            <a:r>
              <a:rPr lang="uk-UA" dirty="0"/>
              <a:t>?.. </a:t>
            </a:r>
          </a:p>
          <a:p>
            <a:r>
              <a:rPr lang="uk-UA" dirty="0"/>
              <a:t>З ноги на ногу ось переступив, </a:t>
            </a:r>
          </a:p>
          <a:p>
            <a:r>
              <a:rPr lang="uk-UA" dirty="0"/>
              <a:t>Щось наче хтів було мені сказати, </a:t>
            </a:r>
          </a:p>
          <a:p>
            <a:r>
              <a:rPr lang="uk-UA" dirty="0"/>
              <a:t>Та садом знов почапав у степи… </a:t>
            </a:r>
          </a:p>
        </p:txBody>
      </p:sp>
      <p:pic>
        <p:nvPicPr>
          <p:cNvPr id="4100" name="Picture 4" descr="Дощ (вірш) - 33 Канал">
            <a:extLst>
              <a:ext uri="{FF2B5EF4-FFF2-40B4-BE49-F238E27FC236}">
                <a16:creationId xmlns:a16="http://schemas.microsoft.com/office/drawing/2014/main" id="{D2877661-92F4-4B6B-9F8A-5AE79B6BC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020" y="4662812"/>
            <a:ext cx="3654287" cy="191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75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FC9C402-669F-96A7-F438-85FA57C25CAB}"/>
              </a:ext>
            </a:extLst>
          </p:cNvPr>
          <p:cNvSpPr txBox="1"/>
          <p:nvPr/>
        </p:nvSpPr>
        <p:spPr>
          <a:xfrm>
            <a:off x="701336" y="2601158"/>
            <a:ext cx="844044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*</a:t>
            </a:r>
            <a:r>
              <a:rPr lang="ru-RU" sz="2800" dirty="0"/>
              <a:t>ЦЯПАТИ1, </a:t>
            </a:r>
            <a:r>
              <a:rPr lang="ru-RU" sz="2800" dirty="0" err="1"/>
              <a:t>аю</a:t>
            </a:r>
            <a:r>
              <a:rPr lang="ru-RU" sz="2800" dirty="0"/>
              <a:t>, </a:t>
            </a:r>
            <a:r>
              <a:rPr lang="ru-RU" sz="2800" dirty="0" err="1"/>
              <a:t>аєш</a:t>
            </a:r>
            <a:r>
              <a:rPr lang="ru-RU" sz="2800" dirty="0"/>
              <a:t>, </a:t>
            </a:r>
            <a:r>
              <a:rPr lang="ru-RU" sz="2800" dirty="0" err="1"/>
              <a:t>недок</a:t>
            </a:r>
            <a:r>
              <a:rPr lang="ru-RU" sz="2800" dirty="0"/>
              <a:t>., </a:t>
            </a:r>
            <a:r>
              <a:rPr lang="ru-RU" sz="2800" dirty="0" err="1"/>
              <a:t>перех</a:t>
            </a:r>
            <a:r>
              <a:rPr lang="ru-RU" sz="2800" dirty="0"/>
              <a:t>., </a:t>
            </a:r>
            <a:r>
              <a:rPr lang="ru-RU" sz="2800" dirty="0" err="1"/>
              <a:t>діал</a:t>
            </a:r>
            <a:r>
              <a:rPr lang="ru-RU" sz="2800" dirty="0"/>
              <a:t>. </a:t>
            </a:r>
          </a:p>
          <a:p>
            <a:pPr marL="342900" indent="-342900">
              <a:buAutoNum type="arabicPeriod"/>
            </a:pPr>
            <a:r>
              <a:rPr lang="ru-RU" sz="2800" dirty="0" err="1"/>
              <a:t>Черпати</a:t>
            </a:r>
            <a:r>
              <a:rPr lang="ru-RU" sz="2800" dirty="0"/>
              <a:t>, </a:t>
            </a:r>
            <a:r>
              <a:rPr lang="ru-RU" sz="2800" dirty="0" err="1"/>
              <a:t>набирати</a:t>
            </a:r>
            <a:r>
              <a:rPr lang="ru-RU" sz="2800" dirty="0"/>
              <a:t> потроху. Тут-</a:t>
            </a:r>
            <a:r>
              <a:rPr lang="ru-RU" sz="2800" dirty="0" err="1"/>
              <a:t>капати</a:t>
            </a:r>
            <a:r>
              <a:rPr lang="ru-RU" sz="2800" dirty="0"/>
              <a:t> (</a:t>
            </a:r>
            <a:r>
              <a:rPr lang="ru-RU" sz="2800" dirty="0" err="1"/>
              <a:t>цяпати</a:t>
            </a:r>
            <a:r>
              <a:rPr lang="ru-RU" sz="2800" dirty="0"/>
              <a:t>)</a:t>
            </a:r>
          </a:p>
          <a:p>
            <a:pPr marL="342900" indent="-342900">
              <a:buAutoNum type="arabicPeriod"/>
            </a:pPr>
            <a:endParaRPr lang="ru-RU" sz="2800" dirty="0"/>
          </a:p>
          <a:p>
            <a:r>
              <a:rPr lang="ru-RU" sz="2800" dirty="0"/>
              <a:t>*ЧАМРОТА- </a:t>
            </a:r>
            <a:r>
              <a:rPr lang="ru-RU" sz="2800" dirty="0" err="1"/>
              <a:t>дуже</a:t>
            </a:r>
            <a:r>
              <a:rPr lang="ru-RU" sz="2800" dirty="0"/>
              <a:t> </a:t>
            </a:r>
            <a:r>
              <a:rPr lang="ru-RU" sz="2800" dirty="0" err="1"/>
              <a:t>задушливий</a:t>
            </a:r>
            <a:r>
              <a:rPr lang="ru-RU" sz="2800" dirty="0"/>
              <a:t>, </a:t>
            </a:r>
            <a:r>
              <a:rPr lang="ru-RU" sz="2800" dirty="0" err="1"/>
              <a:t>сильний</a:t>
            </a:r>
            <a:r>
              <a:rPr lang="ru-RU" sz="2800" dirty="0"/>
              <a:t> запах, </a:t>
            </a:r>
            <a:r>
              <a:rPr lang="ru-RU" sz="2800" dirty="0" err="1"/>
              <a:t>від</a:t>
            </a:r>
            <a:r>
              <a:rPr lang="ru-RU" sz="2800" dirty="0"/>
              <a:t> </a:t>
            </a:r>
            <a:r>
              <a:rPr lang="ru-RU" sz="2800" dirty="0" err="1"/>
              <a:t>якого</a:t>
            </a:r>
            <a:r>
              <a:rPr lang="ru-RU" sz="2800" dirty="0"/>
              <a:t> </a:t>
            </a:r>
            <a:r>
              <a:rPr lang="ru-RU" sz="2800" dirty="0" err="1"/>
              <a:t>чманіють</a:t>
            </a:r>
            <a:r>
              <a:rPr lang="ru-RU" sz="2800" dirty="0"/>
              <a:t>. </a:t>
            </a:r>
            <a:endParaRPr lang="uk-UA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5242D5-49D5-D1F0-888A-9F2C0890D902}"/>
              </a:ext>
            </a:extLst>
          </p:cNvPr>
          <p:cNvSpPr txBox="1"/>
          <p:nvPr/>
        </p:nvSpPr>
        <p:spPr>
          <a:xfrm>
            <a:off x="8966447" y="372862"/>
            <a:ext cx="2565646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СЛОВНИЧОК</a:t>
            </a:r>
          </a:p>
        </p:txBody>
      </p:sp>
    </p:spTree>
    <p:extLst>
      <p:ext uri="{BB962C8B-B14F-4D97-AF65-F5344CB8AC3E}">
        <p14:creationId xmlns:p14="http://schemas.microsoft.com/office/powerpoint/2010/main" val="233674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8E9DCF2-F546-C44B-86E0-DCF6D5061E40}"/>
              </a:ext>
            </a:extLst>
          </p:cNvPr>
          <p:cNvSpPr txBox="1"/>
          <p:nvPr/>
        </p:nvSpPr>
        <p:spPr>
          <a:xfrm>
            <a:off x="573193" y="871787"/>
            <a:ext cx="6615541" cy="4024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Рік</a:t>
            </a:r>
            <a:r>
              <a:rPr lang="en-US" sz="2400" b="1" dirty="0"/>
              <a:t> </a:t>
            </a:r>
            <a:r>
              <a:rPr lang="en-US" sz="2400" b="1" dirty="0" err="1"/>
              <a:t>написання</a:t>
            </a:r>
            <a:r>
              <a:rPr lang="en-US" sz="2400" b="1" dirty="0"/>
              <a:t> </a:t>
            </a:r>
            <a:r>
              <a:rPr lang="en-US" sz="2400" dirty="0"/>
              <a:t>– 1981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Рід</a:t>
            </a:r>
            <a:r>
              <a:rPr lang="en-US" sz="2400" b="1" dirty="0"/>
              <a:t> </a:t>
            </a:r>
            <a:r>
              <a:rPr lang="en-US" sz="2400" b="1" dirty="0" err="1"/>
              <a:t>літератури</a:t>
            </a:r>
            <a:r>
              <a:rPr lang="en-US" sz="2400" b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лірика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Жанр</a:t>
            </a:r>
            <a:r>
              <a:rPr lang="en-US" sz="2400" dirty="0"/>
              <a:t>: </a:t>
            </a:r>
            <a:r>
              <a:rPr lang="en-US" sz="2400" dirty="0" err="1"/>
              <a:t>вірш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Вид</a:t>
            </a:r>
            <a:r>
              <a:rPr lang="en-US" sz="2400" b="1" dirty="0"/>
              <a:t> </a:t>
            </a:r>
            <a:r>
              <a:rPr lang="en-US" sz="2400" b="1" dirty="0" err="1"/>
              <a:t>лірики</a:t>
            </a:r>
            <a:r>
              <a:rPr lang="en-US" sz="2400" b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пейзажна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Тема</a:t>
            </a:r>
            <a:r>
              <a:rPr lang="en-US" sz="2400" dirty="0"/>
              <a:t>: </a:t>
            </a:r>
            <a:r>
              <a:rPr lang="en-US" sz="2400" dirty="0" err="1"/>
              <a:t>пізнання</a:t>
            </a:r>
            <a:r>
              <a:rPr lang="en-US" sz="2400" dirty="0"/>
              <a:t> </a:t>
            </a:r>
            <a:r>
              <a:rPr lang="en-US" sz="2400" dirty="0" err="1"/>
              <a:t>всесвіту</a:t>
            </a:r>
            <a:r>
              <a:rPr lang="en-US" sz="2400" dirty="0"/>
              <a:t> </a:t>
            </a:r>
            <a:r>
              <a:rPr lang="en-US" sz="2400" dirty="0" err="1"/>
              <a:t>для</a:t>
            </a:r>
            <a:r>
              <a:rPr lang="en-US" sz="2400" dirty="0"/>
              <a:t> </a:t>
            </a:r>
            <a:r>
              <a:rPr lang="en-US" sz="2400" dirty="0" err="1"/>
              <a:t>того</a:t>
            </a:r>
            <a:r>
              <a:rPr lang="en-US" sz="2400" dirty="0"/>
              <a:t>, </a:t>
            </a:r>
            <a:r>
              <a:rPr lang="en-US" sz="2400" dirty="0" err="1"/>
              <a:t>щоб</a:t>
            </a:r>
            <a:r>
              <a:rPr lang="en-US" sz="2400" dirty="0"/>
              <a:t> </a:t>
            </a:r>
            <a:r>
              <a:rPr lang="en-US" sz="2400" dirty="0" err="1"/>
              <a:t>уловити</a:t>
            </a:r>
            <a:r>
              <a:rPr lang="en-US" sz="2400" dirty="0"/>
              <a:t>, </a:t>
            </a:r>
            <a:r>
              <a:rPr lang="en-US" sz="2400" dirty="0" err="1"/>
              <a:t>відчути</a:t>
            </a:r>
            <a:r>
              <a:rPr lang="en-US" sz="2400" dirty="0"/>
              <a:t> й </a:t>
            </a:r>
            <a:r>
              <a:rPr lang="en-US" sz="2400" dirty="0" err="1"/>
              <a:t>насолодитися</a:t>
            </a:r>
            <a:r>
              <a:rPr lang="en-US" sz="2400" dirty="0"/>
              <a:t> </a:t>
            </a:r>
            <a:r>
              <a:rPr lang="en-US" sz="2400" dirty="0" err="1"/>
              <a:t>невимовною</a:t>
            </a:r>
            <a:r>
              <a:rPr lang="en-US" sz="2400" dirty="0"/>
              <a:t> </a:t>
            </a:r>
            <a:r>
              <a:rPr lang="en-US" sz="2400" dirty="0" err="1"/>
              <a:t>гармонією</a:t>
            </a:r>
            <a:r>
              <a:rPr lang="en-US" sz="2400" dirty="0"/>
              <a:t> </a:t>
            </a:r>
            <a:r>
              <a:rPr lang="en-US" sz="2400" dirty="0" err="1"/>
              <a:t>природи</a:t>
            </a:r>
            <a:r>
              <a:rPr lang="en-US" sz="2400" dirty="0"/>
              <a:t>.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Ідея</a:t>
            </a:r>
            <a:r>
              <a:rPr lang="en-US" sz="2400" b="1" dirty="0"/>
              <a:t>: </a:t>
            </a:r>
            <a:r>
              <a:rPr lang="en-US" sz="2400" b="1" dirty="0" err="1"/>
              <a:t>з</a:t>
            </a:r>
            <a:r>
              <a:rPr lang="en-US" sz="2400" dirty="0" err="1"/>
              <a:t>малювання</a:t>
            </a:r>
            <a:r>
              <a:rPr lang="en-US" sz="2400" dirty="0"/>
              <a:t> </a:t>
            </a:r>
            <a:r>
              <a:rPr lang="en-US" sz="2400" dirty="0" err="1"/>
              <a:t>неймовірної</a:t>
            </a:r>
            <a:r>
              <a:rPr lang="en-US" sz="2400" dirty="0"/>
              <a:t> </a:t>
            </a:r>
            <a:r>
              <a:rPr lang="en-US" sz="2400" dirty="0" err="1"/>
              <a:t>сили</a:t>
            </a:r>
            <a:r>
              <a:rPr lang="en-US" sz="2400" dirty="0"/>
              <a:t> </a:t>
            </a:r>
            <a:r>
              <a:rPr lang="en-US" sz="2400" dirty="0" err="1"/>
              <a:t>дощу</a:t>
            </a:r>
            <a:r>
              <a:rPr lang="en-US" sz="2400" dirty="0"/>
              <a:t>.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 err="1"/>
              <a:t>Основна</a:t>
            </a:r>
            <a:r>
              <a:rPr lang="en-US" sz="2400" b="1" dirty="0"/>
              <a:t> </a:t>
            </a:r>
            <a:r>
              <a:rPr lang="en-US" sz="2400" b="1" dirty="0" err="1"/>
              <a:t>думка</a:t>
            </a:r>
            <a:r>
              <a:rPr lang="en-US" sz="2400" b="1" dirty="0"/>
              <a:t>: </a:t>
            </a:r>
            <a:r>
              <a:rPr lang="en-US" sz="2400" dirty="0" err="1"/>
              <a:t>зображення</a:t>
            </a:r>
            <a:r>
              <a:rPr lang="en-US" sz="2400" dirty="0"/>
              <a:t> </a:t>
            </a:r>
            <a:r>
              <a:rPr lang="en-US" sz="2400" dirty="0" err="1"/>
              <a:t>портрету</a:t>
            </a:r>
            <a:r>
              <a:rPr lang="en-US" sz="2400" dirty="0"/>
              <a:t> </a:t>
            </a:r>
            <a:r>
              <a:rPr lang="en-US" sz="2400" dirty="0" err="1"/>
              <a:t>дощу</a:t>
            </a:r>
            <a:r>
              <a:rPr lang="en-US" sz="2400" dirty="0"/>
              <a:t>, </a:t>
            </a:r>
            <a:r>
              <a:rPr lang="en-US" sz="2400" dirty="0" err="1"/>
              <a:t>пізнання</a:t>
            </a:r>
            <a:r>
              <a:rPr lang="en-US" sz="2400" dirty="0"/>
              <a:t> </a:t>
            </a:r>
            <a:r>
              <a:rPr lang="en-US" sz="2400" dirty="0" err="1"/>
              <a:t>його</a:t>
            </a:r>
            <a:r>
              <a:rPr lang="en-US" sz="2400" dirty="0"/>
              <a:t> </a:t>
            </a:r>
            <a:r>
              <a:rPr lang="en-US" sz="2400" dirty="0" err="1"/>
              <a:t>властивостей</a:t>
            </a:r>
            <a:r>
              <a:rPr lang="en-US" sz="2400" dirty="0"/>
              <a:t>.</a:t>
            </a:r>
            <a:endParaRPr lang="uk-UA" sz="2400" dirty="0"/>
          </a:p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 </a:t>
            </a:r>
            <a:r>
              <a:rPr lang="en-US" sz="2400" dirty="0" err="1"/>
              <a:t>Патріотичні</a:t>
            </a:r>
            <a:r>
              <a:rPr lang="en-US" sz="2400" dirty="0"/>
              <a:t> </a:t>
            </a:r>
            <a:r>
              <a:rPr lang="en-US" sz="2400" dirty="0" err="1"/>
              <a:t>почуття</a:t>
            </a:r>
            <a:r>
              <a:rPr lang="en-US" sz="2400" dirty="0"/>
              <a:t> </a:t>
            </a:r>
            <a:r>
              <a:rPr lang="en-US" sz="2400" dirty="0" err="1"/>
              <a:t>поета</a:t>
            </a:r>
            <a:r>
              <a:rPr lang="en-US" sz="2400" dirty="0"/>
              <a:t> </a:t>
            </a:r>
            <a:r>
              <a:rPr lang="en-US" sz="2400" dirty="0" err="1"/>
              <a:t>уособлюють</a:t>
            </a:r>
            <a:r>
              <a:rPr lang="en-US" sz="2400" dirty="0"/>
              <a:t> </a:t>
            </a:r>
            <a:r>
              <a:rPr lang="en-US" sz="2400" dirty="0" err="1"/>
              <a:t>образи</a:t>
            </a:r>
            <a:r>
              <a:rPr lang="en-US" sz="2400" dirty="0"/>
              <a:t> </a:t>
            </a:r>
            <a:r>
              <a:rPr lang="en-US" sz="2400" dirty="0" err="1"/>
              <a:t>природи</a:t>
            </a:r>
            <a:r>
              <a:rPr lang="uk-UA" sz="2400" dirty="0"/>
              <a:t>. Власне, так і має бути, адже людина шукає у природі духовного спокою і порятунку.</a:t>
            </a:r>
          </a:p>
        </p:txBody>
      </p:sp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E2E0C929-96C6-41B1-A001-566036DF0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8740" y="0"/>
            <a:ext cx="500325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Есе - Дощ | Потерявшая надежду - читати на «Проба Пера»">
            <a:extLst>
              <a:ext uri="{FF2B5EF4-FFF2-40B4-BE49-F238E27FC236}">
                <a16:creationId xmlns:a16="http://schemas.microsoft.com/office/drawing/2014/main" id="{8FED091A-8B2E-912A-EFD8-5EFEA298F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0" r="33628" b="2"/>
          <a:stretch/>
        </p:blipFill>
        <p:spPr bwMode="auto">
          <a:xfrm>
            <a:off x="7519416" y="10"/>
            <a:ext cx="4672584" cy="685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2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я 6">
            <a:extLst>
              <a:ext uri="{FF2B5EF4-FFF2-40B4-BE49-F238E27FC236}">
                <a16:creationId xmlns:a16="http://schemas.microsoft.com/office/drawing/2014/main" id="{1DD20F7C-906F-E54D-6508-AC1B7B0379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689557"/>
              </p:ext>
            </p:extLst>
          </p:nvPr>
        </p:nvGraphicFramePr>
        <p:xfrm>
          <a:off x="316118" y="1209585"/>
          <a:ext cx="11293311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6330">
                  <a:extLst>
                    <a:ext uri="{9D8B030D-6E8A-4147-A177-3AD203B41FA5}">
                      <a16:colId xmlns:a16="http://schemas.microsoft.com/office/drawing/2014/main" val="2296546025"/>
                    </a:ext>
                  </a:extLst>
                </a:gridCol>
                <a:gridCol w="6956981">
                  <a:extLst>
                    <a:ext uri="{9D8B030D-6E8A-4147-A177-3AD203B41FA5}">
                      <a16:colId xmlns:a16="http://schemas.microsoft.com/office/drawing/2014/main" val="42777329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400" noProof="0"/>
                        <a:t>Художні засоби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noProof="0"/>
                        <a:t>Приклади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952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noProof="0" dirty="0"/>
                        <a:t> Епітети</a:t>
                      </a:r>
                    </a:p>
                    <a:p>
                      <a:endParaRPr lang="uk-UA" noProof="0" dirty="0"/>
                    </a:p>
                    <a:p>
                      <a:endParaRPr lang="uk-UA" noProof="0" dirty="0"/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Протиставлення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Порівняння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Метафори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Риторичні запитання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Авторські неологізми</a:t>
                      </a:r>
                    </a:p>
                    <a:p>
                      <a:endParaRPr lang="uk-U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noProof="0" dirty="0" err="1"/>
                        <a:t>бабунин</a:t>
                      </a:r>
                      <a:r>
                        <a:rPr lang="uk-UA" noProof="0" dirty="0"/>
                        <a:t>, </a:t>
                      </a:r>
                      <a:r>
                        <a:rPr lang="uk-UA" noProof="0" dirty="0" err="1"/>
                        <a:t>стежкояблуката</a:t>
                      </a:r>
                      <a:r>
                        <a:rPr lang="uk-UA" noProof="0" dirty="0"/>
                        <a:t>, темним, мокрою, залатанім, сов’яче, вовче, посріблене, порожню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У </a:t>
                      </a:r>
                      <a:r>
                        <a:rPr lang="uk-UA" noProof="0" dirty="0" err="1"/>
                        <a:t>півобличчя</a:t>
                      </a:r>
                      <a:r>
                        <a:rPr lang="uk-UA" noProof="0" dirty="0"/>
                        <a:t> день, а </a:t>
                      </a:r>
                      <a:r>
                        <a:rPr lang="uk-UA" noProof="0" dirty="0" err="1"/>
                        <a:t>півобличчя</a:t>
                      </a:r>
                      <a:r>
                        <a:rPr lang="uk-UA" noProof="0" dirty="0"/>
                        <a:t> з ночі. </a:t>
                      </a:r>
                    </a:p>
                    <a:p>
                      <a:endParaRPr lang="uk-UA" noProof="0" dirty="0"/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Рука  –  крило, рука  –  весло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мокро дихає, хапає дрижаки, дрімають їжаки, </a:t>
                      </a:r>
                      <a:r>
                        <a:rPr lang="uk-UA" noProof="0" dirty="0" err="1"/>
                        <a:t>бульбохати</a:t>
                      </a:r>
                      <a:r>
                        <a:rPr lang="uk-UA" noProof="0" dirty="0"/>
                        <a:t>, попискують пташата, пускає бульби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/>
                        <a:t>Як звуть його?, Чи взагалі він звавсь?, Хто він такий в залатанім кожусі,  в кожусі, а хапає дрижаки?, Де ж кінь його?, Зайти чи ні до нас, до </a:t>
                      </a:r>
                      <a:r>
                        <a:rPr lang="uk-UA" noProof="0" dirty="0" err="1"/>
                        <a:t>бульбохати</a:t>
                      </a:r>
                      <a:r>
                        <a:rPr lang="uk-UA" noProof="0" dirty="0"/>
                        <a:t>?.</a:t>
                      </a:r>
                    </a:p>
                    <a:p>
                      <a:endParaRPr lang="uk-UA" noProof="0" dirty="0"/>
                    </a:p>
                    <a:p>
                      <a:r>
                        <a:rPr lang="uk-UA" noProof="0" dirty="0" err="1"/>
                        <a:t>Стежкояблуката</a:t>
                      </a:r>
                      <a:r>
                        <a:rPr lang="uk-UA" noProof="0" dirty="0"/>
                        <a:t>, </a:t>
                      </a:r>
                      <a:r>
                        <a:rPr lang="uk-UA" noProof="0" dirty="0" err="1"/>
                        <a:t>бульбохата</a:t>
                      </a:r>
                      <a:endParaRPr lang="uk-UA" noProof="0" dirty="0"/>
                    </a:p>
                    <a:p>
                      <a:endParaRPr lang="uk-U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463175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D2CC07-0D03-20F7-9716-022E39798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9096" y="6499990"/>
            <a:ext cx="1572904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97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6EED6C7-D79D-6F0A-9AEA-518064C82BD2}"/>
              </a:ext>
            </a:extLst>
          </p:cNvPr>
          <p:cNvSpPr txBox="1"/>
          <p:nvPr/>
        </p:nvSpPr>
        <p:spPr>
          <a:xfrm>
            <a:off x="5871100" y="0"/>
            <a:ext cx="6312023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000" dirty="0"/>
              <a:t>НАПИШІТЬ, ЯКІ АСОЦІАЦІЇ ВИНИКАЮТЬ, КОЛИ ЧИТАЄТЕ ВІРШ «БАБУНИН ДОЩ» ?</a:t>
            </a:r>
          </a:p>
          <a:p>
            <a:endParaRPr lang="uk-UA" sz="2000" dirty="0"/>
          </a:p>
          <a:p>
            <a:r>
              <a:rPr lang="uk-UA" sz="2000" dirty="0"/>
              <a:t>ДОПОВНІТЬ СЛОВАМИ ВІРША  «АСОЦІАТИВНИЙ КУЩ» У ЗОШИТІ</a:t>
            </a:r>
            <a:r>
              <a:rPr lang="uk-UA" sz="2800" dirty="0"/>
              <a:t>.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2110F7C5-1F81-D42C-44AA-8ECF89397B9B}"/>
              </a:ext>
            </a:extLst>
          </p:cNvPr>
          <p:cNvSpPr/>
          <p:nvPr/>
        </p:nvSpPr>
        <p:spPr>
          <a:xfrm>
            <a:off x="4323426" y="2991775"/>
            <a:ext cx="2823099" cy="142042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75014F-B643-4E53-9A42-6C7720CFA58E}"/>
              </a:ext>
            </a:extLst>
          </p:cNvPr>
          <p:cNvSpPr txBox="1"/>
          <p:nvPr/>
        </p:nvSpPr>
        <p:spPr>
          <a:xfrm>
            <a:off x="4725880" y="3517322"/>
            <a:ext cx="2290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БАБУНИН ДОЩ</a:t>
            </a:r>
          </a:p>
        </p:txBody>
      </p:sp>
      <p:cxnSp>
        <p:nvCxnSpPr>
          <p:cNvPr id="8" name="Сполучна лінія: вигнута 7">
            <a:extLst>
              <a:ext uri="{FF2B5EF4-FFF2-40B4-BE49-F238E27FC236}">
                <a16:creationId xmlns:a16="http://schemas.microsoft.com/office/drawing/2014/main" id="{17F3B8B5-4088-4FB3-4D28-E1542FAA79BC}"/>
              </a:ext>
            </a:extLst>
          </p:cNvPr>
          <p:cNvCxnSpPr/>
          <p:nvPr/>
        </p:nvCxnSpPr>
        <p:spPr>
          <a:xfrm rot="10800000">
            <a:off x="2947386" y="2405850"/>
            <a:ext cx="1376040" cy="816745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9672BAC-9D4B-7EF6-DCD3-B9ADFD1CB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6525" y="3924479"/>
            <a:ext cx="1536325" cy="975445"/>
          </a:xfrm>
          <a:prstGeom prst="rect">
            <a:avLst/>
          </a:prstGeom>
        </p:spPr>
      </p:pic>
      <p:cxnSp>
        <p:nvCxnSpPr>
          <p:cNvPr id="11" name="Сполучна лінія: вигнута 10">
            <a:extLst>
              <a:ext uri="{FF2B5EF4-FFF2-40B4-BE49-F238E27FC236}">
                <a16:creationId xmlns:a16="http://schemas.microsoft.com/office/drawing/2014/main" id="{112B6216-2918-C3BA-29EE-9FAAB944F7FC}"/>
              </a:ext>
            </a:extLst>
          </p:cNvPr>
          <p:cNvCxnSpPr>
            <a:cxnSpLocks/>
          </p:cNvCxnSpPr>
          <p:nvPr/>
        </p:nvCxnSpPr>
        <p:spPr>
          <a:xfrm rot="10800000" flipV="1">
            <a:off x="6705600" y="2417430"/>
            <a:ext cx="1586144" cy="633540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Сполучна лінія: вигнута 12">
            <a:extLst>
              <a:ext uri="{FF2B5EF4-FFF2-40B4-BE49-F238E27FC236}">
                <a16:creationId xmlns:a16="http://schemas.microsoft.com/office/drawing/2014/main" id="{FE6CD25F-54B8-FA72-D012-79BD073B50E4}"/>
              </a:ext>
            </a:extLst>
          </p:cNvPr>
          <p:cNvCxnSpPr>
            <a:cxnSpLocks/>
          </p:cNvCxnSpPr>
          <p:nvPr/>
        </p:nvCxnSpPr>
        <p:spPr>
          <a:xfrm rot="10800000" flipV="1">
            <a:off x="2823100" y="4003825"/>
            <a:ext cx="1500327" cy="982721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получна лінія: вигнута 15">
            <a:extLst>
              <a:ext uri="{FF2B5EF4-FFF2-40B4-BE49-F238E27FC236}">
                <a16:creationId xmlns:a16="http://schemas.microsoft.com/office/drawing/2014/main" id="{462CABD9-5707-5248-F907-0A5CD6C6495E}"/>
              </a:ext>
            </a:extLst>
          </p:cNvPr>
          <p:cNvCxnSpPr>
            <a:cxnSpLocks/>
          </p:cNvCxnSpPr>
          <p:nvPr/>
        </p:nvCxnSpPr>
        <p:spPr>
          <a:xfrm rot="16200000" flipV="1">
            <a:off x="5257124" y="4973037"/>
            <a:ext cx="1470609" cy="514905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64F412E-0C57-E054-0AD0-C348D5E9D713}"/>
              </a:ext>
            </a:extLst>
          </p:cNvPr>
          <p:cNvSpPr txBox="1"/>
          <p:nvPr/>
        </p:nvSpPr>
        <p:spPr>
          <a:xfrm>
            <a:off x="941033" y="1740023"/>
            <a:ext cx="188206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Пускає бульби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D3864B-BC69-7E96-82C5-C8610D1FA530}"/>
              </a:ext>
            </a:extLst>
          </p:cNvPr>
          <p:cNvSpPr txBox="1"/>
          <p:nvPr/>
        </p:nvSpPr>
        <p:spPr>
          <a:xfrm>
            <a:off x="701336" y="4669654"/>
            <a:ext cx="1882066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Мокро дихає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7CC2BA-1D11-A3DA-EF34-1E7E2C71E559}"/>
              </a:ext>
            </a:extLst>
          </p:cNvPr>
          <p:cNvSpPr txBox="1"/>
          <p:nvPr/>
        </p:nvSpPr>
        <p:spPr>
          <a:xfrm>
            <a:off x="5805996" y="5965794"/>
            <a:ext cx="324922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Передихує, чекає</a:t>
            </a:r>
          </a:p>
        </p:txBody>
      </p:sp>
      <p:pic>
        <p:nvPicPr>
          <p:cNvPr id="1026" name="Picture 2" descr="Фон для презентации вопросы - 90 фото">
            <a:extLst>
              <a:ext uri="{FF2B5EF4-FFF2-40B4-BE49-F238E27FC236}">
                <a16:creationId xmlns:a16="http://schemas.microsoft.com/office/drawing/2014/main" id="{9C7532C0-8A70-6758-44D5-27318E78A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481" y="214799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101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1DE4D3E-80C7-48B7-B8E5-B1B5A62C97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4F8280-640B-2099-04A8-A2B2972A9F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8BC7E8-0B2C-882F-64E0-EF238E968F10}"/>
              </a:ext>
            </a:extLst>
          </p:cNvPr>
          <p:cNvSpPr txBox="1"/>
          <p:nvPr/>
        </p:nvSpPr>
        <p:spPr>
          <a:xfrm>
            <a:off x="3401627" y="25501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uk-UA" sz="4000" cap="all" dirty="0">
                <a:latin typeface="+mj-lt"/>
                <a:ea typeface="+mj-ea"/>
                <a:cs typeface="+mj-cs"/>
              </a:rPr>
              <a:t>«</a:t>
            </a:r>
            <a:r>
              <a:rPr lang="en-US" sz="4000" cap="all" dirty="0" err="1">
                <a:latin typeface="+mj-lt"/>
                <a:ea typeface="+mj-ea"/>
                <a:cs typeface="+mj-cs"/>
              </a:rPr>
              <a:t>Са­ма</a:t>
            </a:r>
            <a:r>
              <a:rPr lang="en-US" sz="4000" cap="all" dirty="0">
                <a:latin typeface="+mj-lt"/>
                <a:ea typeface="+mj-ea"/>
                <a:cs typeface="+mj-cs"/>
              </a:rPr>
              <a:t> </a:t>
            </a:r>
            <a:r>
              <a:rPr lang="en-US" sz="4000" cap="all" dirty="0" err="1">
                <a:latin typeface="+mj-lt"/>
                <a:ea typeface="+mj-ea"/>
                <a:cs typeface="+mj-cs"/>
              </a:rPr>
              <a:t>со­бою</a:t>
            </a:r>
            <a:r>
              <a:rPr lang="en-US" sz="4000" cap="all" dirty="0">
                <a:latin typeface="+mj-lt"/>
                <a:ea typeface="+mj-ea"/>
                <a:cs typeface="+mj-cs"/>
              </a:rPr>
              <a:t> </a:t>
            </a:r>
            <a:r>
              <a:rPr lang="en-US" sz="4000" cap="all" dirty="0" err="1">
                <a:latin typeface="+mj-lt"/>
                <a:ea typeface="+mj-ea"/>
                <a:cs typeface="+mj-cs"/>
              </a:rPr>
              <a:t>річ­ка</a:t>
            </a:r>
            <a:r>
              <a:rPr lang="en-US" sz="4000" cap="all" dirty="0">
                <a:latin typeface="+mj-lt"/>
                <a:ea typeface="+mj-ea"/>
                <a:cs typeface="+mj-cs"/>
              </a:rPr>
              <a:t> </a:t>
            </a:r>
            <a:r>
              <a:rPr lang="en-US" sz="4000" cap="all" dirty="0" err="1">
                <a:latin typeface="+mj-lt"/>
                <a:ea typeface="+mj-ea"/>
                <a:cs typeface="+mj-cs"/>
              </a:rPr>
              <a:t>ця</a:t>
            </a:r>
            <a:r>
              <a:rPr lang="uk-UA" sz="4000" cap="all" dirty="0">
                <a:latin typeface="+mj-lt"/>
                <a:ea typeface="+mj-ea"/>
                <a:cs typeface="+mj-cs"/>
              </a:rPr>
              <a:t> тече..» </a:t>
            </a:r>
            <a:r>
              <a:rPr lang="en-US" sz="4000" cap="all" dirty="0">
                <a:latin typeface="+mj-lt"/>
                <a:ea typeface="+mj-ea"/>
                <a:cs typeface="+mj-cs"/>
              </a:rPr>
              <a:t>  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98C1D7-B3E7-45FC-BC11-C49DA8C1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D240A4-8884-7571-97DE-4A9988A7B984}"/>
              </a:ext>
            </a:extLst>
          </p:cNvPr>
          <p:cNvSpPr txBox="1"/>
          <p:nvPr/>
        </p:nvSpPr>
        <p:spPr>
          <a:xfrm>
            <a:off x="685800" y="1548041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Сама собою річка ця тече,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Маленька річечка, вузенька, як долоня.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Ця річечка Дніпра тихенька синя доня,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Маленька донечка без імені іще.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Вона тече в городі в нас під кленом,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І наша хата пахне їй борщем.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Цвіте над нею небо </a:t>
            </a:r>
            <a:r>
              <a:rPr lang="uk-UA" sz="2400" dirty="0" err="1"/>
              <a:t>здоровенно</a:t>
            </a:r>
            <a:endParaRPr lang="uk-UA" sz="24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Солодкими хмаринами з дощем.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Ця річечка тече для клена і для мене,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Її й тоді я бачу, коли сплю.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Я річечку оцю в городі в нас під кленом,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dirty="0"/>
              <a:t>Як тата й маму і як мед, люблю.</a:t>
            </a:r>
          </a:p>
        </p:txBody>
      </p:sp>
    </p:spTree>
    <p:extLst>
      <p:ext uri="{BB962C8B-B14F-4D97-AF65-F5344CB8AC3E}">
        <p14:creationId xmlns:p14="http://schemas.microsoft.com/office/powerpoint/2010/main" val="3647580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D6F61F2-65CB-53AB-7757-B824EEA9C5E1}"/>
              </a:ext>
            </a:extLst>
          </p:cNvPr>
          <p:cNvSpPr txBox="1"/>
          <p:nvPr/>
        </p:nvSpPr>
        <p:spPr>
          <a:xfrm>
            <a:off x="150920" y="1707232"/>
            <a:ext cx="1135453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Художні засоби	</a:t>
            </a:r>
          </a:p>
          <a:p>
            <a:r>
              <a:rPr lang="uk-UA" sz="2800" dirty="0"/>
              <a:t>Приклади</a:t>
            </a:r>
          </a:p>
          <a:p>
            <a:r>
              <a:rPr lang="uk-UA" sz="2800" b="1" dirty="0"/>
              <a:t>Епітети:</a:t>
            </a:r>
            <a:r>
              <a:rPr lang="uk-UA" sz="2800" dirty="0"/>
              <a:t>	Маленька, вузенька (річечка); гомінлива (доля), тихенька синя (доня), солодкими (хмаринами)</a:t>
            </a:r>
          </a:p>
          <a:p>
            <a:r>
              <a:rPr lang="uk-UA" sz="2800" b="1" dirty="0"/>
              <a:t>Зменшено-пестливі слова:</a:t>
            </a:r>
            <a:r>
              <a:rPr lang="uk-UA" sz="2800" dirty="0"/>
              <a:t>	Маленька, дочечка, дитинко, річечка та ін.</a:t>
            </a:r>
          </a:p>
          <a:p>
            <a:r>
              <a:rPr lang="uk-UA" sz="2800" b="1" dirty="0"/>
              <a:t>Порівняння:</a:t>
            </a:r>
            <a:r>
              <a:rPr lang="uk-UA" sz="2800" dirty="0"/>
              <a:t>	Вузенька, як долоня; Я річечку …Як тата й маму і як мед люблю.</a:t>
            </a:r>
          </a:p>
          <a:p>
            <a:r>
              <a:rPr lang="uk-UA" sz="2800" b="1" dirty="0"/>
              <a:t>Метафори:</a:t>
            </a:r>
            <a:r>
              <a:rPr lang="uk-UA" sz="2800" dirty="0"/>
              <a:t>	солодкі хмарини; цвіте над нею небо </a:t>
            </a:r>
            <a:r>
              <a:rPr lang="uk-UA" sz="2800" dirty="0" err="1"/>
              <a:t>здоровенно</a:t>
            </a:r>
            <a:r>
              <a:rPr lang="uk-UA" sz="2800" dirty="0"/>
              <a:t>, хата пахне борщем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4956D4F-AE05-F82C-2CBA-3D73DE4540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9096" y="6499065"/>
            <a:ext cx="1572904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825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2F22E1-F51C-F2E2-0FE0-0FEA56055EE3}"/>
              </a:ext>
            </a:extLst>
          </p:cNvPr>
          <p:cNvSpPr txBox="1"/>
          <p:nvPr/>
        </p:nvSpPr>
        <p:spPr>
          <a:xfrm>
            <a:off x="4734387" y="369001"/>
            <a:ext cx="6094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ПЕР­ША КОЛИСКОВА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8872C9-11D1-473B-7A64-C6C512D879E2}"/>
              </a:ext>
            </a:extLst>
          </p:cNvPr>
          <p:cNvSpPr txBox="1"/>
          <p:nvPr/>
        </p:nvSpPr>
        <p:spPr>
          <a:xfrm>
            <a:off x="437225" y="1343194"/>
            <a:ext cx="609452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Спи, моя дитино золота,</a:t>
            </a:r>
          </a:p>
          <a:p>
            <a:r>
              <a:rPr lang="uk-UA" sz="2000" dirty="0"/>
              <a:t>Спи, моя тривого кароока.</a:t>
            </a:r>
          </a:p>
          <a:p>
            <a:r>
              <a:rPr lang="uk-UA" sz="2000" dirty="0"/>
              <a:t>В теплих снах ідуть в поля жита,</a:t>
            </a:r>
          </a:p>
          <a:p>
            <a:r>
              <a:rPr lang="uk-UA" sz="2000" dirty="0"/>
              <a:t>І зоря над ними йде висока.</a:t>
            </a:r>
          </a:p>
          <a:p>
            <a:r>
              <a:rPr lang="uk-UA" sz="2000" dirty="0"/>
              <a:t>Спи, моя гіллячко голуба,</a:t>
            </a:r>
          </a:p>
          <a:p>
            <a:r>
              <a:rPr lang="uk-UA" sz="2000" dirty="0"/>
              <a:t>Тихо в моїм серці і щасливо.</a:t>
            </a:r>
          </a:p>
          <a:p>
            <a:r>
              <a:rPr lang="uk-UA" sz="2000" dirty="0"/>
              <a:t>За вікном хлюпочеться плавба</a:t>
            </a:r>
          </a:p>
          <a:p>
            <a:r>
              <a:rPr lang="uk-UA" sz="2000" dirty="0"/>
              <a:t>Твоїх літ і долі гомінливої.</a:t>
            </a:r>
          </a:p>
          <a:p>
            <a:r>
              <a:rPr lang="uk-UA" sz="2000" dirty="0"/>
              <a:t>Спи, моя дитинко, на порі.</a:t>
            </a:r>
          </a:p>
          <a:p>
            <a:r>
              <a:rPr lang="uk-UA" sz="2000" dirty="0"/>
              <a:t>Тіні сплять і сонна яворина...</a:t>
            </a:r>
          </a:p>
          <a:p>
            <a:r>
              <a:rPr lang="uk-UA" sz="2000" dirty="0"/>
              <a:t>Та як небо в нашому Дніпрі,</a:t>
            </a:r>
          </a:p>
          <a:p>
            <a:r>
              <a:rPr lang="uk-UA" sz="2000" dirty="0"/>
              <a:t>Так в тобі не спить хай Україна.</a:t>
            </a:r>
          </a:p>
          <a:p>
            <a:r>
              <a:rPr lang="uk-UA" sz="2000" dirty="0"/>
              <a:t>Хай вона не спить в тобі повік,</a:t>
            </a:r>
          </a:p>
          <a:p>
            <a:r>
              <a:rPr lang="uk-UA" sz="2000" dirty="0"/>
              <a:t>Бо вона — для тебе і для світу...</a:t>
            </a:r>
          </a:p>
          <a:p>
            <a:r>
              <a:rPr lang="uk-UA" sz="2000" dirty="0"/>
              <a:t>Люлі, мій маленький чоловік,</a:t>
            </a:r>
          </a:p>
          <a:p>
            <a:r>
              <a:rPr lang="uk-UA" sz="2000" dirty="0"/>
              <a:t>Капле сон сріблястий з </a:t>
            </a:r>
            <a:r>
              <a:rPr lang="uk-UA" sz="2000" dirty="0" err="1"/>
              <a:t>верховіту</a:t>
            </a:r>
            <a:r>
              <a:rPr lang="uk-UA" sz="2000" dirty="0"/>
              <a:t>...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F76AB9-326A-3F24-B951-A0F225410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9096" y="6517745"/>
            <a:ext cx="1572904" cy="3779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4C8D8E-A76B-6484-FA7F-8B9C451D8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1739" y="1200150"/>
            <a:ext cx="5655393" cy="470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38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C441DCD-6F25-C8C5-2A60-9E8054E3BCED}"/>
              </a:ext>
            </a:extLst>
          </p:cNvPr>
          <p:cNvSpPr txBox="1"/>
          <p:nvPr/>
        </p:nvSpPr>
        <p:spPr>
          <a:xfrm>
            <a:off x="531015" y="1874728"/>
            <a:ext cx="1021236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/>
              <a:t>Рік</a:t>
            </a:r>
            <a:r>
              <a:rPr lang="ru-RU" sz="2800" b="1" dirty="0"/>
              <a:t> </a:t>
            </a:r>
            <a:r>
              <a:rPr lang="ru-RU" sz="2800" b="1" dirty="0" err="1"/>
              <a:t>написання</a:t>
            </a:r>
            <a:r>
              <a:rPr lang="ru-RU" sz="2800" dirty="0"/>
              <a:t>: 1970</a:t>
            </a:r>
          </a:p>
          <a:p>
            <a:r>
              <a:rPr lang="ru-RU" sz="2800" b="1" dirty="0"/>
              <a:t>Тема:</a:t>
            </a:r>
            <a:r>
              <a:rPr lang="ru-RU" sz="2800" dirty="0"/>
              <a:t> </a:t>
            </a:r>
            <a:r>
              <a:rPr lang="ru-RU" sz="2800" dirty="0" err="1"/>
              <a:t>спогади</a:t>
            </a:r>
            <a:r>
              <a:rPr lang="ru-RU" sz="2800" dirty="0"/>
              <a:t> героя про родину та </a:t>
            </a:r>
            <a:r>
              <a:rPr lang="ru-RU" sz="2800" dirty="0" err="1"/>
              <a:t>Батьківщину</a:t>
            </a:r>
            <a:r>
              <a:rPr lang="ru-RU" sz="2800" dirty="0"/>
              <a:t>, про мамину </a:t>
            </a:r>
            <a:r>
              <a:rPr lang="ru-RU" sz="2800" dirty="0" err="1"/>
              <a:t>колискову</a:t>
            </a:r>
            <a:endParaRPr lang="ru-RU" sz="2800" dirty="0"/>
          </a:p>
          <a:p>
            <a:endParaRPr lang="ru-RU" sz="2800" dirty="0"/>
          </a:p>
          <a:p>
            <a:r>
              <a:rPr lang="ru-RU" sz="2800" b="1" dirty="0" err="1"/>
              <a:t>Ідея</a:t>
            </a:r>
            <a:r>
              <a:rPr lang="ru-RU" sz="2800" b="1" dirty="0"/>
              <a:t>: </a:t>
            </a:r>
            <a:r>
              <a:rPr lang="ru-RU" sz="2800" dirty="0" err="1"/>
              <a:t>любов</a:t>
            </a:r>
            <a:r>
              <a:rPr lang="ru-RU" sz="2800" dirty="0"/>
              <a:t> до </a:t>
            </a:r>
            <a:r>
              <a:rPr lang="ru-RU" sz="2800" dirty="0" err="1"/>
              <a:t>свого</a:t>
            </a:r>
            <a:r>
              <a:rPr lang="ru-RU" sz="2800" dirty="0"/>
              <a:t> </a:t>
            </a:r>
            <a:r>
              <a:rPr lang="ru-RU" sz="2800" dirty="0" err="1"/>
              <a:t>коріння</a:t>
            </a:r>
            <a:r>
              <a:rPr lang="ru-RU" sz="2800" dirty="0"/>
              <a:t>.</a:t>
            </a:r>
          </a:p>
          <a:p>
            <a:endParaRPr lang="ru-RU" sz="2800" dirty="0"/>
          </a:p>
          <a:p>
            <a:r>
              <a:rPr lang="ru-RU" sz="2800" b="1" dirty="0" err="1"/>
              <a:t>Основна</a:t>
            </a:r>
            <a:r>
              <a:rPr lang="ru-RU" sz="2800" b="1" dirty="0"/>
              <a:t> думка</a:t>
            </a:r>
            <a:r>
              <a:rPr lang="ru-RU" sz="2800" dirty="0"/>
              <a:t>: </a:t>
            </a:r>
            <a:r>
              <a:rPr lang="ru-RU" sz="2800" dirty="0" err="1"/>
              <a:t>колискова</a:t>
            </a:r>
            <a:r>
              <a:rPr lang="ru-RU" sz="2800" dirty="0"/>
              <a:t> — символ </a:t>
            </a:r>
            <a:r>
              <a:rPr lang="ru-RU" sz="2800" dirty="0" err="1"/>
              <a:t>дитинства</a:t>
            </a:r>
            <a:r>
              <a:rPr lang="ru-RU" sz="2800" dirty="0"/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AF83B2-7FD4-7AAC-12C9-DAAD9BB07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9096" y="6480015"/>
            <a:ext cx="1572904" cy="3779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18EE126-EEEF-58B2-7590-A5FE90CFD6E3}"/>
              </a:ext>
            </a:extLst>
          </p:cNvPr>
          <p:cNvSpPr txBox="1"/>
          <p:nvPr/>
        </p:nvSpPr>
        <p:spPr>
          <a:xfrm>
            <a:off x="8980873" y="53761"/>
            <a:ext cx="3211127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ПАСПОРТ ТВОРУ</a:t>
            </a:r>
          </a:p>
        </p:txBody>
      </p:sp>
    </p:spTree>
    <p:extLst>
      <p:ext uri="{BB962C8B-B14F-4D97-AF65-F5344CB8AC3E}">
        <p14:creationId xmlns:p14="http://schemas.microsoft.com/office/powerpoint/2010/main" val="2912092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443307-8062-B93F-D020-D56B465C613B}"/>
              </a:ext>
            </a:extLst>
          </p:cNvPr>
          <p:cNvSpPr txBox="1"/>
          <p:nvPr/>
        </p:nvSpPr>
        <p:spPr>
          <a:xfrm>
            <a:off x="685800" y="2364573"/>
            <a:ext cx="4124395" cy="3854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1Проаналізувати художні засоби поезії «Перша колискова»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2. Які асоціації викликав </a:t>
            </a:r>
            <a:r>
              <a:rPr lang="uk-UA" sz="2800" dirty="0" err="1"/>
              <a:t>вірш?Поділіться</a:t>
            </a:r>
            <a:r>
              <a:rPr lang="uk-UA" sz="2800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65AAF0-2ECC-ACF7-4116-01A797D67A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52" r="19224" b="2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4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4C0B98-5E80-4C87-D5AE-842C5C65D193}"/>
              </a:ext>
            </a:extLst>
          </p:cNvPr>
          <p:cNvSpPr txBox="1"/>
          <p:nvPr/>
        </p:nvSpPr>
        <p:spPr>
          <a:xfrm>
            <a:off x="685799" y="764373"/>
            <a:ext cx="412439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>
                <a:latin typeface="+mj-lt"/>
                <a:ea typeface="+mj-ea"/>
                <a:cs typeface="+mj-cs"/>
              </a:rPr>
              <a:t>ПРАКТИЧНА РОБОТА</a:t>
            </a:r>
          </a:p>
        </p:txBody>
      </p:sp>
      <p:sp>
        <p:nvSpPr>
          <p:cNvPr id="18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E10BE7-3C8A-FA98-EFFA-DD1F915439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267" r="32236"/>
          <a:stretch/>
        </p:blipFill>
        <p:spPr>
          <a:xfrm>
            <a:off x="8810817" y="2822889"/>
            <a:ext cx="2695383" cy="353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41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37878F2-AB7D-B099-D279-EF15407EBEDB}"/>
              </a:ext>
            </a:extLst>
          </p:cNvPr>
          <p:cNvSpPr txBox="1"/>
          <p:nvPr/>
        </p:nvSpPr>
        <p:spPr>
          <a:xfrm>
            <a:off x="248574" y="1953918"/>
            <a:ext cx="1181617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Подумайте й розкажіть </a:t>
            </a:r>
          </a:p>
          <a:p>
            <a:endParaRPr lang="uk-UA" sz="2800" b="1" dirty="0"/>
          </a:p>
          <a:p>
            <a:r>
              <a:rPr lang="uk-UA" sz="2800" dirty="0"/>
              <a:t>• Як розпізнати ліричний твір? </a:t>
            </a:r>
          </a:p>
          <a:p>
            <a:r>
              <a:rPr lang="uk-UA" sz="2800" dirty="0"/>
              <a:t>• Хто такий ліричний герой?</a:t>
            </a:r>
          </a:p>
          <a:p>
            <a:r>
              <a:rPr lang="uk-UA" sz="2800" dirty="0"/>
              <a:t>• Який вірш, вивчений на </a:t>
            </a:r>
            <a:r>
              <a:rPr lang="uk-UA" sz="2800" dirty="0" err="1"/>
              <a:t>уроках</a:t>
            </a:r>
            <a:r>
              <a:rPr lang="uk-UA" sz="2800" dirty="0"/>
              <a:t> літератури, вам найбільше сподобався? </a:t>
            </a:r>
          </a:p>
          <a:p>
            <a:r>
              <a:rPr lang="uk-UA" sz="2800" dirty="0"/>
              <a:t>• Вірші якого поета вам найбільше припали до душі? Чим саме?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0AE2F47-3BFC-AF0C-1507-F320FDD3E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9096" y="6480015"/>
            <a:ext cx="1572904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33122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56</TotalTime>
  <Words>969</Words>
  <Application>Microsoft Office PowerPoint</Application>
  <PresentationFormat>Широкий екран</PresentationFormat>
  <Paragraphs>143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Туман</vt:lpstr>
      <vt:lpstr>МУЗИКА ПОЕТИЧНОГО СЛОВА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МУЗИКА ПОЕТИЧНОГО СЛОВА</dc:title>
  <dc:creator>Тетяна Сезько</dc:creator>
  <cp:lastModifiedBy>Тетяна Сезько</cp:lastModifiedBy>
  <cp:revision>19</cp:revision>
  <dcterms:created xsi:type="dcterms:W3CDTF">2022-12-23T05:09:01Z</dcterms:created>
  <dcterms:modified xsi:type="dcterms:W3CDTF">2023-02-07T20:17:00Z</dcterms:modified>
</cp:coreProperties>
</file>