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80" r:id="rId6"/>
    <p:sldId id="282" r:id="rId7"/>
    <p:sldId id="260" r:id="rId8"/>
    <p:sldId id="278" r:id="rId9"/>
    <p:sldId id="279" r:id="rId10"/>
    <p:sldId id="261" r:id="rId11"/>
    <p:sldId id="262" r:id="rId12"/>
    <p:sldId id="277" r:id="rId13"/>
    <p:sldId id="276" r:id="rId14"/>
    <p:sldId id="283" r:id="rId15"/>
    <p:sldId id="281" r:id="rId16"/>
    <p:sldId id="284" r:id="rId17"/>
    <p:sldId id="28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8.pn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E8F1C256-2F11-4A02-95F5-6AF1309D4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Павло Григорович Тичина – Рівненська Мала академія наук учнівської молоді">
            <a:extLst>
              <a:ext uri="{FF2B5EF4-FFF2-40B4-BE49-F238E27FC236}">
                <a16:creationId xmlns:a16="http://schemas.microsoft.com/office/drawing/2014/main" id="{2D078840-27AC-C93D-9ACB-A41EFD566F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54" r="2785" b="45545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1032">
            <a:extLst>
              <a:ext uri="{FF2B5EF4-FFF2-40B4-BE49-F238E27FC236}">
                <a16:creationId xmlns:a16="http://schemas.microsoft.com/office/drawing/2014/main" id="{D58DF76B-DED5-42E0-858C-715D29C8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035" name="Picture 1034">
            <a:extLst>
              <a:ext uri="{FF2B5EF4-FFF2-40B4-BE49-F238E27FC236}">
                <a16:creationId xmlns:a16="http://schemas.microsoft.com/office/drawing/2014/main" id="{91DB274C-2710-4178-96F7-5B9CB1298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BF1E7E-B698-CFF2-D062-00C22B2195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2296" y="1070522"/>
            <a:ext cx="5372100" cy="235847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400" dirty="0"/>
              <a:t>МУЗИКА ПОЕТИЧНОГО СЛОВА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E086488-0F21-375C-A3FC-7FB12C3B8E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1689" y="3216275"/>
            <a:ext cx="9448800" cy="685800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4000" dirty="0"/>
              <a:t>ПАВЛО ТИЧИНА</a:t>
            </a:r>
          </a:p>
          <a:p>
            <a:r>
              <a:rPr lang="en-US" sz="4000" dirty="0"/>
              <a:t>(1891–1967)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CF45EE-F12F-E3C0-3124-8709AC48F8D4}"/>
              </a:ext>
            </a:extLst>
          </p:cNvPr>
          <p:cNvSpPr txBox="1"/>
          <p:nvPr/>
        </p:nvSpPr>
        <p:spPr>
          <a:xfrm>
            <a:off x="5861481" y="5414457"/>
            <a:ext cx="6094520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b="1" dirty="0"/>
              <a:t>СЕЗЬКО ТЕТЯНА АНАТОЛІЇВНА, </a:t>
            </a:r>
            <a:endParaRPr lang="uk-UA" b="1"/>
          </a:p>
          <a:p>
            <a:pPr algn="r">
              <a:spcAft>
                <a:spcPts val="600"/>
              </a:spcAft>
            </a:pPr>
            <a:r>
              <a:rPr lang="uk-UA" b="1" dirty="0"/>
              <a:t>УЧИТЕЛЬ УКРАЇНСЬКОЇ МОВИ ТА ЛІТЕРАТУРИ </a:t>
            </a:r>
            <a:endParaRPr lang="uk-UA" b="1"/>
          </a:p>
          <a:p>
            <a:pPr algn="r">
              <a:spcAft>
                <a:spcPts val="600"/>
              </a:spcAft>
            </a:pPr>
            <a:r>
              <a:rPr lang="uk-UA" b="1" dirty="0"/>
              <a:t>ВИЩОЇ КВАЛІФІКАЦІЙНОЇ КАТЕГОРІЇ, </a:t>
            </a:r>
            <a:endParaRPr lang="uk-UA" b="1"/>
          </a:p>
          <a:p>
            <a:pPr algn="r">
              <a:spcAft>
                <a:spcPts val="600"/>
              </a:spcAft>
            </a:pPr>
            <a:r>
              <a:rPr lang="uk-UA" b="1" dirty="0"/>
              <a:t>З ПЕДАГОГІЧНИМ ЗВАННЯМ»УЧИТЕЛЬ-МЕТОДИСТ»</a:t>
            </a:r>
            <a:endParaRPr lang="uk-UA" b="1"/>
          </a:p>
        </p:txBody>
      </p:sp>
    </p:spTree>
    <p:extLst>
      <p:ext uri="{BB962C8B-B14F-4D97-AF65-F5344CB8AC3E}">
        <p14:creationId xmlns:p14="http://schemas.microsoft.com/office/powerpoint/2010/main" val="3449926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99D635C-7001-9FF4-D20C-A34731282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549" y="1574861"/>
            <a:ext cx="5173651" cy="40535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AE8A57-0FA3-5F8B-EB47-F5E53DB8851C}"/>
              </a:ext>
            </a:extLst>
          </p:cNvPr>
          <p:cNvSpPr txBox="1"/>
          <p:nvPr/>
        </p:nvSpPr>
        <p:spPr>
          <a:xfrm>
            <a:off x="5620745" y="582067"/>
            <a:ext cx="6094520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Павло Тичина </a:t>
            </a:r>
            <a:r>
              <a:rPr lang="uk-UA" sz="2800" dirty="0"/>
              <a:t>— один із найвідоміших українських поетів. </a:t>
            </a:r>
          </a:p>
          <a:p>
            <a:pPr algn="just"/>
            <a:r>
              <a:rPr lang="uk-UA" sz="2800" dirty="0"/>
              <a:t>Він народився в с. Пісках, що на Чернігівщині, у родині священника, який був іще й учителем. Павло </a:t>
            </a:r>
            <a:r>
              <a:rPr lang="uk-UA" sz="2800" b="1" dirty="0"/>
              <a:t>мав хист до музики, співу та малювання</a:t>
            </a:r>
            <a:r>
              <a:rPr lang="uk-UA" sz="2800" dirty="0"/>
              <a:t>, водночас цікавився театром. Усе це  позначилося на поетичній творчості митця, особливо на його </a:t>
            </a:r>
            <a:r>
              <a:rPr lang="uk-UA" sz="2800" b="1" dirty="0"/>
              <a:t>першій </a:t>
            </a:r>
            <a:r>
              <a:rPr lang="uk-UA" sz="2800" dirty="0"/>
              <a:t>збірці віршів </a:t>
            </a:r>
            <a:r>
              <a:rPr lang="uk-UA" sz="2800" b="1" dirty="0"/>
              <a:t>«</a:t>
            </a:r>
            <a:r>
              <a:rPr lang="uk-UA" sz="2800" b="1" dirty="0" err="1"/>
              <a:t>Соняшні</a:t>
            </a:r>
            <a:r>
              <a:rPr lang="uk-UA" sz="2800" b="1" dirty="0"/>
              <a:t> кларнети».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2616CE4-70D9-7B84-CFD8-B532824E51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8915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585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Тичина Павло Григорович. Життя та творчість Павла Тичини — УкрЛіб">
            <a:extLst>
              <a:ext uri="{FF2B5EF4-FFF2-40B4-BE49-F238E27FC236}">
                <a16:creationId xmlns:a16="http://schemas.microsoft.com/office/drawing/2014/main" id="{73D8F62E-3C84-BC0A-B2EC-875F2E200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82" y="1512257"/>
            <a:ext cx="5345113" cy="456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5EC72D-DE3F-0D8C-934F-7A802F5866B4}"/>
              </a:ext>
            </a:extLst>
          </p:cNvPr>
          <p:cNvSpPr txBox="1"/>
          <p:nvPr/>
        </p:nvSpPr>
        <p:spPr>
          <a:xfrm>
            <a:off x="5814874" y="667364"/>
            <a:ext cx="637712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Павло навчався в Чернігівській духовній семінарії, але священником, як батько, не став: його приваблювала література. </a:t>
            </a:r>
          </a:p>
          <a:p>
            <a:pPr algn="just"/>
            <a:r>
              <a:rPr lang="uk-UA" sz="2400" dirty="0"/>
              <a:t>П. Тичина писав не тільки вірші, а був і </a:t>
            </a:r>
            <a:r>
              <a:rPr lang="uk-UA" sz="2400" b="1" dirty="0"/>
              <a:t>перекладачем: досконало володів болгарською, вірменською, французькою та турецькою мовами. </a:t>
            </a:r>
            <a:r>
              <a:rPr lang="uk-UA" sz="2400" dirty="0"/>
              <a:t>Край, у якому народився поет, не міг не вплинути на його  творчість, адже Чернігівщина — один із найчарівніших  куточків України. Широкий степ, густі ліси, чарівна річка  Десна — це Чернігівщина. Своє захоплення рідним краєм  П. Тичина висловив у вірші «Не бував ти у наших краях!».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B647540-542C-ABD7-2473-4F6134E8B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385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73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4CB80F0-9455-6F57-5D06-909DF43857CA}"/>
              </a:ext>
            </a:extLst>
          </p:cNvPr>
          <p:cNvSpPr txBox="1"/>
          <p:nvPr/>
        </p:nvSpPr>
        <p:spPr>
          <a:xfrm>
            <a:off x="88777" y="1521185"/>
            <a:ext cx="609452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Не </a:t>
            </a:r>
            <a:r>
              <a:rPr lang="ru-RU" sz="2000" dirty="0" err="1"/>
              <a:t>бував</a:t>
            </a:r>
            <a:r>
              <a:rPr lang="ru-RU" sz="2000" dirty="0"/>
              <a:t> </a:t>
            </a:r>
            <a:r>
              <a:rPr lang="ru-RU" sz="2000" dirty="0" err="1"/>
              <a:t>ти</a:t>
            </a:r>
            <a:r>
              <a:rPr lang="ru-RU" sz="2000" dirty="0"/>
              <a:t> у наших краях!</a:t>
            </a:r>
          </a:p>
          <a:p>
            <a:r>
              <a:rPr lang="ru-RU" sz="2000" dirty="0"/>
              <a:t>Там же небо — </a:t>
            </a:r>
            <a:r>
              <a:rPr lang="ru-RU" sz="2000" dirty="0" err="1"/>
              <a:t>блакитні</a:t>
            </a:r>
            <a:r>
              <a:rPr lang="ru-RU" sz="2000" dirty="0"/>
              <a:t> </a:t>
            </a:r>
            <a:r>
              <a:rPr lang="ru-RU" sz="2000" dirty="0" err="1"/>
              <a:t>простори</a:t>
            </a:r>
            <a:r>
              <a:rPr lang="ru-RU" sz="2000" dirty="0"/>
              <a:t>...</a:t>
            </a:r>
          </a:p>
          <a:p>
            <a:r>
              <a:rPr lang="ru-RU" sz="2000" dirty="0"/>
              <a:t>Там степи, там </a:t>
            </a:r>
            <a:r>
              <a:rPr lang="ru-RU" sz="2000" dirty="0" err="1"/>
              <a:t>могили</a:t>
            </a:r>
            <a:r>
              <a:rPr lang="ru-RU" sz="2000" dirty="0"/>
              <a:t>, як гори.</a:t>
            </a:r>
          </a:p>
          <a:p>
            <a:r>
              <a:rPr lang="ru-RU" sz="2000" dirty="0"/>
              <a:t>А </a:t>
            </a:r>
            <a:r>
              <a:rPr lang="ru-RU" sz="2000" dirty="0" err="1"/>
              <a:t>веснянії</a:t>
            </a:r>
            <a:r>
              <a:rPr lang="ru-RU" sz="2000" dirty="0"/>
              <a:t> </a:t>
            </a:r>
            <a:r>
              <a:rPr lang="ru-RU" sz="2000" dirty="0" err="1"/>
              <a:t>ночі</a:t>
            </a:r>
            <a:r>
              <a:rPr lang="ru-RU" sz="2000" dirty="0"/>
              <a:t> в гаях!..</a:t>
            </a:r>
          </a:p>
          <a:p>
            <a:r>
              <a:rPr lang="ru-RU" sz="2000" dirty="0"/>
              <a:t>Ах, </a:t>
            </a:r>
            <a:r>
              <a:rPr lang="ru-RU" sz="2000" dirty="0" err="1"/>
              <a:t>хіба</a:t>
            </a:r>
            <a:r>
              <a:rPr lang="ru-RU" sz="2000" dirty="0"/>
              <a:t> ж </a:t>
            </a:r>
            <a:r>
              <a:rPr lang="ru-RU" sz="2000" dirty="0" err="1"/>
              <a:t>ти</a:t>
            </a:r>
            <a:r>
              <a:rPr lang="ru-RU" sz="2000" dirty="0"/>
              <a:t>, </a:t>
            </a:r>
            <a:r>
              <a:rPr lang="ru-RU" sz="2000" dirty="0" err="1"/>
              <a:t>хіба</a:t>
            </a:r>
            <a:r>
              <a:rPr lang="ru-RU" sz="2000" dirty="0"/>
              <a:t> </a:t>
            </a:r>
            <a:r>
              <a:rPr lang="ru-RU" sz="2000" dirty="0" err="1"/>
              <a:t>ти</a:t>
            </a:r>
            <a:r>
              <a:rPr lang="ru-RU" sz="2000" dirty="0"/>
              <a:t> </a:t>
            </a:r>
            <a:r>
              <a:rPr lang="ru-RU" sz="2000" dirty="0" err="1"/>
              <a:t>це</a:t>
            </a:r>
            <a:r>
              <a:rPr lang="ru-RU" sz="2000" dirty="0"/>
              <a:t> </a:t>
            </a:r>
            <a:r>
              <a:rPr lang="ru-RU" sz="2000" dirty="0" err="1"/>
              <a:t>знаєш</a:t>
            </a:r>
            <a:r>
              <a:rPr lang="ru-RU" sz="2000" dirty="0"/>
              <a:t>,</a:t>
            </a:r>
          </a:p>
          <a:p>
            <a:r>
              <a:rPr lang="ru-RU" sz="2000" dirty="0"/>
              <a:t>Коли сам весь </a:t>
            </a:r>
            <a:r>
              <a:rPr lang="ru-RU" sz="2000" dirty="0" err="1"/>
              <a:t>тремтиш</a:t>
            </a:r>
            <a:r>
              <a:rPr lang="ru-RU" sz="2000" dirty="0"/>
              <a:t>, весь </a:t>
            </a:r>
            <a:r>
              <a:rPr lang="ru-RU" sz="2000" dirty="0" err="1"/>
              <a:t>смієшся</a:t>
            </a:r>
            <a:r>
              <a:rPr lang="ru-RU" sz="2000" dirty="0"/>
              <a:t>, </a:t>
            </a:r>
            <a:r>
              <a:rPr lang="ru-RU" sz="2000" dirty="0" err="1"/>
              <a:t>ридаєш</a:t>
            </a:r>
            <a:r>
              <a:rPr lang="ru-RU" sz="2000" dirty="0"/>
              <a:t>,</a:t>
            </a:r>
          </a:p>
          <a:p>
            <a:r>
              <a:rPr lang="ru-RU" sz="2000" dirty="0" err="1"/>
              <a:t>Серце</a:t>
            </a:r>
            <a:r>
              <a:rPr lang="ru-RU" sz="2000" dirty="0"/>
              <a:t> </a:t>
            </a:r>
            <a:r>
              <a:rPr lang="ru-RU" sz="2000" dirty="0" err="1"/>
              <a:t>б’ється</a:t>
            </a:r>
            <a:r>
              <a:rPr lang="ru-RU" sz="2000" dirty="0"/>
              <a:t> і </a:t>
            </a:r>
            <a:r>
              <a:rPr lang="ru-RU" sz="2000" dirty="0" err="1"/>
              <a:t>б’ється</a:t>
            </a:r>
            <a:r>
              <a:rPr lang="ru-RU" sz="2000" dirty="0"/>
              <a:t> в грудях...</a:t>
            </a:r>
          </a:p>
          <a:p>
            <a:r>
              <a:rPr lang="ru-RU" sz="2000" dirty="0"/>
              <a:t>Не </a:t>
            </a:r>
            <a:r>
              <a:rPr lang="ru-RU" sz="2000" dirty="0" err="1"/>
              <a:t>бував</a:t>
            </a:r>
            <a:r>
              <a:rPr lang="ru-RU" sz="2000" dirty="0"/>
              <a:t> </a:t>
            </a:r>
            <a:r>
              <a:rPr lang="ru-RU" sz="2000" dirty="0" err="1"/>
              <a:t>ти</a:t>
            </a:r>
            <a:r>
              <a:rPr lang="ru-RU" sz="2000" dirty="0"/>
              <a:t> у наших краях.</a:t>
            </a:r>
          </a:p>
          <a:p>
            <a:r>
              <a:rPr lang="ru-RU" sz="2000" dirty="0"/>
              <a:t>Не </a:t>
            </a:r>
            <a:r>
              <a:rPr lang="ru-RU" sz="2000" dirty="0" err="1"/>
              <a:t>бував</a:t>
            </a:r>
            <a:r>
              <a:rPr lang="ru-RU" sz="2000" dirty="0"/>
              <a:t> </a:t>
            </a:r>
            <a:r>
              <a:rPr lang="ru-RU" sz="2000" dirty="0" err="1"/>
              <a:t>ти</a:t>
            </a:r>
            <a:r>
              <a:rPr lang="ru-RU" sz="2000" dirty="0"/>
              <a:t> у наших краях,</a:t>
            </a:r>
          </a:p>
          <a:p>
            <a:r>
              <a:rPr lang="ru-RU" sz="2000" dirty="0" err="1"/>
              <a:t>Бо</a:t>
            </a:r>
            <a:r>
              <a:rPr lang="ru-RU" sz="2000" dirty="0"/>
              <a:t> </a:t>
            </a:r>
            <a:r>
              <a:rPr lang="ru-RU" sz="2000" dirty="0" err="1"/>
              <a:t>відтіль</a:t>
            </a:r>
            <a:r>
              <a:rPr lang="ru-RU" sz="2000" dirty="0"/>
              <a:t> не таким би </a:t>
            </a:r>
            <a:r>
              <a:rPr lang="ru-RU" sz="2000" dirty="0" err="1"/>
              <a:t>вернувся</a:t>
            </a:r>
            <a:r>
              <a:rPr lang="ru-RU" sz="2000" dirty="0"/>
              <a:t>!</a:t>
            </a:r>
            <a:endParaRPr lang="uk-UA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2A2405-98BD-0DD8-D763-91FBA4345C8A}"/>
              </a:ext>
            </a:extLst>
          </p:cNvPr>
          <p:cNvSpPr txBox="1"/>
          <p:nvPr/>
        </p:nvSpPr>
        <p:spPr>
          <a:xfrm>
            <a:off x="4318988" y="4158729"/>
            <a:ext cx="609452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Чув про степ, </a:t>
            </a:r>
            <a:r>
              <a:rPr lang="ru-RU" sz="2000" dirty="0" err="1"/>
              <a:t>що</a:t>
            </a:r>
            <a:r>
              <a:rPr lang="ru-RU" sz="2000" dirty="0"/>
              <a:t> ген-ген </a:t>
            </a:r>
            <a:r>
              <a:rPr lang="ru-RU" sz="2000" dirty="0" err="1"/>
              <a:t>простягнувся</a:t>
            </a:r>
            <a:r>
              <a:rPr lang="ru-RU" sz="2000" dirty="0"/>
              <a:t>?</a:t>
            </a:r>
          </a:p>
          <a:p>
            <a:r>
              <a:rPr lang="ru-RU" sz="2000" dirty="0" err="1"/>
              <a:t>Єсть</a:t>
            </a:r>
            <a:r>
              <a:rPr lang="ru-RU" sz="2000" dirty="0"/>
              <a:t> там люди — й </a:t>
            </a:r>
            <a:r>
              <a:rPr lang="ru-RU" sz="2000" dirty="0" err="1"/>
              <a:t>зросли</a:t>
            </a:r>
            <a:r>
              <a:rPr lang="ru-RU" sz="2000" dirty="0"/>
              <a:t> у степах, —</a:t>
            </a:r>
          </a:p>
          <a:p>
            <a:r>
              <a:rPr lang="ru-RU" sz="2000" dirty="0" err="1"/>
              <a:t>Що</a:t>
            </a:r>
            <a:r>
              <a:rPr lang="ru-RU" sz="2000" dirty="0"/>
              <a:t> не </a:t>
            </a:r>
            <a:r>
              <a:rPr lang="ru-RU" sz="2000" dirty="0" err="1"/>
              <a:t>люблять</a:t>
            </a:r>
            <a:r>
              <a:rPr lang="ru-RU" sz="2000" dirty="0"/>
              <a:t>, не </a:t>
            </a:r>
            <a:r>
              <a:rPr lang="ru-RU" sz="2000" dirty="0" err="1"/>
              <a:t>вміють</a:t>
            </a:r>
            <a:r>
              <a:rPr lang="ru-RU" sz="2000" dirty="0"/>
              <a:t> </a:t>
            </a:r>
            <a:r>
              <a:rPr lang="ru-RU" sz="2000" dirty="0" err="1"/>
              <a:t>ридати</a:t>
            </a:r>
            <a:r>
              <a:rPr lang="ru-RU" sz="2000" dirty="0"/>
              <a:t>,</a:t>
            </a:r>
            <a:endParaRPr lang="uk-UA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879EBD-71A3-C141-A846-25C3D487F063}"/>
              </a:ext>
            </a:extLst>
          </p:cNvPr>
          <p:cNvSpPr txBox="1"/>
          <p:nvPr/>
        </p:nvSpPr>
        <p:spPr>
          <a:xfrm>
            <a:off x="4318988" y="5333032"/>
            <a:ext cx="609452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 err="1"/>
              <a:t>Що</a:t>
            </a:r>
            <a:r>
              <a:rPr lang="ru-RU" sz="2000" dirty="0"/>
              <a:t> не </a:t>
            </a:r>
            <a:r>
              <a:rPr lang="ru-RU" sz="2000" dirty="0" err="1"/>
              <a:t>можуть</a:t>
            </a:r>
            <a:r>
              <a:rPr lang="ru-RU" sz="2000" dirty="0"/>
              <a:t> без </a:t>
            </a:r>
            <a:r>
              <a:rPr lang="ru-RU" sz="2000" dirty="0" err="1"/>
              <a:t>пісні</a:t>
            </a:r>
            <a:r>
              <a:rPr lang="ru-RU" sz="2000" dirty="0"/>
              <a:t> і </a:t>
            </a:r>
            <a:r>
              <a:rPr lang="ru-RU" sz="2000" dirty="0" err="1"/>
              <a:t>нивки</a:t>
            </a:r>
            <a:r>
              <a:rPr lang="ru-RU" sz="2000" dirty="0"/>
              <a:t> </a:t>
            </a:r>
            <a:r>
              <a:rPr lang="ru-RU" sz="2000" dirty="0" err="1"/>
              <a:t>зорати</a:t>
            </a:r>
            <a:r>
              <a:rPr lang="ru-RU" sz="2000" dirty="0"/>
              <a:t>!</a:t>
            </a:r>
          </a:p>
          <a:p>
            <a:r>
              <a:rPr lang="ru-RU" sz="2000" dirty="0"/>
              <a:t>Тебе ж </a:t>
            </a:r>
            <a:r>
              <a:rPr lang="ru-RU" sz="2000" dirty="0" err="1"/>
              <a:t>завжди</a:t>
            </a:r>
            <a:r>
              <a:rPr lang="ru-RU" sz="2000" dirty="0"/>
              <a:t> я </a:t>
            </a:r>
            <a:r>
              <a:rPr lang="ru-RU" sz="2000" dirty="0" err="1"/>
              <a:t>бачу</a:t>
            </a:r>
            <a:r>
              <a:rPr lang="ru-RU" sz="2000" dirty="0"/>
              <a:t> в </a:t>
            </a:r>
            <a:r>
              <a:rPr lang="ru-RU" sz="2000" dirty="0" err="1"/>
              <a:t>сльозах</a:t>
            </a:r>
            <a:r>
              <a:rPr lang="ru-RU" sz="2000" dirty="0"/>
              <a:t>... —</a:t>
            </a:r>
          </a:p>
          <a:p>
            <a:r>
              <a:rPr lang="ru-RU" sz="2000" dirty="0"/>
              <a:t>Не </a:t>
            </a:r>
            <a:r>
              <a:rPr lang="ru-RU" sz="2000" dirty="0" err="1"/>
              <a:t>бував</a:t>
            </a:r>
            <a:r>
              <a:rPr lang="ru-RU" sz="2000" dirty="0"/>
              <a:t> </a:t>
            </a:r>
            <a:r>
              <a:rPr lang="ru-RU" sz="2000" dirty="0" err="1"/>
              <a:t>ти</a:t>
            </a:r>
            <a:r>
              <a:rPr lang="ru-RU" sz="2000" dirty="0"/>
              <a:t> у наших краях.</a:t>
            </a:r>
            <a:endParaRPr lang="uk-UA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21409A-1C27-2322-A6EB-280D01FA935A}"/>
              </a:ext>
            </a:extLst>
          </p:cNvPr>
          <p:cNvSpPr txBox="1"/>
          <p:nvPr/>
        </p:nvSpPr>
        <p:spPr>
          <a:xfrm>
            <a:off x="3417903" y="796186"/>
            <a:ext cx="66412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/>
              <a:t>НЕ БУВАВ ТИ У НАШИХ КРАЯХ!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BACB1D1-A5DA-CC5E-F418-04147BEBC7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3596" y="0"/>
            <a:ext cx="27284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298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066009D-149C-AB81-6515-F039D9E14708}"/>
              </a:ext>
            </a:extLst>
          </p:cNvPr>
          <p:cNvSpPr txBox="1"/>
          <p:nvPr/>
        </p:nvSpPr>
        <p:spPr>
          <a:xfrm>
            <a:off x="381739" y="1842051"/>
            <a:ext cx="1034248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Рік написання </a:t>
            </a:r>
            <a:r>
              <a:rPr lang="uk-UA" sz="2800" dirty="0"/>
              <a:t>– 1924 (рік видання)</a:t>
            </a:r>
          </a:p>
          <a:p>
            <a:pPr algn="just"/>
            <a:r>
              <a:rPr lang="uk-UA" sz="2800" b="1" dirty="0"/>
              <a:t>Збірка</a:t>
            </a:r>
            <a:r>
              <a:rPr lang="uk-UA" sz="2800" dirty="0"/>
              <a:t> – “Вітер з України”</a:t>
            </a:r>
          </a:p>
          <a:p>
            <a:pPr algn="just"/>
            <a:r>
              <a:rPr lang="uk-UA" sz="2800" b="1" dirty="0"/>
              <a:t>Жанр</a:t>
            </a:r>
            <a:r>
              <a:rPr lang="uk-UA" sz="2800" dirty="0"/>
              <a:t> – вірш</a:t>
            </a:r>
          </a:p>
          <a:p>
            <a:pPr algn="just"/>
            <a:r>
              <a:rPr lang="uk-UA" sz="2800" b="1" dirty="0"/>
              <a:t>Вид лірики </a:t>
            </a:r>
            <a:r>
              <a:rPr lang="uk-UA" sz="2800" dirty="0"/>
              <a:t>– пейзажна</a:t>
            </a:r>
          </a:p>
          <a:p>
            <a:pPr algn="just"/>
            <a:r>
              <a:rPr lang="uk-UA" sz="2800" b="1" dirty="0"/>
              <a:t>Тема</a:t>
            </a:r>
            <a:r>
              <a:rPr lang="uk-UA" sz="2800" dirty="0"/>
              <a:t> – Відображення краси природи, працьовитості людини</a:t>
            </a:r>
          </a:p>
          <a:p>
            <a:pPr algn="just"/>
            <a:r>
              <a:rPr lang="uk-UA" sz="2800" b="1" dirty="0"/>
              <a:t>Ідея</a:t>
            </a:r>
            <a:r>
              <a:rPr lang="uk-UA" sz="2800" dirty="0"/>
              <a:t> – Любов до рідної землі</a:t>
            </a:r>
          </a:p>
          <a:p>
            <a:pPr algn="just"/>
            <a:r>
              <a:rPr lang="uk-UA" sz="2800" b="1" dirty="0"/>
              <a:t>Головна думка </a:t>
            </a:r>
            <a:r>
              <a:rPr lang="uk-UA" sz="2800" dirty="0"/>
              <a:t>– Кожна людина – дитина свого краю. Для кожної людини рідний край наймиліший.</a:t>
            </a:r>
          </a:p>
          <a:p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DB6F29-0A5C-6A6C-536F-2B11ECD1E5DA}"/>
              </a:ext>
            </a:extLst>
          </p:cNvPr>
          <p:cNvSpPr txBox="1"/>
          <p:nvPr/>
        </p:nvSpPr>
        <p:spPr>
          <a:xfrm>
            <a:off x="8282866" y="291578"/>
            <a:ext cx="3231472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ПАСПОРТ ВІРША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E713B41-6FA1-C509-F898-1B60387AA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385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093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705150C-4BF3-35FF-5F00-7D097DE99FAD}"/>
              </a:ext>
            </a:extLst>
          </p:cNvPr>
          <p:cNvSpPr txBox="1"/>
          <p:nvPr/>
        </p:nvSpPr>
        <p:spPr>
          <a:xfrm>
            <a:off x="210105" y="1175214"/>
            <a:ext cx="1121545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«Не бував ти у наших краях!» художні засоби</a:t>
            </a:r>
          </a:p>
          <a:p>
            <a:r>
              <a:rPr lang="uk-UA" sz="2800" b="1" dirty="0"/>
              <a:t>Метафори: </a:t>
            </a:r>
            <a:r>
              <a:rPr lang="uk-UA" sz="2800" dirty="0"/>
              <a:t>“серце б’ється”, “степ розтягнувся”</a:t>
            </a:r>
          </a:p>
          <a:p>
            <a:r>
              <a:rPr lang="uk-UA" sz="2800" b="1" dirty="0"/>
              <a:t>Епітети:</a:t>
            </a:r>
            <a:r>
              <a:rPr lang="uk-UA" sz="2800" dirty="0"/>
              <a:t> “блакитні простори”, “весняні очі”</a:t>
            </a:r>
          </a:p>
          <a:p>
            <a:r>
              <a:rPr lang="uk-UA" sz="2800" b="1" dirty="0"/>
              <a:t>Порівняння:</a:t>
            </a:r>
            <a:r>
              <a:rPr lang="uk-UA" sz="2800" dirty="0"/>
              <a:t> “могили, як гори”</a:t>
            </a:r>
          </a:p>
          <a:p>
            <a:r>
              <a:rPr lang="uk-UA" sz="2800" b="1" dirty="0"/>
              <a:t>Оклики:</a:t>
            </a:r>
            <a:r>
              <a:rPr lang="uk-UA" sz="2800" dirty="0"/>
              <a:t> “Не бував ти у наших краях!”, “А </a:t>
            </a:r>
            <a:r>
              <a:rPr lang="uk-UA" sz="2800" dirty="0" err="1"/>
              <a:t>веснянії</a:t>
            </a:r>
            <a:r>
              <a:rPr lang="uk-UA" sz="2800" dirty="0"/>
              <a:t> ночі в гаях!..”, “Не бував ти у наших краях, Бо відтіль не таким би вернувся!”, “Що не можуть без пісні і нивки зорати!”</a:t>
            </a:r>
          </a:p>
          <a:p>
            <a:r>
              <a:rPr lang="uk-UA" sz="2800" b="1" dirty="0"/>
              <a:t>Риторичні питання:  </a:t>
            </a:r>
            <a:r>
              <a:rPr lang="uk-UA" sz="2800" dirty="0"/>
              <a:t>«Чув про степ, що ген-ген простягнувся?»</a:t>
            </a:r>
          </a:p>
          <a:p>
            <a:r>
              <a:rPr lang="uk-UA" sz="2800" b="1" dirty="0"/>
              <a:t>Повтори:</a:t>
            </a:r>
            <a:r>
              <a:rPr lang="uk-UA" sz="2800" dirty="0"/>
              <a:t> «Не бував ти у наших краях. Не бував ти у наших краях».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6D5E2-FEFE-A146-2D30-302AAC5EF05A}"/>
              </a:ext>
            </a:extLst>
          </p:cNvPr>
          <p:cNvSpPr txBox="1"/>
          <p:nvPr/>
        </p:nvSpPr>
        <p:spPr>
          <a:xfrm>
            <a:off x="248575" y="5682786"/>
            <a:ext cx="11694850" cy="738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1200" b="1" dirty="0"/>
              <a:t>У вірші «Не бував ти у наших краях!» Павло Тичина звертається до вигаданого співбесідника. Ліричний герой говорить про свій улюблений степ, де небо без краю, де високі козацькі могили-кургани, де живуть мужні, працьовиті й співучі люди. Саме в них треба вчитися бути стійкими в життєвих випробуваннях, любити свою батьківщину</a:t>
            </a:r>
            <a:r>
              <a:rPr lang="ru-RU" dirty="0"/>
              <a:t>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81910A2-BFF1-BAF5-18BC-BC317BD0FA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8810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711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6C04121-9C6F-C498-6A15-FE8EC7507346}"/>
              </a:ext>
            </a:extLst>
          </p:cNvPr>
          <p:cNvSpPr txBox="1"/>
          <p:nvPr/>
        </p:nvSpPr>
        <p:spPr>
          <a:xfrm>
            <a:off x="852256" y="325289"/>
            <a:ext cx="97454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ГАЇ ШУМЛЯТЬ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46770A-F204-EB83-EE74-E3797DA6358A}"/>
              </a:ext>
            </a:extLst>
          </p:cNvPr>
          <p:cNvSpPr txBox="1"/>
          <p:nvPr/>
        </p:nvSpPr>
        <p:spPr>
          <a:xfrm>
            <a:off x="220831" y="1043126"/>
            <a:ext cx="325588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 err="1"/>
              <a:t>Гаї</a:t>
            </a:r>
            <a:r>
              <a:rPr lang="ru-RU" sz="2400" dirty="0"/>
              <a:t> </a:t>
            </a:r>
            <a:r>
              <a:rPr lang="ru-RU" sz="2400" dirty="0" err="1"/>
              <a:t>шумлять</a:t>
            </a:r>
            <a:r>
              <a:rPr lang="ru-RU" sz="2400" dirty="0"/>
              <a:t> —</a:t>
            </a:r>
          </a:p>
          <a:p>
            <a:r>
              <a:rPr lang="ru-RU" sz="2400" dirty="0"/>
              <a:t> Я </a:t>
            </a:r>
            <a:r>
              <a:rPr lang="ru-RU" sz="2400" dirty="0" err="1"/>
              <a:t>слухаю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Хмарки</a:t>
            </a:r>
            <a:r>
              <a:rPr lang="ru-RU" sz="2400" dirty="0"/>
              <a:t> </a:t>
            </a:r>
            <a:r>
              <a:rPr lang="ru-RU" sz="2400" dirty="0" err="1"/>
              <a:t>біжать</a:t>
            </a:r>
            <a:r>
              <a:rPr lang="ru-RU" sz="2400" dirty="0"/>
              <a:t> —</a:t>
            </a:r>
          </a:p>
          <a:p>
            <a:r>
              <a:rPr lang="ru-RU" sz="2400" dirty="0"/>
              <a:t> </a:t>
            </a:r>
            <a:r>
              <a:rPr lang="ru-RU" sz="2400" dirty="0" err="1"/>
              <a:t>Милуюся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Милуюся-дивуюся</a:t>
            </a:r>
            <a:r>
              <a:rPr lang="ru-RU" sz="2400" dirty="0"/>
              <a:t>,</a:t>
            </a:r>
          </a:p>
          <a:p>
            <a:r>
              <a:rPr lang="ru-RU" sz="2400" dirty="0" err="1"/>
              <a:t>Чого</a:t>
            </a:r>
            <a:r>
              <a:rPr lang="ru-RU" sz="2400" dirty="0"/>
              <a:t> </a:t>
            </a:r>
            <a:r>
              <a:rPr lang="ru-RU" sz="2400" dirty="0" err="1"/>
              <a:t>душі</a:t>
            </a:r>
            <a:r>
              <a:rPr lang="ru-RU" sz="2400" dirty="0"/>
              <a:t> </a:t>
            </a:r>
            <a:r>
              <a:rPr lang="ru-RU" sz="2400" dirty="0" err="1"/>
              <a:t>моїй</a:t>
            </a:r>
            <a:endParaRPr lang="ru-RU" sz="2400" dirty="0"/>
          </a:p>
          <a:p>
            <a:r>
              <a:rPr lang="ru-RU" sz="2400" dirty="0"/>
              <a:t> так весело.</a:t>
            </a:r>
          </a:p>
          <a:p>
            <a:r>
              <a:rPr lang="ru-RU" sz="2400" dirty="0"/>
              <a:t>Гей, </a:t>
            </a:r>
            <a:r>
              <a:rPr lang="ru-RU" sz="2400" dirty="0" err="1"/>
              <a:t>дзвін</a:t>
            </a:r>
            <a:r>
              <a:rPr lang="ru-RU" sz="2400" dirty="0"/>
              <a:t> гуде —</a:t>
            </a:r>
          </a:p>
          <a:p>
            <a:r>
              <a:rPr lang="ru-RU" sz="2400" dirty="0"/>
              <a:t> </a:t>
            </a:r>
            <a:r>
              <a:rPr lang="ru-RU" sz="2400" dirty="0" err="1"/>
              <a:t>Іздалеку</a:t>
            </a:r>
            <a:r>
              <a:rPr lang="ru-RU" sz="2400" dirty="0"/>
              <a:t>.</a:t>
            </a:r>
          </a:p>
          <a:p>
            <a:r>
              <a:rPr lang="ru-RU" sz="2400" dirty="0"/>
              <a:t>Думки </a:t>
            </a:r>
            <a:r>
              <a:rPr lang="ru-RU" sz="2400" dirty="0" err="1"/>
              <a:t>пряде</a:t>
            </a:r>
            <a:r>
              <a:rPr lang="ru-RU" sz="2400" dirty="0"/>
              <a:t> —</a:t>
            </a:r>
          </a:p>
          <a:p>
            <a:r>
              <a:rPr lang="ru-RU" sz="2400" dirty="0"/>
              <a:t> Над нивами.</a:t>
            </a:r>
          </a:p>
          <a:p>
            <a:r>
              <a:rPr lang="ru-RU" sz="2400" dirty="0"/>
              <a:t>Над нивами-приливами,</a:t>
            </a:r>
          </a:p>
          <a:p>
            <a:r>
              <a:rPr lang="ru-RU" sz="2400" dirty="0" err="1"/>
              <a:t>Купаючи</a:t>
            </a:r>
            <a:r>
              <a:rPr lang="ru-RU" sz="2400" dirty="0"/>
              <a:t> мене,</a:t>
            </a:r>
          </a:p>
          <a:p>
            <a:r>
              <a:rPr lang="ru-RU" sz="2400" dirty="0"/>
              <a:t> мов </a:t>
            </a:r>
            <a:r>
              <a:rPr lang="ru-RU" sz="2400" dirty="0" err="1"/>
              <a:t>ластівку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E1461B-3D5F-DE5D-22DC-DCB177F6072D}"/>
              </a:ext>
            </a:extLst>
          </p:cNvPr>
          <p:cNvSpPr txBox="1"/>
          <p:nvPr/>
        </p:nvSpPr>
        <p:spPr>
          <a:xfrm>
            <a:off x="3252002" y="1043125"/>
            <a:ext cx="3533312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Я йду, іду —</a:t>
            </a:r>
          </a:p>
          <a:p>
            <a:r>
              <a:rPr lang="uk-UA" sz="2400" dirty="0"/>
              <a:t> Зворушений. </a:t>
            </a:r>
          </a:p>
          <a:p>
            <a:r>
              <a:rPr lang="uk-UA" sz="2400" dirty="0"/>
              <a:t>Когось все жду —</a:t>
            </a:r>
          </a:p>
          <a:p>
            <a:r>
              <a:rPr lang="uk-UA" sz="2400" dirty="0"/>
              <a:t> Співаючи.</a:t>
            </a:r>
          </a:p>
          <a:p>
            <a:r>
              <a:rPr lang="uk-UA" sz="2400" dirty="0"/>
              <a:t>Співаючи-кохаючи</a:t>
            </a:r>
          </a:p>
          <a:p>
            <a:r>
              <a:rPr lang="uk-UA" sz="2400" dirty="0"/>
              <a:t> Під тихий шепіт трав</a:t>
            </a:r>
          </a:p>
          <a:p>
            <a:r>
              <a:rPr lang="uk-UA" sz="2400" dirty="0"/>
              <a:t> голублячий.</a:t>
            </a:r>
          </a:p>
          <a:p>
            <a:r>
              <a:rPr lang="uk-UA" sz="2400" dirty="0"/>
              <a:t>Щось мріє гай —</a:t>
            </a:r>
          </a:p>
          <a:p>
            <a:r>
              <a:rPr lang="uk-UA" sz="2400" dirty="0"/>
              <a:t> Над річкою.</a:t>
            </a:r>
          </a:p>
          <a:p>
            <a:r>
              <a:rPr lang="uk-UA" sz="2400" dirty="0"/>
              <a:t>Ген неба край —</a:t>
            </a:r>
          </a:p>
          <a:p>
            <a:r>
              <a:rPr lang="uk-UA" sz="2400" dirty="0"/>
              <a:t> Як золото.</a:t>
            </a:r>
          </a:p>
          <a:p>
            <a:r>
              <a:rPr lang="uk-UA" sz="2400" dirty="0"/>
              <a:t>Мов золото — поколото,</a:t>
            </a:r>
          </a:p>
          <a:p>
            <a:r>
              <a:rPr lang="uk-UA" sz="2400" dirty="0"/>
              <a:t> Горить-тремтить ріка,</a:t>
            </a:r>
          </a:p>
          <a:p>
            <a:r>
              <a:rPr lang="uk-UA" sz="2400" dirty="0"/>
              <a:t> як музика.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459EB52-524C-E2C2-B382-E0C902A2AE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8353" y="182564"/>
            <a:ext cx="5490235" cy="324643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862DAFD-B0E2-1023-EB77-29D0D9D080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877"/>
          <a:stretch/>
        </p:blipFill>
        <p:spPr>
          <a:xfrm>
            <a:off x="6596108" y="3429000"/>
            <a:ext cx="5472480" cy="333578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43F03C7-63AB-363C-FC49-B5EF5F41F9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5503" y="6428968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084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DE3BD4D-E6B2-8F71-266A-26841D72ABF1}"/>
              </a:ext>
            </a:extLst>
          </p:cNvPr>
          <p:cNvSpPr txBox="1"/>
          <p:nvPr/>
        </p:nvSpPr>
        <p:spPr>
          <a:xfrm>
            <a:off x="186430" y="1435470"/>
            <a:ext cx="6094520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Автор</a:t>
            </a:r>
            <a:r>
              <a:rPr lang="uk-UA" sz="2800" dirty="0"/>
              <a:t> – Павло Тичина</a:t>
            </a:r>
          </a:p>
          <a:p>
            <a:r>
              <a:rPr lang="uk-UA" sz="2800" b="1" dirty="0"/>
              <a:t>Рік написання </a:t>
            </a:r>
            <a:r>
              <a:rPr lang="uk-UA" sz="2800" dirty="0"/>
              <a:t>–  1913</a:t>
            </a:r>
          </a:p>
          <a:p>
            <a:r>
              <a:rPr lang="uk-UA" sz="2800" b="1" dirty="0"/>
              <a:t>Жанр</a:t>
            </a:r>
            <a:r>
              <a:rPr lang="uk-UA" sz="2800" dirty="0"/>
              <a:t> – вірш</a:t>
            </a:r>
          </a:p>
          <a:p>
            <a:r>
              <a:rPr lang="uk-UA" sz="2800" b="1" dirty="0"/>
              <a:t>Вид лірики </a:t>
            </a:r>
            <a:r>
              <a:rPr lang="uk-UA" sz="2800" dirty="0"/>
              <a:t>– пейзажна</a:t>
            </a:r>
          </a:p>
          <a:p>
            <a:r>
              <a:rPr lang="uk-UA" sz="2800" b="1" dirty="0"/>
              <a:t>Тема:</a:t>
            </a:r>
            <a:r>
              <a:rPr lang="uk-UA" sz="2800" dirty="0"/>
              <a:t> Оспівування краси гаїв України</a:t>
            </a:r>
          </a:p>
          <a:p>
            <a:r>
              <a:rPr lang="uk-UA" sz="2800" b="1" dirty="0"/>
              <a:t>Ідея:</a:t>
            </a:r>
            <a:r>
              <a:rPr lang="uk-UA" sz="2800" dirty="0"/>
              <a:t> Заклик до творення добра й краси.</a:t>
            </a:r>
          </a:p>
          <a:p>
            <a:r>
              <a:rPr lang="uk-UA" sz="2800" b="1" dirty="0"/>
              <a:t>Основна думка </a:t>
            </a:r>
            <a:r>
              <a:rPr lang="uk-UA" sz="2800" dirty="0"/>
              <a:t>– кожна людина відчуває красу природи по-своєму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9DF107-685F-C00B-3D93-659BE2F6BE76}"/>
              </a:ext>
            </a:extLst>
          </p:cNvPr>
          <p:cNvSpPr txBox="1"/>
          <p:nvPr/>
        </p:nvSpPr>
        <p:spPr>
          <a:xfrm>
            <a:off x="6757156" y="1515369"/>
            <a:ext cx="536285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/>
              <a:t>Художні засоби “Гаї </a:t>
            </a:r>
            <a:r>
              <a:rPr lang="uk-UA" b="1" dirty="0" err="1"/>
              <a:t>шумлять</a:t>
            </a:r>
            <a:r>
              <a:rPr lang="uk-UA" b="1" dirty="0"/>
              <a:t>”</a:t>
            </a:r>
          </a:p>
          <a:p>
            <a:endParaRPr lang="uk-UA" dirty="0"/>
          </a:p>
          <a:p>
            <a:r>
              <a:rPr lang="uk-UA" b="1" dirty="0"/>
              <a:t>Порівняння:</a:t>
            </a:r>
            <a:r>
              <a:rPr lang="uk-UA" dirty="0"/>
              <a:t> “купаючи мене, мов ластівку”, “ген неба край – як золото”, “ріка мов золото-поколото”, “ріка, як музика”</a:t>
            </a:r>
          </a:p>
          <a:p>
            <a:endParaRPr lang="uk-UA" dirty="0"/>
          </a:p>
          <a:p>
            <a:r>
              <a:rPr lang="uk-UA" b="1" dirty="0"/>
              <a:t>Епітети</a:t>
            </a:r>
            <a:r>
              <a:rPr lang="uk-UA" dirty="0"/>
              <a:t>: шепіт трав голублячий, іду зворушений”, душі весело.</a:t>
            </a:r>
          </a:p>
          <a:p>
            <a:endParaRPr lang="uk-UA" dirty="0"/>
          </a:p>
          <a:p>
            <a:r>
              <a:rPr lang="uk-UA" b="1" dirty="0"/>
              <a:t>Метафори:</a:t>
            </a:r>
            <a:r>
              <a:rPr lang="uk-UA" dirty="0"/>
              <a:t> “гаї </a:t>
            </a:r>
            <a:r>
              <a:rPr lang="uk-UA" dirty="0" err="1"/>
              <a:t>шумлять</a:t>
            </a:r>
            <a:r>
              <a:rPr lang="uk-UA" dirty="0"/>
              <a:t>”, “хмарки біжать”, “дзвін гуде”, “думки пряде”, “шепіт трав”, “мріє гай”, “горить-тремтить ріка”</a:t>
            </a:r>
          </a:p>
          <a:p>
            <a:endParaRPr lang="uk-UA" dirty="0"/>
          </a:p>
          <a:p>
            <a:r>
              <a:rPr lang="uk-UA" b="1" dirty="0"/>
              <a:t>Повтори</a:t>
            </a:r>
            <a:r>
              <a:rPr lang="uk-UA" dirty="0"/>
              <a:t>: милуюся-дивуюся, нивами-приливами, співаючи-кохаючи, золото-поколото, горить-тремтить.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1D5B5F-D5D6-2445-A96C-F7CE94AF50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5395" y="6482234"/>
            <a:ext cx="1554615" cy="37798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5D228F-0EBF-B2C3-0358-4A5EBF339F17}"/>
              </a:ext>
            </a:extLst>
          </p:cNvPr>
          <p:cNvSpPr txBox="1"/>
          <p:nvPr/>
        </p:nvSpPr>
        <p:spPr>
          <a:xfrm>
            <a:off x="9031550" y="0"/>
            <a:ext cx="3160450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ПАСПОРТ ТВОРУ</a:t>
            </a:r>
          </a:p>
        </p:txBody>
      </p:sp>
    </p:spTree>
    <p:extLst>
      <p:ext uri="{BB962C8B-B14F-4D97-AF65-F5344CB8AC3E}">
        <p14:creationId xmlns:p14="http://schemas.microsoft.com/office/powerpoint/2010/main" val="276459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B58475-41D5-DFF8-A2B7-17E9600E38B1}"/>
              </a:ext>
            </a:extLst>
          </p:cNvPr>
          <p:cNvSpPr txBox="1"/>
          <p:nvPr/>
        </p:nvSpPr>
        <p:spPr>
          <a:xfrm>
            <a:off x="490492" y="1849177"/>
            <a:ext cx="676755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/>
              <a:t>“Гаї </a:t>
            </a:r>
            <a:r>
              <a:rPr lang="uk-UA" sz="4000" b="1" dirty="0" err="1"/>
              <a:t>шумлять</a:t>
            </a:r>
            <a:r>
              <a:rPr lang="uk-UA" sz="4000" b="1" dirty="0"/>
              <a:t>”</a:t>
            </a:r>
          </a:p>
          <a:p>
            <a:endParaRPr lang="uk-UA" dirty="0"/>
          </a:p>
          <a:p>
            <a:r>
              <a:rPr lang="uk-UA" b="1" dirty="0"/>
              <a:t>Образи</a:t>
            </a:r>
          </a:p>
          <a:p>
            <a:r>
              <a:rPr lang="uk-UA" sz="2800" b="1" dirty="0"/>
              <a:t>Зорові:</a:t>
            </a:r>
            <a:r>
              <a:rPr lang="uk-UA" sz="2800" dirty="0"/>
              <a:t> гаї, хмарки, небо, дзвін, ниви, ластівка, трави, річка, небокрай.</a:t>
            </a:r>
          </a:p>
          <a:p>
            <a:endParaRPr lang="uk-UA" sz="2800" dirty="0"/>
          </a:p>
          <a:p>
            <a:r>
              <a:rPr lang="uk-UA" sz="2800" b="1" dirty="0"/>
              <a:t>Слухові: </a:t>
            </a:r>
            <a:r>
              <a:rPr lang="uk-UA" sz="2800" dirty="0"/>
              <a:t>Співаю, шепіт трав, музика.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270A73C-E32C-2932-5512-4F268C6748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9428" y="3660605"/>
            <a:ext cx="4735682" cy="29813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BA634C9-2ADA-628E-5B58-AE885ECD8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9428" y="633151"/>
            <a:ext cx="4735682" cy="29813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52B65EC-A1A0-A387-0617-B5A1E5337E98}"/>
              </a:ext>
            </a:extLst>
          </p:cNvPr>
          <p:cNvSpPr txBox="1"/>
          <p:nvPr/>
        </p:nvSpPr>
        <p:spPr>
          <a:xfrm>
            <a:off x="7326666" y="63802"/>
            <a:ext cx="473568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УЧИМОСЯ СПОСТЕРІГАТИ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90EE122-8D6E-45FF-EB29-6466D95ECE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4474" y="6310074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8177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51FCF88-DE8C-809A-1FA4-A96F73D2D6D5}"/>
              </a:ext>
            </a:extLst>
          </p:cNvPr>
          <p:cNvSpPr txBox="1"/>
          <p:nvPr/>
        </p:nvSpPr>
        <p:spPr>
          <a:xfrm>
            <a:off x="3957221" y="718711"/>
            <a:ext cx="65783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БЛАКИТЬ МОЮ ДУШУ ОБВІЯЛА..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DB3368-FE1F-E17B-42CD-4F045BB1D245}"/>
              </a:ext>
            </a:extLst>
          </p:cNvPr>
          <p:cNvSpPr txBox="1"/>
          <p:nvPr/>
        </p:nvSpPr>
        <p:spPr>
          <a:xfrm>
            <a:off x="407263" y="1593515"/>
            <a:ext cx="60945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Блакить</a:t>
            </a:r>
            <a:r>
              <a:rPr lang="ru-RU" dirty="0"/>
              <a:t> мою душу </a:t>
            </a:r>
          </a:p>
          <a:p>
            <a:r>
              <a:rPr lang="ru-RU" dirty="0"/>
              <a:t> </a:t>
            </a:r>
            <a:r>
              <a:rPr lang="ru-RU" dirty="0" err="1"/>
              <a:t>обвіяла</a:t>
            </a:r>
            <a:r>
              <a:rPr lang="ru-RU" dirty="0"/>
              <a:t>,</a:t>
            </a:r>
          </a:p>
          <a:p>
            <a:r>
              <a:rPr lang="ru-RU" dirty="0"/>
              <a:t>Душа моя </a:t>
            </a:r>
            <a:r>
              <a:rPr lang="ru-RU" dirty="0" err="1"/>
              <a:t>сонця</a:t>
            </a:r>
            <a:r>
              <a:rPr lang="ru-RU" dirty="0"/>
              <a:t> </a:t>
            </a:r>
            <a:r>
              <a:rPr lang="ru-RU" dirty="0" err="1"/>
              <a:t>намріяла</a:t>
            </a:r>
            <a:r>
              <a:rPr lang="ru-RU" dirty="0"/>
              <a:t>,</a:t>
            </a:r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B04566-555A-46A7-0581-A045EE399B57}"/>
              </a:ext>
            </a:extLst>
          </p:cNvPr>
          <p:cNvSpPr txBox="1"/>
          <p:nvPr/>
        </p:nvSpPr>
        <p:spPr>
          <a:xfrm>
            <a:off x="407263" y="2755607"/>
            <a:ext cx="60945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Струмок</a:t>
            </a:r>
            <a:r>
              <a:rPr lang="ru-RU" dirty="0"/>
              <a:t> </a:t>
            </a:r>
            <a:r>
              <a:rPr lang="ru-RU" dirty="0" err="1"/>
              <a:t>серед</a:t>
            </a:r>
            <a:r>
              <a:rPr lang="ru-RU" dirty="0"/>
              <a:t> гаю </a:t>
            </a:r>
          </a:p>
          <a:p>
            <a:r>
              <a:rPr lang="ru-RU" dirty="0"/>
              <a:t> як </a:t>
            </a:r>
            <a:r>
              <a:rPr lang="ru-RU" dirty="0" err="1"/>
              <a:t>стрічечка</a:t>
            </a:r>
            <a:r>
              <a:rPr lang="ru-RU" dirty="0"/>
              <a:t>,</a:t>
            </a:r>
          </a:p>
          <a:p>
            <a:r>
              <a:rPr lang="ru-RU" dirty="0"/>
              <a:t>На </a:t>
            </a:r>
            <a:r>
              <a:rPr lang="ru-RU" dirty="0" err="1"/>
              <a:t>квітці</a:t>
            </a:r>
            <a:r>
              <a:rPr lang="ru-RU" dirty="0"/>
              <a:t> </a:t>
            </a:r>
            <a:r>
              <a:rPr lang="ru-RU" dirty="0" err="1"/>
              <a:t>метелик</a:t>
            </a:r>
            <a:r>
              <a:rPr lang="ru-RU" dirty="0"/>
              <a:t> мов </a:t>
            </a:r>
            <a:r>
              <a:rPr lang="ru-RU" dirty="0" err="1"/>
              <a:t>свічечка</a:t>
            </a:r>
            <a:r>
              <a:rPr lang="ru-RU" dirty="0"/>
              <a:t>.</a:t>
            </a:r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84682C-5D0D-31A0-F12E-985A1FD81228}"/>
              </a:ext>
            </a:extLst>
          </p:cNvPr>
          <p:cNvSpPr txBox="1"/>
          <p:nvPr/>
        </p:nvSpPr>
        <p:spPr>
          <a:xfrm>
            <a:off x="4441055" y="1569003"/>
            <a:ext cx="60945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Душа </a:t>
            </a:r>
            <a:r>
              <a:rPr lang="ru-RU" dirty="0" err="1"/>
              <a:t>причастилася</a:t>
            </a:r>
            <a:r>
              <a:rPr lang="ru-RU" dirty="0"/>
              <a:t> </a:t>
            </a:r>
          </a:p>
          <a:p>
            <a:r>
              <a:rPr lang="ru-RU" dirty="0"/>
              <a:t> </a:t>
            </a:r>
            <a:r>
              <a:rPr lang="ru-RU" dirty="0" err="1"/>
              <a:t>кротості</a:t>
            </a:r>
            <a:r>
              <a:rPr lang="ru-RU" dirty="0"/>
              <a:t> трав —</a:t>
            </a:r>
          </a:p>
          <a:p>
            <a:r>
              <a:rPr lang="ru-RU" dirty="0" err="1"/>
              <a:t>Добридень</a:t>
            </a:r>
            <a:r>
              <a:rPr lang="ru-RU" dirty="0"/>
              <a:t> я </a:t>
            </a:r>
            <a:r>
              <a:rPr lang="ru-RU" dirty="0" err="1"/>
              <a:t>світу</a:t>
            </a:r>
            <a:r>
              <a:rPr lang="ru-RU" dirty="0"/>
              <a:t> сказав!</a:t>
            </a:r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3C7CE6-AD38-8C21-4699-1A24C1CB3A1C}"/>
              </a:ext>
            </a:extLst>
          </p:cNvPr>
          <p:cNvSpPr txBox="1"/>
          <p:nvPr/>
        </p:nvSpPr>
        <p:spPr>
          <a:xfrm>
            <a:off x="4441055" y="2780119"/>
            <a:ext cx="60945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Хвилюють</a:t>
            </a:r>
            <a:r>
              <a:rPr lang="ru-RU" dirty="0"/>
              <a:t>, </a:t>
            </a:r>
            <a:r>
              <a:rPr lang="ru-RU" dirty="0" err="1"/>
              <a:t>маюють</a:t>
            </a:r>
            <a:r>
              <a:rPr lang="ru-RU" dirty="0"/>
              <a:t>, </a:t>
            </a:r>
          </a:p>
          <a:p>
            <a:r>
              <a:rPr lang="ru-RU" dirty="0"/>
              <a:t> </a:t>
            </a:r>
            <a:r>
              <a:rPr lang="ru-RU" dirty="0" err="1"/>
              <a:t>квітують</a:t>
            </a:r>
            <a:r>
              <a:rPr lang="ru-RU" dirty="0"/>
              <a:t> поля —</a:t>
            </a:r>
          </a:p>
          <a:p>
            <a:r>
              <a:rPr lang="ru-RU" dirty="0" err="1"/>
              <a:t>Добридень</a:t>
            </a:r>
            <a:r>
              <a:rPr lang="ru-RU" dirty="0"/>
              <a:t> </a:t>
            </a:r>
            <a:r>
              <a:rPr lang="ru-RU" dirty="0" err="1"/>
              <a:t>тобі</a:t>
            </a:r>
            <a:r>
              <a:rPr lang="ru-RU" dirty="0"/>
              <a:t>, </a:t>
            </a:r>
            <a:r>
              <a:rPr lang="ru-RU" dirty="0" err="1"/>
              <a:t>Україно</a:t>
            </a:r>
            <a:r>
              <a:rPr lang="ru-RU" dirty="0"/>
              <a:t> моя!</a:t>
            </a:r>
            <a:endParaRPr lang="uk-U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557547-8CD9-1342-397B-56DB0BC1293A}"/>
              </a:ext>
            </a:extLst>
          </p:cNvPr>
          <p:cNvSpPr txBox="1"/>
          <p:nvPr/>
        </p:nvSpPr>
        <p:spPr>
          <a:xfrm>
            <a:off x="540798" y="5503247"/>
            <a:ext cx="1093285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/>
              <a:t>Слова </a:t>
            </a:r>
            <a:r>
              <a:rPr lang="ru-RU" b="1" dirty="0"/>
              <a:t>кротость</a:t>
            </a:r>
            <a:r>
              <a:rPr lang="ru-RU" dirty="0"/>
              <a:t> </a:t>
            </a:r>
            <a:r>
              <a:rPr lang="ru-RU" dirty="0" err="1"/>
              <a:t>немає</a:t>
            </a:r>
            <a:r>
              <a:rPr lang="ru-RU" dirty="0"/>
              <a:t> в </a:t>
            </a:r>
            <a:r>
              <a:rPr lang="ru-RU" dirty="0" err="1"/>
              <a:t>українських</a:t>
            </a:r>
            <a:r>
              <a:rPr lang="ru-RU" dirty="0"/>
              <a:t> словниках. П. </a:t>
            </a:r>
            <a:r>
              <a:rPr lang="ru-RU" dirty="0" err="1"/>
              <a:t>Тичина</a:t>
            </a:r>
            <a:r>
              <a:rPr lang="ru-RU" dirty="0"/>
              <a:t> </a:t>
            </a:r>
            <a:r>
              <a:rPr lang="ru-RU" dirty="0" err="1"/>
              <a:t>утворив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застарілого</a:t>
            </a:r>
            <a:r>
              <a:rPr lang="ru-RU" dirty="0"/>
              <a:t> </a:t>
            </a:r>
            <a:r>
              <a:rPr lang="ru-RU" dirty="0" err="1"/>
              <a:t>прикметника</a:t>
            </a:r>
            <a:r>
              <a:rPr lang="ru-RU" dirty="0"/>
              <a:t> кроткий,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означає</a:t>
            </a:r>
            <a:r>
              <a:rPr lang="ru-RU" dirty="0"/>
              <a:t> «</a:t>
            </a:r>
            <a:r>
              <a:rPr lang="ru-RU" b="1" dirty="0" err="1"/>
              <a:t>добрий</a:t>
            </a:r>
            <a:r>
              <a:rPr lang="ru-RU" b="1" dirty="0"/>
              <a:t>, </a:t>
            </a:r>
            <a:r>
              <a:rPr lang="ru-RU" b="1" dirty="0" err="1"/>
              <a:t>лагідний</a:t>
            </a:r>
            <a:r>
              <a:rPr lang="ru-RU" b="1" dirty="0"/>
              <a:t>, </a:t>
            </a:r>
            <a:r>
              <a:rPr lang="ru-RU" b="1" dirty="0" err="1"/>
              <a:t>сумирний</a:t>
            </a:r>
            <a:r>
              <a:rPr lang="ru-RU" b="1" dirty="0"/>
              <a:t>»</a:t>
            </a:r>
            <a:endParaRPr lang="uk-UA" b="1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9384C45-AD4C-9815-666B-2356F7A787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2278" y="1354753"/>
            <a:ext cx="4016545" cy="249025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3A18BD5-541E-EBA1-A183-E91BBE124B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385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934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C7C189D-F4EF-4A92-540B-9EE1E5DFF180}"/>
              </a:ext>
            </a:extLst>
          </p:cNvPr>
          <p:cNvSpPr txBox="1"/>
          <p:nvPr/>
        </p:nvSpPr>
        <p:spPr>
          <a:xfrm>
            <a:off x="3508899" y="698663"/>
            <a:ext cx="60945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Ліричний герой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7674E0-C6CE-2D75-B21F-9F248BC5323C}"/>
              </a:ext>
            </a:extLst>
          </p:cNvPr>
          <p:cNvSpPr txBox="1"/>
          <p:nvPr/>
        </p:nvSpPr>
        <p:spPr>
          <a:xfrm>
            <a:off x="247466" y="1437923"/>
            <a:ext cx="727192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Ліричний герой </a:t>
            </a:r>
            <a:r>
              <a:rPr lang="uk-UA" dirty="0"/>
              <a:t>— образ, який у ліричному творі висловлює свої  душевні переживання: піднесення, смуток, щастя, хвилювання, любов та ін. </a:t>
            </a:r>
          </a:p>
          <a:p>
            <a:pPr algn="just"/>
            <a:r>
              <a:rPr lang="uk-UA" b="1" dirty="0"/>
              <a:t>Ліричний герой </a:t>
            </a:r>
            <a:r>
              <a:rPr lang="uk-UA" dirty="0"/>
              <a:t>— це ніби </a:t>
            </a:r>
            <a:r>
              <a:rPr lang="uk-UA" b="1" dirty="0"/>
              <a:t>той, хто </a:t>
            </a:r>
            <a:r>
              <a:rPr lang="uk-UA" dirty="0"/>
              <a:t>нам, читачам і читачкам, про ці  </a:t>
            </a:r>
            <a:r>
              <a:rPr lang="uk-UA" b="1" dirty="0"/>
              <a:t>переживання повідомляє</a:t>
            </a:r>
            <a:r>
              <a:rPr lang="uk-UA" dirty="0"/>
              <a:t>. </a:t>
            </a:r>
            <a:endParaRPr lang="uk-UA" b="1" dirty="0"/>
          </a:p>
          <a:p>
            <a:pPr algn="just"/>
            <a:r>
              <a:rPr lang="uk-UA" dirty="0"/>
              <a:t>Ліричний герой поезії «Не бував ти у наших краях!» не може стримати свого захоплення красою рідного краю, про що свідчать не тільки епітети (блакитні простори, </a:t>
            </a:r>
            <a:r>
              <a:rPr lang="uk-UA" dirty="0" err="1"/>
              <a:t>веснянії</a:t>
            </a:r>
            <a:r>
              <a:rPr lang="uk-UA" dirty="0"/>
              <a:t> ночі), а й оклична інтонація (чотири знаки оклику). Ліричний герой переконує: якщо ви побуваєте в його краях, то повернетеся вже іншою людиною, адже ви естетично збагатитеся. Не може не подарувати естетичного задоволення споглядання такої краси: «Там же небо — блакитні простори...А </a:t>
            </a:r>
            <a:r>
              <a:rPr lang="uk-UA" dirty="0" err="1"/>
              <a:t>веснянії</a:t>
            </a:r>
            <a:r>
              <a:rPr lang="uk-UA" dirty="0"/>
              <a:t> ночі в гаях!» Навіть люди там ніколи не плачуть, а співають  пісні. У захопленні ліричного героя красою рідної землі звучать і патріотичні нотки.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D70037F-F5B1-AF38-6790-48C81AE5F0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3574" y="2114902"/>
            <a:ext cx="4295774" cy="3305175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72FEFC7-EB8E-B39C-C5DF-FE52EA9B3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385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31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4EB5BF3-6B86-6592-948F-DB2AAE87036D}"/>
              </a:ext>
            </a:extLst>
          </p:cNvPr>
          <p:cNvSpPr txBox="1"/>
          <p:nvPr/>
        </p:nvSpPr>
        <p:spPr>
          <a:xfrm>
            <a:off x="1839897" y="1130085"/>
            <a:ext cx="60945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1.	 </a:t>
            </a:r>
            <a:r>
              <a:rPr lang="ru-RU" dirty="0" err="1"/>
              <a:t>Постійний</a:t>
            </a:r>
            <a:r>
              <a:rPr lang="ru-RU" dirty="0"/>
              <a:t> </a:t>
            </a:r>
            <a:r>
              <a:rPr lang="ru-RU" dirty="0" err="1"/>
              <a:t>епітет</a:t>
            </a:r>
            <a:r>
              <a:rPr lang="ru-RU" dirty="0"/>
              <a:t> </a:t>
            </a:r>
            <a:r>
              <a:rPr lang="ru-RU" dirty="0" err="1"/>
              <a:t>ужито</a:t>
            </a:r>
            <a:r>
              <a:rPr lang="ru-RU" dirty="0"/>
              <a:t> в </a:t>
            </a:r>
            <a:r>
              <a:rPr lang="ru-RU" dirty="0" err="1"/>
              <a:t>словосполученні</a:t>
            </a:r>
            <a:endParaRPr lang="ru-RU" dirty="0"/>
          </a:p>
          <a:p>
            <a:r>
              <a:rPr lang="ru-RU" dirty="0"/>
              <a:t>А </a:t>
            </a:r>
            <a:r>
              <a:rPr lang="ru-RU" dirty="0" err="1"/>
              <a:t>золоті</a:t>
            </a:r>
            <a:r>
              <a:rPr lang="ru-RU" dirty="0"/>
              <a:t> руки</a:t>
            </a:r>
          </a:p>
          <a:p>
            <a:r>
              <a:rPr lang="ru-RU" dirty="0"/>
              <a:t>Б </a:t>
            </a:r>
            <a:r>
              <a:rPr lang="ru-RU" dirty="0" err="1"/>
              <a:t>світла</a:t>
            </a:r>
            <a:r>
              <a:rPr lang="ru-RU" dirty="0"/>
              <a:t> душа</a:t>
            </a:r>
          </a:p>
          <a:p>
            <a:r>
              <a:rPr lang="ru-RU" dirty="0"/>
              <a:t>В </a:t>
            </a:r>
            <a:r>
              <a:rPr lang="ru-RU" dirty="0" err="1"/>
              <a:t>пишний</a:t>
            </a:r>
            <a:r>
              <a:rPr lang="ru-RU" dirty="0"/>
              <a:t> сад</a:t>
            </a:r>
          </a:p>
          <a:p>
            <a:r>
              <a:rPr lang="ru-RU" dirty="0"/>
              <a:t>Г </a:t>
            </a:r>
            <a:r>
              <a:rPr lang="ru-RU" dirty="0" err="1"/>
              <a:t>ясний</a:t>
            </a:r>
            <a:r>
              <a:rPr lang="ru-RU" dirty="0"/>
              <a:t> </a:t>
            </a:r>
            <a:r>
              <a:rPr lang="ru-RU" dirty="0" err="1"/>
              <a:t>сокіл</a:t>
            </a:r>
            <a:endParaRPr lang="uk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176367-C365-9E8C-4D0B-156DFD3A2D41}"/>
              </a:ext>
            </a:extLst>
          </p:cNvPr>
          <p:cNvSpPr txBox="1"/>
          <p:nvPr/>
        </p:nvSpPr>
        <p:spPr>
          <a:xfrm>
            <a:off x="1839897" y="2607413"/>
            <a:ext cx="59724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2.	 Установіть відповідність</a:t>
            </a:r>
          </a:p>
        </p:txBody>
      </p:sp>
      <p:graphicFrame>
        <p:nvGraphicFramePr>
          <p:cNvPr id="8" name="Таблиця 8">
            <a:extLst>
              <a:ext uri="{FF2B5EF4-FFF2-40B4-BE49-F238E27FC236}">
                <a16:creationId xmlns:a16="http://schemas.microsoft.com/office/drawing/2014/main" id="{F0C8DAF1-69A7-2E40-91ED-083204053D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4233306"/>
              </p:ext>
            </p:extLst>
          </p:nvPr>
        </p:nvGraphicFramePr>
        <p:xfrm>
          <a:off x="577049" y="3314881"/>
          <a:ext cx="11008310" cy="2880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7285">
                  <a:extLst>
                    <a:ext uri="{9D8B030D-6E8A-4147-A177-3AD203B41FA5}">
                      <a16:colId xmlns:a16="http://schemas.microsoft.com/office/drawing/2014/main" val="567342089"/>
                    </a:ext>
                  </a:extLst>
                </a:gridCol>
                <a:gridCol w="7981025">
                  <a:extLst>
                    <a:ext uri="{9D8B030D-6E8A-4147-A177-3AD203B41FA5}">
                      <a16:colId xmlns:a16="http://schemas.microsoft.com/office/drawing/2014/main" val="3663863001"/>
                    </a:ext>
                  </a:extLst>
                </a:gridCol>
              </a:tblGrid>
              <a:tr h="594836">
                <a:tc>
                  <a:txBody>
                    <a:bodyPr/>
                    <a:lstStyle/>
                    <a:p>
                      <a:r>
                        <a:rPr lang="uk-UA" dirty="0"/>
                        <a:t>Назва вірша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Уривок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7502166"/>
                  </a:ext>
                </a:extLst>
              </a:tr>
              <a:tr h="220207">
                <a:tc>
                  <a:txBody>
                    <a:bodyPr/>
                    <a:lstStyle/>
                    <a:p>
                      <a:r>
                        <a:rPr lang="ru-RU" dirty="0"/>
                        <a:t>1 «Не </a:t>
                      </a:r>
                      <a:r>
                        <a:rPr lang="ru-RU" dirty="0" err="1"/>
                        <a:t>бував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ти</a:t>
                      </a:r>
                      <a:r>
                        <a:rPr lang="ru-RU" dirty="0"/>
                        <a:t> у </a:t>
                      </a:r>
                    </a:p>
                    <a:p>
                      <a:r>
                        <a:rPr lang="ru-RU" dirty="0"/>
                        <a:t>наших краях!»</a:t>
                      </a:r>
                    </a:p>
                    <a:p>
                      <a:r>
                        <a:rPr lang="ru-RU" dirty="0"/>
                        <a:t>2 «</a:t>
                      </a:r>
                      <a:r>
                        <a:rPr lang="ru-RU" dirty="0" err="1"/>
                        <a:t>Блакить</a:t>
                      </a:r>
                      <a:r>
                        <a:rPr lang="ru-RU" dirty="0"/>
                        <a:t> мою </a:t>
                      </a:r>
                    </a:p>
                    <a:p>
                      <a:r>
                        <a:rPr lang="ru-RU" dirty="0"/>
                        <a:t>душу </a:t>
                      </a:r>
                      <a:r>
                        <a:rPr lang="ru-RU" dirty="0" err="1"/>
                        <a:t>обвіяла</a:t>
                      </a:r>
                      <a:r>
                        <a:rPr lang="ru-RU" dirty="0"/>
                        <a:t>...»</a:t>
                      </a:r>
                    </a:p>
                    <a:p>
                      <a:r>
                        <a:rPr lang="uk-UA" dirty="0"/>
                        <a:t>3 «Гаї </a:t>
                      </a:r>
                      <a:r>
                        <a:rPr lang="uk-UA" dirty="0" err="1"/>
                        <a:t>шумлять</a:t>
                      </a:r>
                      <a:r>
                        <a:rPr lang="uk-UA" dirty="0"/>
                        <a:t>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 «</a:t>
                      </a:r>
                      <a:r>
                        <a:rPr lang="ru-RU" dirty="0" err="1"/>
                        <a:t>Струмок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серед</a:t>
                      </a:r>
                      <a:r>
                        <a:rPr lang="ru-RU" dirty="0"/>
                        <a:t> гаю як </a:t>
                      </a:r>
                      <a:r>
                        <a:rPr lang="ru-RU" dirty="0" err="1"/>
                        <a:t>стрічечка</a:t>
                      </a:r>
                      <a:r>
                        <a:rPr lang="ru-RU" dirty="0"/>
                        <a:t>, </a:t>
                      </a:r>
                    </a:p>
                    <a:p>
                      <a:r>
                        <a:rPr lang="ru-RU" dirty="0"/>
                        <a:t> На </a:t>
                      </a:r>
                      <a:r>
                        <a:rPr lang="ru-RU" dirty="0" err="1"/>
                        <a:t>квітці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метелик</a:t>
                      </a:r>
                      <a:r>
                        <a:rPr lang="ru-RU" dirty="0"/>
                        <a:t> мов </a:t>
                      </a:r>
                      <a:r>
                        <a:rPr lang="ru-RU" dirty="0" err="1"/>
                        <a:t>свічечка</a:t>
                      </a:r>
                      <a:r>
                        <a:rPr lang="ru-RU" dirty="0"/>
                        <a:t>».</a:t>
                      </a:r>
                    </a:p>
                    <a:p>
                      <a:r>
                        <a:rPr lang="ru-RU" dirty="0"/>
                        <a:t>Б «Затихло все, </a:t>
                      </a:r>
                      <a:r>
                        <a:rPr lang="ru-RU" dirty="0" err="1"/>
                        <a:t>тільки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дівчата</a:t>
                      </a:r>
                      <a:r>
                        <a:rPr lang="ru-RU" dirty="0"/>
                        <a:t> </a:t>
                      </a:r>
                    </a:p>
                    <a:p>
                      <a:r>
                        <a:rPr lang="ru-RU" dirty="0"/>
                        <a:t> Та соловейко не затих».</a:t>
                      </a:r>
                    </a:p>
                    <a:p>
                      <a:r>
                        <a:rPr lang="ru-RU" dirty="0"/>
                        <a:t>В «Там же небо — </a:t>
                      </a:r>
                      <a:r>
                        <a:rPr lang="ru-RU" dirty="0" err="1"/>
                        <a:t>блакитні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простори</a:t>
                      </a:r>
                      <a:r>
                        <a:rPr lang="ru-RU" dirty="0"/>
                        <a:t>…</a:t>
                      </a:r>
                    </a:p>
                    <a:p>
                      <a:r>
                        <a:rPr lang="ru-RU" dirty="0"/>
                        <a:t> Там степи, там </a:t>
                      </a:r>
                      <a:r>
                        <a:rPr lang="ru-RU" dirty="0" err="1"/>
                        <a:t>могили</a:t>
                      </a:r>
                      <a:r>
                        <a:rPr lang="ru-RU" dirty="0"/>
                        <a:t>, як гори».</a:t>
                      </a:r>
                    </a:p>
                    <a:p>
                      <a:r>
                        <a:rPr lang="ru-RU" dirty="0"/>
                        <a:t>Г «</a:t>
                      </a:r>
                      <a:r>
                        <a:rPr lang="ru-RU" dirty="0" err="1"/>
                        <a:t>Милуюся-дивуюся</a:t>
                      </a:r>
                      <a:r>
                        <a:rPr lang="ru-RU" dirty="0"/>
                        <a:t>,</a:t>
                      </a:r>
                    </a:p>
                    <a:p>
                      <a:r>
                        <a:rPr lang="ru-RU" dirty="0"/>
                        <a:t> </a:t>
                      </a:r>
                      <a:r>
                        <a:rPr lang="ru-RU" dirty="0" err="1"/>
                        <a:t>Чого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душі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моїй</a:t>
                      </a:r>
                      <a:r>
                        <a:rPr lang="ru-RU" dirty="0"/>
                        <a:t> так весело».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931598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A9D54EF-3C0F-A642-1177-89ED5E9CA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385" y="6525200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3745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18E75B3-7D4A-F885-A153-B1DE90946562}"/>
              </a:ext>
            </a:extLst>
          </p:cNvPr>
          <p:cNvSpPr txBox="1"/>
          <p:nvPr/>
        </p:nvSpPr>
        <p:spPr>
          <a:xfrm>
            <a:off x="8131946" y="156844"/>
            <a:ext cx="3648722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КОРИСНІ  ПОРАДИ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161F70-9989-E5CA-4065-7D4B513D2DCF}"/>
              </a:ext>
            </a:extLst>
          </p:cNvPr>
          <p:cNvSpPr txBox="1"/>
          <p:nvPr/>
        </p:nvSpPr>
        <p:spPr>
          <a:xfrm>
            <a:off x="1482571" y="1105310"/>
            <a:ext cx="10040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Пам'ятка "Як навчитися виразно читати віршові твори</a:t>
            </a:r>
            <a:r>
              <a:rPr lang="uk-UA" sz="2800" dirty="0">
                <a:solidFill>
                  <a:srgbClr val="FF0000"/>
                </a:solidFill>
              </a:rPr>
              <a:t>"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4292A0-57E3-91A9-BFFD-E08703DA522D}"/>
              </a:ext>
            </a:extLst>
          </p:cNvPr>
          <p:cNvSpPr txBox="1"/>
          <p:nvPr/>
        </p:nvSpPr>
        <p:spPr>
          <a:xfrm>
            <a:off x="372861" y="1501045"/>
            <a:ext cx="10981677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uk-UA" dirty="0"/>
          </a:p>
          <a:p>
            <a:r>
              <a:rPr lang="uk-UA" dirty="0"/>
              <a:t>1</a:t>
            </a:r>
            <a:r>
              <a:rPr lang="uk-UA" sz="1600" dirty="0"/>
              <a:t>. </a:t>
            </a:r>
            <a:r>
              <a:rPr lang="uk-UA" sz="1600" b="1" dirty="0"/>
              <a:t>Вдумливо</a:t>
            </a:r>
            <a:r>
              <a:rPr lang="uk-UA" sz="1600" dirty="0"/>
              <a:t> прочитай вірш. </a:t>
            </a:r>
          </a:p>
          <a:p>
            <a:r>
              <a:rPr lang="uk-UA" sz="1600" dirty="0"/>
              <a:t>2. </a:t>
            </a:r>
            <a:r>
              <a:rPr lang="uk-UA" sz="1600" b="1" dirty="0"/>
              <a:t>З'ясуй</a:t>
            </a:r>
            <a:r>
              <a:rPr lang="uk-UA" sz="1600" dirty="0"/>
              <a:t> лексичне значення незрозумілих тобі слів; </a:t>
            </a:r>
          </a:p>
          <a:p>
            <a:r>
              <a:rPr lang="uk-UA" sz="1600" dirty="0"/>
              <a:t>3. За змістом та ідеєю твору </a:t>
            </a:r>
            <a:r>
              <a:rPr lang="uk-UA" sz="1600" b="1" dirty="0"/>
              <a:t>визнач настрій</a:t>
            </a:r>
            <a:r>
              <a:rPr lang="uk-UA" sz="1600" dirty="0"/>
              <a:t>, з яким читатимеш твір.</a:t>
            </a:r>
          </a:p>
          <a:p>
            <a:r>
              <a:rPr lang="uk-UA" sz="1600" dirty="0"/>
              <a:t>4. У кожному рядку визнач (підкресли олівцем) </a:t>
            </a:r>
            <a:r>
              <a:rPr lang="uk-UA" sz="1600" b="1" dirty="0"/>
              <a:t>стрижневе слово</a:t>
            </a:r>
            <a:r>
              <a:rPr lang="uk-UA" sz="1600" dirty="0"/>
              <a:t>, тобто слово, на яке падає логічний наголос (слово, яке слід інтонаційно голосом виокремити, бо воно найвагоміше в рядку чи реченні). </a:t>
            </a:r>
          </a:p>
          <a:p>
            <a:r>
              <a:rPr lang="uk-UA" sz="1600" dirty="0"/>
              <a:t>5. </a:t>
            </a:r>
            <a:r>
              <a:rPr lang="uk-UA" sz="1600" b="1" dirty="0"/>
              <a:t>Познач олівцем паузи:</a:t>
            </a:r>
          </a:p>
          <a:p>
            <a:r>
              <a:rPr lang="uk-UA" sz="1600" dirty="0"/>
              <a:t> а) кома - ледь помітна пауза (позначка - /);</a:t>
            </a:r>
          </a:p>
          <a:p>
            <a:r>
              <a:rPr lang="uk-UA" sz="1600" dirty="0"/>
              <a:t> б) двокрапка й тире - помітна пауза (позначка - //); </a:t>
            </a:r>
          </a:p>
          <a:p>
            <a:r>
              <a:rPr lang="uk-UA" sz="1600" dirty="0"/>
              <a:t>в) крапка - явна пауза із інтонацією завершеності (позначка - ///). </a:t>
            </a:r>
          </a:p>
          <a:p>
            <a:r>
              <a:rPr lang="uk-UA" sz="1600" dirty="0"/>
              <a:t>6. Ліворуч від кожного рядка постав стрілку, що передає   </a:t>
            </a:r>
            <a:r>
              <a:rPr lang="uk-UA" sz="1600" b="1" dirty="0"/>
              <a:t>тон читання:</a:t>
            </a:r>
          </a:p>
          <a:p>
            <a:r>
              <a:rPr lang="uk-UA" sz="1600" dirty="0"/>
              <a:t> а) підвищення тону - стрілка вгору (↗); </a:t>
            </a:r>
          </a:p>
          <a:p>
            <a:r>
              <a:rPr lang="uk-UA" sz="1600" dirty="0"/>
              <a:t>б) зниження тону - стрілка вниз ( ↘);</a:t>
            </a:r>
          </a:p>
          <a:p>
            <a:r>
              <a:rPr lang="uk-UA" sz="1600" dirty="0"/>
              <a:t>в) рівний тон - горизонтальна стрілка (→).</a:t>
            </a:r>
          </a:p>
          <a:p>
            <a:r>
              <a:rPr lang="uk-UA" sz="1600" dirty="0"/>
              <a:t> 7. </a:t>
            </a:r>
            <a:r>
              <a:rPr lang="uk-UA" sz="1600" b="1" dirty="0"/>
              <a:t>Прочитай кілька разів </a:t>
            </a:r>
            <a:r>
              <a:rPr lang="uk-UA" sz="1600" dirty="0"/>
              <a:t>вірш з дотриманням вимог усіх позначок. </a:t>
            </a:r>
          </a:p>
          <a:p>
            <a:r>
              <a:rPr lang="uk-UA" sz="1600" dirty="0"/>
              <a:t>8. Читаючи вірш, </a:t>
            </a:r>
            <a:r>
              <a:rPr lang="uk-UA" sz="1600" b="1" dirty="0"/>
              <a:t>уявляй картини, </a:t>
            </a:r>
            <a:r>
              <a:rPr lang="uk-UA" sz="1600" dirty="0"/>
              <a:t>які виникають, і запам'ятовуй їх послідовність.</a:t>
            </a:r>
          </a:p>
          <a:p>
            <a:r>
              <a:rPr lang="uk-UA" sz="1600" dirty="0"/>
              <a:t>9. Вивчивши вірш напам'ять, </a:t>
            </a:r>
            <a:r>
              <a:rPr lang="uk-UA" sz="1600" b="1" dirty="0"/>
              <a:t>виразно прочитай його своїм близьким і з'ясуй</a:t>
            </a:r>
            <a:r>
              <a:rPr lang="uk-UA" sz="1600" dirty="0"/>
              <a:t>, що б вони побажали тобі для кращого прочитання твору. Врахуй їхні побажання.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5264A45-C895-6FF7-4EA2-DD6F27200F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385" y="6512163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4648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9">
            <a:extLst>
              <a:ext uri="{FF2B5EF4-FFF2-40B4-BE49-F238E27FC236}">
                <a16:creationId xmlns:a16="http://schemas.microsoft.com/office/drawing/2014/main" id="{70585FAD-1C97-4102-96EB-BB33B79B8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 useBgFill="1">
        <p:nvSpPr>
          <p:cNvPr id="15" name="Rectangle 11">
            <a:extLst>
              <a:ext uri="{FF2B5EF4-FFF2-40B4-BE49-F238E27FC236}">
                <a16:creationId xmlns:a16="http://schemas.microsoft.com/office/drawing/2014/main" id="{625D21F7-7E28-4321-B5E5-12CC458BD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6E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2B4863B-EA57-2260-3869-14CC009B8D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259" b="1180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D020786-9716-0E4C-3733-595FD4A7949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981" r="4266" b="-1"/>
          <a:stretch/>
        </p:blipFill>
        <p:spPr>
          <a:xfrm>
            <a:off x="1141411" y="1113710"/>
            <a:ext cx="5542156" cy="3955999"/>
          </a:xfrm>
          <a:prstGeom prst="rect">
            <a:avLst/>
          </a:prstGeom>
          <a:ln w="152400">
            <a:solidFill>
              <a:srgbClr val="FFFFFF"/>
            </a:solidFill>
            <a:miter lim="800000"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6BA4191-C527-27FF-8168-806A4F4BD30B}"/>
              </a:ext>
            </a:extLst>
          </p:cNvPr>
          <p:cNvSpPr txBox="1"/>
          <p:nvPr/>
        </p:nvSpPr>
        <p:spPr>
          <a:xfrm>
            <a:off x="4989250" y="6183409"/>
            <a:ext cx="7421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chemeClr val="bg1"/>
                </a:solidFill>
              </a:rPr>
              <a:t>Які  асоціації викликають ці картинки?</a:t>
            </a:r>
          </a:p>
        </p:txBody>
      </p:sp>
    </p:spTree>
    <p:extLst>
      <p:ext uri="{BB962C8B-B14F-4D97-AF65-F5344CB8AC3E}">
        <p14:creationId xmlns:p14="http://schemas.microsoft.com/office/powerpoint/2010/main" val="2912086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F20CD1-C068-B036-1BC9-F6CD6D4D9069}"/>
              </a:ext>
            </a:extLst>
          </p:cNvPr>
          <p:cNvSpPr txBox="1"/>
          <p:nvPr/>
        </p:nvSpPr>
        <p:spPr>
          <a:xfrm>
            <a:off x="8247355" y="337351"/>
            <a:ext cx="2317072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РЕФЛЕКСІЯ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22C147-CB9F-23F6-E5B6-C1C21CC2D390}"/>
              </a:ext>
            </a:extLst>
          </p:cNvPr>
          <p:cNvSpPr txBox="1"/>
          <p:nvPr/>
        </p:nvSpPr>
        <p:spPr>
          <a:xfrm>
            <a:off x="417251" y="1819921"/>
            <a:ext cx="973880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800" dirty="0"/>
              <a:t>Що дізналися нового на </a:t>
            </a:r>
            <a:r>
              <a:rPr lang="uk-UA" sz="2800" dirty="0" err="1"/>
              <a:t>уроці</a:t>
            </a:r>
            <a:r>
              <a:rPr lang="uk-UA" sz="2800" dirty="0"/>
              <a:t>?</a:t>
            </a:r>
          </a:p>
          <a:p>
            <a:pPr marL="342900" indent="-342900">
              <a:buAutoNum type="arabicPeriod"/>
            </a:pPr>
            <a:r>
              <a:rPr lang="uk-UA" sz="2800" dirty="0"/>
              <a:t>Яка поезія </a:t>
            </a:r>
            <a:r>
              <a:rPr lang="uk-UA" sz="2800" dirty="0" err="1"/>
              <a:t>П.Тичина</a:t>
            </a:r>
            <a:r>
              <a:rPr lang="uk-UA" sz="2800" dirty="0"/>
              <a:t> найбільше </a:t>
            </a:r>
            <a:r>
              <a:rPr lang="uk-UA" sz="2800" dirty="0" err="1"/>
              <a:t>запам</a:t>
            </a:r>
            <a:r>
              <a:rPr lang="en-US" sz="2800" dirty="0"/>
              <a:t>’</a:t>
            </a:r>
            <a:r>
              <a:rPr lang="uk-UA" sz="2800" dirty="0" err="1"/>
              <a:t>яталася</a:t>
            </a:r>
            <a:r>
              <a:rPr lang="uk-UA" sz="2800" dirty="0"/>
              <a:t>? Чому? Відповідь аргументуйте.</a:t>
            </a:r>
          </a:p>
          <a:p>
            <a:pPr marL="342900" indent="-342900">
              <a:buAutoNum type="arabicPeriod"/>
            </a:pPr>
            <a:r>
              <a:rPr lang="uk-UA" sz="2800" dirty="0"/>
              <a:t>Як думаєте, чому автор використовує низку зорових та слухових образів? Як це допомагає сприймати образи поезій?</a:t>
            </a:r>
          </a:p>
          <a:p>
            <a:pPr marL="342900" indent="-342900">
              <a:buAutoNum type="arabicPeriod"/>
            </a:pPr>
            <a:r>
              <a:rPr lang="uk-UA" sz="2800" dirty="0" err="1"/>
              <a:t>Зообразіть</a:t>
            </a:r>
            <a:r>
              <a:rPr lang="uk-UA" sz="2800" dirty="0"/>
              <a:t> (можна за допомогою власних фото або із мережі) куточок України, який тебе надихає?</a:t>
            </a:r>
          </a:p>
          <a:p>
            <a:pPr marL="342900" indent="-342900">
              <a:buAutoNum type="arabicPeriod"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261077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Пролетая над Краматорском: красивые виды города с квадрокоптера">
            <a:extLst>
              <a:ext uri="{FF2B5EF4-FFF2-40B4-BE49-F238E27FC236}">
                <a16:creationId xmlns:a16="http://schemas.microsoft.com/office/drawing/2014/main" id="{4D685CF5-2954-8136-69C7-097947BA96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9" r="14329" b="2"/>
          <a:stretch/>
        </p:blipFill>
        <p:spPr bwMode="auto">
          <a:xfrm>
            <a:off x="7794519" y="3506112"/>
            <a:ext cx="4397481" cy="3351888"/>
          </a:xfrm>
          <a:custGeom>
            <a:avLst/>
            <a:gdLst/>
            <a:ahLst/>
            <a:cxnLst/>
            <a:rect l="l" t="t" r="r" b="b"/>
            <a:pathLst>
              <a:path w="4397481" h="3351888">
                <a:moveTo>
                  <a:pt x="0" y="0"/>
                </a:moveTo>
                <a:lnTo>
                  <a:pt x="4397481" y="0"/>
                </a:lnTo>
                <a:lnTo>
                  <a:pt x="4397481" y="3351888"/>
                </a:lnTo>
                <a:lnTo>
                  <a:pt x="1552363" y="335188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Фотофакт: как выглядит с высоты обновленный парк «Юбилейный» в Краматорске">
            <a:extLst>
              <a:ext uri="{FF2B5EF4-FFF2-40B4-BE49-F238E27FC236}">
                <a16:creationId xmlns:a16="http://schemas.microsoft.com/office/drawing/2014/main" id="{FC00C54C-7D27-1670-6D47-5709F971F7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8" b="1"/>
          <a:stretch/>
        </p:blipFill>
        <p:spPr bwMode="auto">
          <a:xfrm>
            <a:off x="20" y="10"/>
            <a:ext cx="9154673" cy="6863475"/>
          </a:xfrm>
          <a:custGeom>
            <a:avLst/>
            <a:gdLst/>
            <a:ahLst/>
            <a:cxnLst/>
            <a:rect l="l" t="t" r="r" b="b"/>
            <a:pathLst>
              <a:path w="9154693" h="6863485">
                <a:moveTo>
                  <a:pt x="0" y="0"/>
                </a:moveTo>
                <a:lnTo>
                  <a:pt x="5976000" y="0"/>
                </a:lnTo>
                <a:lnTo>
                  <a:pt x="9154693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EC001E8-264B-363A-5A2C-077637F120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6461" r="3" b="3"/>
          <a:stretch/>
        </p:blipFill>
        <p:spPr>
          <a:xfrm>
            <a:off x="6168189" y="10"/>
            <a:ext cx="6023811" cy="3346394"/>
          </a:xfrm>
          <a:custGeom>
            <a:avLst/>
            <a:gdLst/>
            <a:ahLst/>
            <a:cxnLst/>
            <a:rect l="l" t="t" r="r" b="b"/>
            <a:pathLst>
              <a:path w="6023811" h="3346404">
                <a:moveTo>
                  <a:pt x="0" y="0"/>
                </a:moveTo>
                <a:lnTo>
                  <a:pt x="6023811" y="0"/>
                </a:lnTo>
                <a:lnTo>
                  <a:pt x="6023811" y="3346404"/>
                </a:lnTo>
                <a:lnTo>
                  <a:pt x="1549824" y="3346404"/>
                </a:lnTo>
                <a:close/>
              </a:path>
            </a:pathLst>
          </a:cu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B42913B-E549-4C63-2740-F7E0C3C173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37365" y="6482757"/>
            <a:ext cx="1554615" cy="37798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DD0561-A0CD-AC4F-F466-D477EA84BB01}"/>
              </a:ext>
            </a:extLst>
          </p:cNvPr>
          <p:cNvSpPr txBox="1"/>
          <p:nvPr/>
        </p:nvSpPr>
        <p:spPr>
          <a:xfrm>
            <a:off x="133164" y="88777"/>
            <a:ext cx="4927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КУТОЧОК УКРАЇНИ,ЯКИЙ МЕНЕ НАДИХАЄ</a:t>
            </a:r>
          </a:p>
        </p:txBody>
      </p:sp>
    </p:spTree>
    <p:extLst>
      <p:ext uri="{BB962C8B-B14F-4D97-AF65-F5344CB8AC3E}">
        <p14:creationId xmlns:p14="http://schemas.microsoft.com/office/powerpoint/2010/main" val="100457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Цікаві факти про Потьомкінські сходи в Одесі">
            <a:extLst>
              <a:ext uri="{FF2B5EF4-FFF2-40B4-BE49-F238E27FC236}">
                <a16:creationId xmlns:a16="http://schemas.microsoft.com/office/drawing/2014/main" id="{B373F1C9-8F08-45C5-F2FF-A3AFD35366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7" r="5178" b="-1"/>
          <a:stretch/>
        </p:blipFill>
        <p:spPr bwMode="auto">
          <a:xfrm>
            <a:off x="7794519" y="3506112"/>
            <a:ext cx="4397481" cy="3351888"/>
          </a:xfrm>
          <a:custGeom>
            <a:avLst/>
            <a:gdLst/>
            <a:ahLst/>
            <a:cxnLst/>
            <a:rect l="l" t="t" r="r" b="b"/>
            <a:pathLst>
              <a:path w="4397481" h="3351888">
                <a:moveTo>
                  <a:pt x="0" y="0"/>
                </a:moveTo>
                <a:lnTo>
                  <a:pt x="4397481" y="0"/>
                </a:lnTo>
                <a:lnTo>
                  <a:pt x="4397481" y="3351888"/>
                </a:lnTo>
                <a:lnTo>
                  <a:pt x="1552363" y="335188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У бризках моря та сонця. Одеса - Бессарабія - Молдова — Навігатор Україна">
            <a:extLst>
              <a:ext uri="{FF2B5EF4-FFF2-40B4-BE49-F238E27FC236}">
                <a16:creationId xmlns:a16="http://schemas.microsoft.com/office/drawing/2014/main" id="{478C078C-484D-FD89-48AD-A83C8F399A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48" r="6662"/>
          <a:stretch/>
        </p:blipFill>
        <p:spPr bwMode="auto">
          <a:xfrm>
            <a:off x="20" y="10"/>
            <a:ext cx="9154673" cy="6863475"/>
          </a:xfrm>
          <a:custGeom>
            <a:avLst/>
            <a:gdLst/>
            <a:ahLst/>
            <a:cxnLst/>
            <a:rect l="l" t="t" r="r" b="b"/>
            <a:pathLst>
              <a:path w="9154693" h="6863485">
                <a:moveTo>
                  <a:pt x="0" y="0"/>
                </a:moveTo>
                <a:lnTo>
                  <a:pt x="5976000" y="0"/>
                </a:lnTo>
                <a:lnTo>
                  <a:pt x="9154693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Достопримечательности Одессы: Топ-26 (МНОГО ФОТО)">
            <a:extLst>
              <a:ext uri="{FF2B5EF4-FFF2-40B4-BE49-F238E27FC236}">
                <a16:creationId xmlns:a16="http://schemas.microsoft.com/office/drawing/2014/main" id="{C53418E5-FCA1-E4E3-6383-8F4CF65EB3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74" r="3" b="3"/>
          <a:stretch/>
        </p:blipFill>
        <p:spPr bwMode="auto">
          <a:xfrm>
            <a:off x="6168189" y="10"/>
            <a:ext cx="6023811" cy="3346394"/>
          </a:xfrm>
          <a:custGeom>
            <a:avLst/>
            <a:gdLst/>
            <a:ahLst/>
            <a:cxnLst/>
            <a:rect l="l" t="t" r="r" b="b"/>
            <a:pathLst>
              <a:path w="6023811" h="3346404">
                <a:moveTo>
                  <a:pt x="0" y="0"/>
                </a:moveTo>
                <a:lnTo>
                  <a:pt x="6023811" y="0"/>
                </a:lnTo>
                <a:lnTo>
                  <a:pt x="6023811" y="3346404"/>
                </a:lnTo>
                <a:lnTo>
                  <a:pt x="1549824" y="334640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BF52E1-B24F-BFF6-F5A8-A00DF9B574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37385" y="6612612"/>
            <a:ext cx="1554615" cy="37798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EEE7B90-9ECF-7AA8-6021-5E0782908E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7564" y="107368"/>
            <a:ext cx="4980864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80445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71</TotalTime>
  <Words>1457</Words>
  <Application>Microsoft Office PowerPoint</Application>
  <PresentationFormat>Широкий екран</PresentationFormat>
  <Paragraphs>161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0" baseType="lpstr">
      <vt:lpstr>Arial</vt:lpstr>
      <vt:lpstr>Century Gothic</vt:lpstr>
      <vt:lpstr>Туман</vt:lpstr>
      <vt:lpstr>МУЗИКА ПОЕТИЧНОГО СЛОВА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МУЗИКА ПОЕТИЧНОГО СЛОВА</dc:title>
  <dc:creator>Тетяна Сезько</dc:creator>
  <cp:lastModifiedBy>Тетяна Сезько</cp:lastModifiedBy>
  <cp:revision>39</cp:revision>
  <dcterms:created xsi:type="dcterms:W3CDTF">2022-12-19T17:52:43Z</dcterms:created>
  <dcterms:modified xsi:type="dcterms:W3CDTF">2023-02-07T19:33:14Z</dcterms:modified>
</cp:coreProperties>
</file>