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8" r:id="rId5"/>
    <p:sldId id="269" r:id="rId6"/>
    <p:sldId id="270" r:id="rId7"/>
    <p:sldId id="271" r:id="rId8"/>
    <p:sldId id="272" r:id="rId9"/>
    <p:sldId id="259" r:id="rId10"/>
    <p:sldId id="283" r:id="rId11"/>
    <p:sldId id="260" r:id="rId12"/>
    <p:sldId id="284" r:id="rId13"/>
    <p:sldId id="275" r:id="rId14"/>
    <p:sldId id="261" r:id="rId15"/>
    <p:sldId id="262" r:id="rId16"/>
    <p:sldId id="263" r:id="rId17"/>
    <p:sldId id="273" r:id="rId18"/>
    <p:sldId id="264" r:id="rId19"/>
    <p:sldId id="265" r:id="rId20"/>
    <p:sldId id="267" r:id="rId21"/>
    <p:sldId id="278" r:id="rId22"/>
    <p:sldId id="281" r:id="rId23"/>
    <p:sldId id="280" r:id="rId24"/>
    <p:sldId id="282" r:id="rId25"/>
    <p:sldId id="276" r:id="rId26"/>
    <p:sldId id="279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00CCFF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107A79-1339-42F0-903F-55C3614C52D5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F428B7E-7C57-433C-B20B-A5FB2EC37468}">
      <dgm:prSet custT="1"/>
      <dgm:spPr/>
      <dgm:t>
        <a:bodyPr/>
        <a:lstStyle/>
        <a:p>
          <a:r>
            <a:rPr lang="uk-UA" sz="1400" dirty="0">
              <a:solidFill>
                <a:schemeClr val="tx1"/>
              </a:solidFill>
            </a:rPr>
            <a:t>Емоційності й барвистості ліричним творам додають засоби   образної мови, які називають тропами. </a:t>
          </a:r>
          <a:endParaRPr lang="en-US" sz="1400" dirty="0">
            <a:solidFill>
              <a:schemeClr val="tx1"/>
            </a:solidFill>
          </a:endParaRPr>
        </a:p>
      </dgm:t>
    </dgm:pt>
    <dgm:pt modelId="{C4962641-BD4E-4057-8945-F59EC90FEC63}" type="parTrans" cxnId="{C301AF0A-E328-43F2-A1DF-86274E9AAEB5}">
      <dgm:prSet/>
      <dgm:spPr/>
      <dgm:t>
        <a:bodyPr/>
        <a:lstStyle/>
        <a:p>
          <a:endParaRPr lang="en-US"/>
        </a:p>
      </dgm:t>
    </dgm:pt>
    <dgm:pt modelId="{D3CCF437-5C08-417B-83F4-6564B48A1449}" type="sibTrans" cxnId="{C301AF0A-E328-43F2-A1DF-86274E9AAEB5}">
      <dgm:prSet/>
      <dgm:spPr/>
      <dgm:t>
        <a:bodyPr/>
        <a:lstStyle/>
        <a:p>
          <a:endParaRPr lang="en-US"/>
        </a:p>
      </dgm:t>
    </dgm:pt>
    <dgm:pt modelId="{5A75A9A4-DEEC-40A7-BE03-83A71A74AD66}">
      <dgm:prSet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uk-UA" sz="1400" b="1" dirty="0">
              <a:solidFill>
                <a:schemeClr val="tx1"/>
              </a:solidFill>
            </a:rPr>
            <a:t>Тропи </a:t>
          </a:r>
          <a:r>
            <a:rPr lang="uk-UA" sz="1400" dirty="0">
              <a:solidFill>
                <a:schemeClr val="tx1"/>
              </a:solidFill>
            </a:rPr>
            <a:t>— слова або вислови, які вживають у переносному й  образному значенні. До тропів (або засобів образної мови) належать </a:t>
          </a:r>
          <a:r>
            <a:rPr lang="uk-UA" sz="1400" b="1" dirty="0">
              <a:solidFill>
                <a:schemeClr val="tx1"/>
              </a:solidFill>
            </a:rPr>
            <a:t>гіпербола, порівняння, метафора, епітет, персоніфікація.</a:t>
          </a:r>
          <a:endParaRPr lang="en-US" sz="1400" dirty="0">
            <a:solidFill>
              <a:schemeClr val="tx1"/>
            </a:solidFill>
          </a:endParaRPr>
        </a:p>
      </dgm:t>
    </dgm:pt>
    <dgm:pt modelId="{F074DB98-59E6-4482-85CF-8935D558FBB0}" type="parTrans" cxnId="{B99208D6-0590-4518-AC83-91B363859FCB}">
      <dgm:prSet/>
      <dgm:spPr/>
      <dgm:t>
        <a:bodyPr/>
        <a:lstStyle/>
        <a:p>
          <a:endParaRPr lang="en-US"/>
        </a:p>
      </dgm:t>
    </dgm:pt>
    <dgm:pt modelId="{EE269D84-CA79-4C5B-B58D-C5941A73C8AC}" type="sibTrans" cxnId="{B99208D6-0590-4518-AC83-91B363859FCB}">
      <dgm:prSet/>
      <dgm:spPr/>
      <dgm:t>
        <a:bodyPr/>
        <a:lstStyle/>
        <a:p>
          <a:endParaRPr lang="en-US"/>
        </a:p>
      </dgm:t>
    </dgm:pt>
    <dgm:pt modelId="{F34980D4-B348-41CC-994A-F71383CB08C8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uk-UA" sz="1400" b="1" dirty="0">
              <a:solidFill>
                <a:schemeClr val="tx1"/>
              </a:solidFill>
            </a:rPr>
            <a:t>Персоніфікація</a:t>
          </a:r>
          <a:r>
            <a:rPr lang="uk-UA" sz="1400" dirty="0">
              <a:solidFill>
                <a:schemeClr val="tx1"/>
              </a:solidFill>
            </a:rPr>
            <a:t> — образний вислів, у якому ознаки людини  </a:t>
          </a:r>
          <a:r>
            <a:rPr lang="uk-UA" sz="1400" dirty="0" err="1">
              <a:solidFill>
                <a:schemeClr val="tx1"/>
              </a:solidFill>
            </a:rPr>
            <a:t>переносять</a:t>
          </a:r>
          <a:r>
            <a:rPr lang="uk-UA" sz="1400" dirty="0">
              <a:solidFill>
                <a:schemeClr val="tx1"/>
              </a:solidFill>
            </a:rPr>
            <a:t> на неживий предмет чи явище (одним словом, олюднення), </a:t>
          </a:r>
          <a:endParaRPr lang="en-US" sz="1400" dirty="0">
            <a:solidFill>
              <a:schemeClr val="tx1"/>
            </a:solidFill>
          </a:endParaRPr>
        </a:p>
      </dgm:t>
    </dgm:pt>
    <dgm:pt modelId="{2B656A80-A822-44EC-ABB4-895C5CE4A2EB}" type="parTrans" cxnId="{584351A8-4684-4B71-AE7D-2C2F1FA08F5C}">
      <dgm:prSet/>
      <dgm:spPr/>
      <dgm:t>
        <a:bodyPr/>
        <a:lstStyle/>
        <a:p>
          <a:endParaRPr lang="en-US"/>
        </a:p>
      </dgm:t>
    </dgm:pt>
    <dgm:pt modelId="{A9B722B1-938D-44F3-B826-5C94A45F8934}" type="sibTrans" cxnId="{584351A8-4684-4B71-AE7D-2C2F1FA08F5C}">
      <dgm:prSet/>
      <dgm:spPr/>
      <dgm:t>
        <a:bodyPr/>
        <a:lstStyle/>
        <a:p>
          <a:endParaRPr lang="en-US"/>
        </a:p>
      </dgm:t>
    </dgm:pt>
    <dgm:pt modelId="{540BAC71-8DB6-41F4-B312-DD9046FD6744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uk-UA" sz="1400" dirty="0">
              <a:solidFill>
                <a:schemeClr val="tx1"/>
              </a:solidFill>
            </a:rPr>
            <a:t>* танцюють сніжинки, спить камінь. Ритмічне й  спокійне кружляння сніжинок нагадує танець людини, тож невипадково митець у художньому творі вдається до персоніфікації  сніжинки танцюють, він ніби оживляє та олюднює сніжинку. тому він і наділений людською властивістю спати. </a:t>
          </a:r>
          <a:endParaRPr lang="en-US" sz="1400" dirty="0">
            <a:solidFill>
              <a:schemeClr val="tx1"/>
            </a:solidFill>
          </a:endParaRPr>
        </a:p>
      </dgm:t>
    </dgm:pt>
    <dgm:pt modelId="{45EAFAC8-F74D-4FA0-AB28-4C2C4E6171B2}" type="parTrans" cxnId="{869A7AE3-6166-4F4A-A6CD-D56E9148C102}">
      <dgm:prSet/>
      <dgm:spPr/>
      <dgm:t>
        <a:bodyPr/>
        <a:lstStyle/>
        <a:p>
          <a:endParaRPr lang="en-US"/>
        </a:p>
      </dgm:t>
    </dgm:pt>
    <dgm:pt modelId="{A7CA15F8-C753-4C3C-8BFF-7469A11E7E61}" type="sibTrans" cxnId="{869A7AE3-6166-4F4A-A6CD-D56E9148C102}">
      <dgm:prSet/>
      <dgm:spPr/>
      <dgm:t>
        <a:bodyPr/>
        <a:lstStyle/>
        <a:p>
          <a:endParaRPr lang="en-US"/>
        </a:p>
      </dgm:t>
    </dgm:pt>
    <dgm:pt modelId="{694AACF0-4716-4657-BB45-BCB83353364E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uk-UA" sz="1400" b="1" dirty="0">
              <a:solidFill>
                <a:schemeClr val="tx1"/>
              </a:solidFill>
            </a:rPr>
            <a:t>Вірш Т. Шевченка «За сонцем хмаронька пливе…» побудований на персоніфікації</a:t>
          </a:r>
          <a:r>
            <a:rPr lang="uk-UA" sz="1400" dirty="0">
              <a:solidFill>
                <a:schemeClr val="tx1"/>
              </a:solidFill>
            </a:rPr>
            <a:t>. Майже всі дієслова-присудки в ньому персоніфіковані: </a:t>
          </a:r>
          <a:r>
            <a:rPr lang="uk-UA" sz="1400" b="1" dirty="0">
              <a:solidFill>
                <a:schemeClr val="tx1"/>
              </a:solidFill>
            </a:rPr>
            <a:t>хмаронька пливе, сонце </a:t>
          </a:r>
          <a:r>
            <a:rPr lang="uk-UA" sz="1400" b="1" dirty="0" err="1">
              <a:solidFill>
                <a:schemeClr val="tx1"/>
              </a:solidFill>
            </a:rPr>
            <a:t>зове</a:t>
          </a:r>
          <a:r>
            <a:rPr lang="uk-UA" sz="1400" b="1" dirty="0">
              <a:solidFill>
                <a:schemeClr val="tx1"/>
              </a:solidFill>
            </a:rPr>
            <a:t>, серце </a:t>
          </a:r>
          <a:r>
            <a:rPr lang="uk-UA" sz="1400" b="1" dirty="0" err="1">
              <a:solidFill>
                <a:schemeClr val="tx1"/>
              </a:solidFill>
            </a:rPr>
            <a:t>одпочине</a:t>
          </a:r>
          <a:r>
            <a:rPr lang="uk-UA" sz="1400" b="1" dirty="0">
              <a:solidFill>
                <a:schemeClr val="tx1"/>
              </a:solidFill>
            </a:rPr>
            <a:t> </a:t>
          </a:r>
          <a:r>
            <a:rPr lang="uk-UA" sz="1400" dirty="0">
              <a:solidFill>
                <a:schemeClr val="tx1"/>
              </a:solidFill>
            </a:rPr>
            <a:t>й</a:t>
          </a:r>
          <a:endParaRPr lang="en-US" sz="1400" dirty="0">
            <a:solidFill>
              <a:schemeClr val="tx1"/>
            </a:solidFill>
          </a:endParaRPr>
        </a:p>
      </dgm:t>
    </dgm:pt>
    <dgm:pt modelId="{0AD62C0C-0C24-46B1-A3AE-8B826D5BA3D3}" type="parTrans" cxnId="{EA1E6EBE-93A6-4455-A0B0-01A0D5887167}">
      <dgm:prSet/>
      <dgm:spPr/>
      <dgm:t>
        <a:bodyPr/>
        <a:lstStyle/>
        <a:p>
          <a:endParaRPr lang="en-US"/>
        </a:p>
      </dgm:t>
    </dgm:pt>
    <dgm:pt modelId="{7CB1CC42-1364-4512-8FD8-8D0753F27DC6}" type="sibTrans" cxnId="{EA1E6EBE-93A6-4455-A0B0-01A0D5887167}">
      <dgm:prSet/>
      <dgm:spPr/>
      <dgm:t>
        <a:bodyPr/>
        <a:lstStyle/>
        <a:p>
          <a:endParaRPr lang="en-US"/>
        </a:p>
      </dgm:t>
    </dgm:pt>
    <dgm:pt modelId="{B1EFDD1A-97E7-4351-87C7-7B9D30BA8EE4}">
      <dgm:prSet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uk-UA" sz="1400" b="1" dirty="0">
              <a:solidFill>
                <a:schemeClr val="tx1"/>
              </a:solidFill>
            </a:rPr>
            <a:t>заговорить та ін. </a:t>
          </a:r>
          <a:r>
            <a:rPr lang="uk-UA" sz="1400" dirty="0">
              <a:solidFill>
                <a:schemeClr val="tx1"/>
              </a:solidFill>
            </a:rPr>
            <a:t>Персоніфікація виникає на основі подібності,  асоціацій, вона оживляє поезію та </a:t>
          </a:r>
          <a:r>
            <a:rPr lang="uk-UA" sz="1400" dirty="0" err="1">
              <a:solidFill>
                <a:schemeClr val="tx1"/>
              </a:solidFill>
            </a:rPr>
            <a:t>емоційно</a:t>
          </a:r>
          <a:r>
            <a:rPr lang="uk-UA" sz="1400" dirty="0">
              <a:solidFill>
                <a:schemeClr val="tx1"/>
              </a:solidFill>
            </a:rPr>
            <a:t> її наснажує</a:t>
          </a:r>
          <a:r>
            <a:rPr lang="uk-UA" sz="500" dirty="0"/>
            <a:t>.</a:t>
          </a:r>
          <a:endParaRPr lang="en-US" sz="500" dirty="0"/>
        </a:p>
      </dgm:t>
    </dgm:pt>
    <dgm:pt modelId="{50CF2801-8629-4491-BD23-BD53AE629B1B}" type="parTrans" cxnId="{5A44A797-2146-4ED9-91CF-5E1BC8D626B5}">
      <dgm:prSet/>
      <dgm:spPr/>
      <dgm:t>
        <a:bodyPr/>
        <a:lstStyle/>
        <a:p>
          <a:endParaRPr lang="en-US"/>
        </a:p>
      </dgm:t>
    </dgm:pt>
    <dgm:pt modelId="{A0FDD85F-FB9F-4FD4-BFFC-76F0C17379A3}" type="sibTrans" cxnId="{5A44A797-2146-4ED9-91CF-5E1BC8D626B5}">
      <dgm:prSet/>
      <dgm:spPr/>
      <dgm:t>
        <a:bodyPr/>
        <a:lstStyle/>
        <a:p>
          <a:endParaRPr lang="en-US"/>
        </a:p>
      </dgm:t>
    </dgm:pt>
    <dgm:pt modelId="{5A535764-2AEC-4C23-B60B-214DB071D5CF}" type="pres">
      <dgm:prSet presAssocID="{CA107A79-1339-42F0-903F-55C3614C52D5}" presName="linear" presStyleCnt="0">
        <dgm:presLayoutVars>
          <dgm:animLvl val="lvl"/>
          <dgm:resizeHandles val="exact"/>
        </dgm:presLayoutVars>
      </dgm:prSet>
      <dgm:spPr/>
    </dgm:pt>
    <dgm:pt modelId="{314050C4-7A6C-49FF-B542-0231232ADAB3}" type="pres">
      <dgm:prSet presAssocID="{DF428B7E-7C57-433C-B20B-A5FB2EC37468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BCEBCA18-6664-4BFB-8BBC-B18BD6ADB6AA}" type="pres">
      <dgm:prSet presAssocID="{D3CCF437-5C08-417B-83F4-6564B48A1449}" presName="spacer" presStyleCnt="0"/>
      <dgm:spPr/>
    </dgm:pt>
    <dgm:pt modelId="{2EC907CE-694E-45C8-BFDE-8DF34677934C}" type="pres">
      <dgm:prSet presAssocID="{5A75A9A4-DEEC-40A7-BE03-83A71A74AD66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BF2F434B-496B-4DBD-BA36-5E6650F663C9}" type="pres">
      <dgm:prSet presAssocID="{EE269D84-CA79-4C5B-B58D-C5941A73C8AC}" presName="spacer" presStyleCnt="0"/>
      <dgm:spPr/>
    </dgm:pt>
    <dgm:pt modelId="{5554B305-5313-46D8-9F11-545ECBB98516}" type="pres">
      <dgm:prSet presAssocID="{F34980D4-B348-41CC-994A-F71383CB08C8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BE2FB413-FC19-4ADC-9A5E-E5C229C544C8}" type="pres">
      <dgm:prSet presAssocID="{A9B722B1-938D-44F3-B826-5C94A45F8934}" presName="spacer" presStyleCnt="0"/>
      <dgm:spPr/>
    </dgm:pt>
    <dgm:pt modelId="{AE86AB44-E2E8-4FE2-9E6D-AA21D1805AFD}" type="pres">
      <dgm:prSet presAssocID="{540BAC71-8DB6-41F4-B312-DD9046FD6744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2246720A-A8BB-48F9-822C-BE25FE33AFEE}" type="pres">
      <dgm:prSet presAssocID="{A7CA15F8-C753-4C3C-8BFF-7469A11E7E61}" presName="spacer" presStyleCnt="0"/>
      <dgm:spPr/>
    </dgm:pt>
    <dgm:pt modelId="{FD0362FD-1BEC-4438-B514-04C383B72F3A}" type="pres">
      <dgm:prSet presAssocID="{694AACF0-4716-4657-BB45-BCB83353364E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3E4B6BB0-DBBE-43FF-9FEA-C65AB5048F05}" type="pres">
      <dgm:prSet presAssocID="{7CB1CC42-1364-4512-8FD8-8D0753F27DC6}" presName="spacer" presStyleCnt="0"/>
      <dgm:spPr/>
    </dgm:pt>
    <dgm:pt modelId="{B6AA265C-97A5-4FBF-A8B1-D0E6BD366503}" type="pres">
      <dgm:prSet presAssocID="{B1EFDD1A-97E7-4351-87C7-7B9D30BA8EE4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C301AF0A-E328-43F2-A1DF-86274E9AAEB5}" srcId="{CA107A79-1339-42F0-903F-55C3614C52D5}" destId="{DF428B7E-7C57-433C-B20B-A5FB2EC37468}" srcOrd="0" destOrd="0" parTransId="{C4962641-BD4E-4057-8945-F59EC90FEC63}" sibTransId="{D3CCF437-5C08-417B-83F4-6564B48A1449}"/>
    <dgm:cxn modelId="{104AA681-A736-46B4-90B1-4DA0BBF1A587}" type="presOf" srcId="{694AACF0-4716-4657-BB45-BCB83353364E}" destId="{FD0362FD-1BEC-4438-B514-04C383B72F3A}" srcOrd="0" destOrd="0" presId="urn:microsoft.com/office/officeart/2005/8/layout/vList2"/>
    <dgm:cxn modelId="{5A44A797-2146-4ED9-91CF-5E1BC8D626B5}" srcId="{CA107A79-1339-42F0-903F-55C3614C52D5}" destId="{B1EFDD1A-97E7-4351-87C7-7B9D30BA8EE4}" srcOrd="5" destOrd="0" parTransId="{50CF2801-8629-4491-BD23-BD53AE629B1B}" sibTransId="{A0FDD85F-FB9F-4FD4-BFFC-76F0C17379A3}"/>
    <dgm:cxn modelId="{1D37279B-2651-47A9-9D29-DE9ED196E1A5}" type="presOf" srcId="{CA107A79-1339-42F0-903F-55C3614C52D5}" destId="{5A535764-2AEC-4C23-B60B-214DB071D5CF}" srcOrd="0" destOrd="0" presId="urn:microsoft.com/office/officeart/2005/8/layout/vList2"/>
    <dgm:cxn modelId="{584351A8-4684-4B71-AE7D-2C2F1FA08F5C}" srcId="{CA107A79-1339-42F0-903F-55C3614C52D5}" destId="{F34980D4-B348-41CC-994A-F71383CB08C8}" srcOrd="2" destOrd="0" parTransId="{2B656A80-A822-44EC-ABB4-895C5CE4A2EB}" sibTransId="{A9B722B1-938D-44F3-B826-5C94A45F8934}"/>
    <dgm:cxn modelId="{99F3E5B5-A037-423B-87FB-C8B5295FC0EA}" type="presOf" srcId="{540BAC71-8DB6-41F4-B312-DD9046FD6744}" destId="{AE86AB44-E2E8-4FE2-9E6D-AA21D1805AFD}" srcOrd="0" destOrd="0" presId="urn:microsoft.com/office/officeart/2005/8/layout/vList2"/>
    <dgm:cxn modelId="{EA1E6EBE-93A6-4455-A0B0-01A0D5887167}" srcId="{CA107A79-1339-42F0-903F-55C3614C52D5}" destId="{694AACF0-4716-4657-BB45-BCB83353364E}" srcOrd="4" destOrd="0" parTransId="{0AD62C0C-0C24-46B1-A3AE-8B826D5BA3D3}" sibTransId="{7CB1CC42-1364-4512-8FD8-8D0753F27DC6}"/>
    <dgm:cxn modelId="{B9ED80C1-E247-4753-B5C0-1C6761003C40}" type="presOf" srcId="{DF428B7E-7C57-433C-B20B-A5FB2EC37468}" destId="{314050C4-7A6C-49FF-B542-0231232ADAB3}" srcOrd="0" destOrd="0" presId="urn:microsoft.com/office/officeart/2005/8/layout/vList2"/>
    <dgm:cxn modelId="{8D79A9D5-44BA-4352-82F4-35D7213B8B67}" type="presOf" srcId="{5A75A9A4-DEEC-40A7-BE03-83A71A74AD66}" destId="{2EC907CE-694E-45C8-BFDE-8DF34677934C}" srcOrd="0" destOrd="0" presId="urn:microsoft.com/office/officeart/2005/8/layout/vList2"/>
    <dgm:cxn modelId="{B99208D6-0590-4518-AC83-91B363859FCB}" srcId="{CA107A79-1339-42F0-903F-55C3614C52D5}" destId="{5A75A9A4-DEEC-40A7-BE03-83A71A74AD66}" srcOrd="1" destOrd="0" parTransId="{F074DB98-59E6-4482-85CF-8935D558FBB0}" sibTransId="{EE269D84-CA79-4C5B-B58D-C5941A73C8AC}"/>
    <dgm:cxn modelId="{869A7AE3-6166-4F4A-A6CD-D56E9148C102}" srcId="{CA107A79-1339-42F0-903F-55C3614C52D5}" destId="{540BAC71-8DB6-41F4-B312-DD9046FD6744}" srcOrd="3" destOrd="0" parTransId="{45EAFAC8-F74D-4FA0-AB28-4C2C4E6171B2}" sibTransId="{A7CA15F8-C753-4C3C-8BFF-7469A11E7E61}"/>
    <dgm:cxn modelId="{3A57BCEE-1F08-462E-93B8-6CF4A3A2BA5F}" type="presOf" srcId="{F34980D4-B348-41CC-994A-F71383CB08C8}" destId="{5554B305-5313-46D8-9F11-545ECBB98516}" srcOrd="0" destOrd="0" presId="urn:microsoft.com/office/officeart/2005/8/layout/vList2"/>
    <dgm:cxn modelId="{2E2E9FF4-F498-4667-B7E0-4252808351A0}" type="presOf" srcId="{B1EFDD1A-97E7-4351-87C7-7B9D30BA8EE4}" destId="{B6AA265C-97A5-4FBF-A8B1-D0E6BD366503}" srcOrd="0" destOrd="0" presId="urn:microsoft.com/office/officeart/2005/8/layout/vList2"/>
    <dgm:cxn modelId="{E88FA83D-9D90-4B2A-8D11-43AFC74C5FE8}" type="presParOf" srcId="{5A535764-2AEC-4C23-B60B-214DB071D5CF}" destId="{314050C4-7A6C-49FF-B542-0231232ADAB3}" srcOrd="0" destOrd="0" presId="urn:microsoft.com/office/officeart/2005/8/layout/vList2"/>
    <dgm:cxn modelId="{A9F5140B-22ED-420B-8908-575D1FC02CF1}" type="presParOf" srcId="{5A535764-2AEC-4C23-B60B-214DB071D5CF}" destId="{BCEBCA18-6664-4BFB-8BBC-B18BD6ADB6AA}" srcOrd="1" destOrd="0" presId="urn:microsoft.com/office/officeart/2005/8/layout/vList2"/>
    <dgm:cxn modelId="{4FA54574-63B3-4DDE-BEE0-F6BAD6B5FC17}" type="presParOf" srcId="{5A535764-2AEC-4C23-B60B-214DB071D5CF}" destId="{2EC907CE-694E-45C8-BFDE-8DF34677934C}" srcOrd="2" destOrd="0" presId="urn:microsoft.com/office/officeart/2005/8/layout/vList2"/>
    <dgm:cxn modelId="{A89D7F46-8240-4288-8000-FB8A33CFCE28}" type="presParOf" srcId="{5A535764-2AEC-4C23-B60B-214DB071D5CF}" destId="{BF2F434B-496B-4DBD-BA36-5E6650F663C9}" srcOrd="3" destOrd="0" presId="urn:microsoft.com/office/officeart/2005/8/layout/vList2"/>
    <dgm:cxn modelId="{DD43D2FC-F3ED-4970-A92E-EB4FD954F445}" type="presParOf" srcId="{5A535764-2AEC-4C23-B60B-214DB071D5CF}" destId="{5554B305-5313-46D8-9F11-545ECBB98516}" srcOrd="4" destOrd="0" presId="urn:microsoft.com/office/officeart/2005/8/layout/vList2"/>
    <dgm:cxn modelId="{7D8609B4-1E40-42D1-88C6-4DDFFEA98F63}" type="presParOf" srcId="{5A535764-2AEC-4C23-B60B-214DB071D5CF}" destId="{BE2FB413-FC19-4ADC-9A5E-E5C229C544C8}" srcOrd="5" destOrd="0" presId="urn:microsoft.com/office/officeart/2005/8/layout/vList2"/>
    <dgm:cxn modelId="{485B18A3-D47B-4893-BFB1-250017750EE1}" type="presParOf" srcId="{5A535764-2AEC-4C23-B60B-214DB071D5CF}" destId="{AE86AB44-E2E8-4FE2-9E6D-AA21D1805AFD}" srcOrd="6" destOrd="0" presId="urn:microsoft.com/office/officeart/2005/8/layout/vList2"/>
    <dgm:cxn modelId="{2EC86DA3-9F66-4266-A315-75180A7B6187}" type="presParOf" srcId="{5A535764-2AEC-4C23-B60B-214DB071D5CF}" destId="{2246720A-A8BB-48F9-822C-BE25FE33AFEE}" srcOrd="7" destOrd="0" presId="urn:microsoft.com/office/officeart/2005/8/layout/vList2"/>
    <dgm:cxn modelId="{1AD5B474-6856-41DC-A459-46025D306098}" type="presParOf" srcId="{5A535764-2AEC-4C23-B60B-214DB071D5CF}" destId="{FD0362FD-1BEC-4438-B514-04C383B72F3A}" srcOrd="8" destOrd="0" presId="urn:microsoft.com/office/officeart/2005/8/layout/vList2"/>
    <dgm:cxn modelId="{A7300EF4-E340-4DB6-AEE6-6B9E29B2A09D}" type="presParOf" srcId="{5A535764-2AEC-4C23-B60B-214DB071D5CF}" destId="{3E4B6BB0-DBBE-43FF-9FEA-C65AB5048F05}" srcOrd="9" destOrd="0" presId="urn:microsoft.com/office/officeart/2005/8/layout/vList2"/>
    <dgm:cxn modelId="{3AD2677C-45ED-407F-BED9-CD22E6B91FED}" type="presParOf" srcId="{5A535764-2AEC-4C23-B60B-214DB071D5CF}" destId="{B6AA265C-97A5-4FBF-A8B1-D0E6BD366503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4050C4-7A6C-49FF-B542-0231232ADAB3}">
      <dsp:nvSpPr>
        <dsp:cNvPr id="0" name=""/>
        <dsp:cNvSpPr/>
      </dsp:nvSpPr>
      <dsp:spPr>
        <a:xfrm>
          <a:off x="0" y="3526"/>
          <a:ext cx="6655353" cy="89785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400" kern="1200" dirty="0">
              <a:solidFill>
                <a:schemeClr val="tx1"/>
              </a:solidFill>
            </a:rPr>
            <a:t>Емоційності й барвистості ліричним творам додають засоби   образної мови, які називають тропами. 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43830" y="47356"/>
        <a:ext cx="6567693" cy="810192"/>
      </dsp:txXfrm>
    </dsp:sp>
    <dsp:sp modelId="{2EC907CE-694E-45C8-BFDE-8DF34677934C}">
      <dsp:nvSpPr>
        <dsp:cNvPr id="0" name=""/>
        <dsp:cNvSpPr/>
      </dsp:nvSpPr>
      <dsp:spPr>
        <a:xfrm>
          <a:off x="0" y="912094"/>
          <a:ext cx="6655353" cy="897852"/>
        </a:xfrm>
        <a:prstGeom prst="roundRect">
          <a:avLst/>
        </a:prstGeom>
        <a:solidFill>
          <a:schemeClr val="accent3">
            <a:lumMod val="20000"/>
            <a:lumOff val="8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400" b="1" kern="1200" dirty="0">
              <a:solidFill>
                <a:schemeClr val="tx1"/>
              </a:solidFill>
            </a:rPr>
            <a:t>Тропи </a:t>
          </a:r>
          <a:r>
            <a:rPr lang="uk-UA" sz="1400" kern="1200" dirty="0">
              <a:solidFill>
                <a:schemeClr val="tx1"/>
              </a:solidFill>
            </a:rPr>
            <a:t>— слова або вислови, які вживають у переносному й  образному значенні. До тропів (або засобів образної мови) належать </a:t>
          </a:r>
          <a:r>
            <a:rPr lang="uk-UA" sz="1400" b="1" kern="1200" dirty="0">
              <a:solidFill>
                <a:schemeClr val="tx1"/>
              </a:solidFill>
            </a:rPr>
            <a:t>гіпербола, порівняння, метафора, епітет, персоніфікація.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43830" y="955924"/>
        <a:ext cx="6567693" cy="810192"/>
      </dsp:txXfrm>
    </dsp:sp>
    <dsp:sp modelId="{5554B305-5313-46D8-9F11-545ECBB98516}">
      <dsp:nvSpPr>
        <dsp:cNvPr id="0" name=""/>
        <dsp:cNvSpPr/>
      </dsp:nvSpPr>
      <dsp:spPr>
        <a:xfrm>
          <a:off x="0" y="1820662"/>
          <a:ext cx="6655353" cy="897852"/>
        </a:xfrm>
        <a:prstGeom prst="roundRec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400" b="1" kern="1200" dirty="0">
              <a:solidFill>
                <a:schemeClr val="tx1"/>
              </a:solidFill>
            </a:rPr>
            <a:t>Персоніфікація</a:t>
          </a:r>
          <a:r>
            <a:rPr lang="uk-UA" sz="1400" kern="1200" dirty="0">
              <a:solidFill>
                <a:schemeClr val="tx1"/>
              </a:solidFill>
            </a:rPr>
            <a:t> — образний вислів, у якому ознаки людини  </a:t>
          </a:r>
          <a:r>
            <a:rPr lang="uk-UA" sz="1400" kern="1200" dirty="0" err="1">
              <a:solidFill>
                <a:schemeClr val="tx1"/>
              </a:solidFill>
            </a:rPr>
            <a:t>переносять</a:t>
          </a:r>
          <a:r>
            <a:rPr lang="uk-UA" sz="1400" kern="1200" dirty="0">
              <a:solidFill>
                <a:schemeClr val="tx1"/>
              </a:solidFill>
            </a:rPr>
            <a:t> на неживий предмет чи явище (одним словом, олюднення), 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43830" y="1864492"/>
        <a:ext cx="6567693" cy="810192"/>
      </dsp:txXfrm>
    </dsp:sp>
    <dsp:sp modelId="{AE86AB44-E2E8-4FE2-9E6D-AA21D1805AFD}">
      <dsp:nvSpPr>
        <dsp:cNvPr id="0" name=""/>
        <dsp:cNvSpPr/>
      </dsp:nvSpPr>
      <dsp:spPr>
        <a:xfrm>
          <a:off x="0" y="2729230"/>
          <a:ext cx="6655353" cy="897852"/>
        </a:xfrm>
        <a:prstGeom prst="roundRect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400" kern="1200" dirty="0">
              <a:solidFill>
                <a:schemeClr val="tx1"/>
              </a:solidFill>
            </a:rPr>
            <a:t>* танцюють сніжинки, спить камінь. Ритмічне й  спокійне кружляння сніжинок нагадує танець людини, тож невипадково митець у художньому творі вдається до персоніфікації  сніжинки танцюють, він ніби оживляє та олюднює сніжинку. тому він і наділений людською властивістю спати. 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43830" y="2773060"/>
        <a:ext cx="6567693" cy="810192"/>
      </dsp:txXfrm>
    </dsp:sp>
    <dsp:sp modelId="{FD0362FD-1BEC-4438-B514-04C383B72F3A}">
      <dsp:nvSpPr>
        <dsp:cNvPr id="0" name=""/>
        <dsp:cNvSpPr/>
      </dsp:nvSpPr>
      <dsp:spPr>
        <a:xfrm>
          <a:off x="0" y="3637798"/>
          <a:ext cx="6655353" cy="897852"/>
        </a:xfrm>
        <a:prstGeom prst="roundRec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400" b="1" kern="1200" dirty="0">
              <a:solidFill>
                <a:schemeClr val="tx1"/>
              </a:solidFill>
            </a:rPr>
            <a:t>Вірш Т. Шевченка «За сонцем хмаронька пливе…» побудований на персоніфікації</a:t>
          </a:r>
          <a:r>
            <a:rPr lang="uk-UA" sz="1400" kern="1200" dirty="0">
              <a:solidFill>
                <a:schemeClr val="tx1"/>
              </a:solidFill>
            </a:rPr>
            <a:t>. Майже всі дієслова-присудки в ньому персоніфіковані: </a:t>
          </a:r>
          <a:r>
            <a:rPr lang="uk-UA" sz="1400" b="1" kern="1200" dirty="0">
              <a:solidFill>
                <a:schemeClr val="tx1"/>
              </a:solidFill>
            </a:rPr>
            <a:t>хмаронька пливе, сонце </a:t>
          </a:r>
          <a:r>
            <a:rPr lang="uk-UA" sz="1400" b="1" kern="1200" dirty="0" err="1">
              <a:solidFill>
                <a:schemeClr val="tx1"/>
              </a:solidFill>
            </a:rPr>
            <a:t>зове</a:t>
          </a:r>
          <a:r>
            <a:rPr lang="uk-UA" sz="1400" b="1" kern="1200" dirty="0">
              <a:solidFill>
                <a:schemeClr val="tx1"/>
              </a:solidFill>
            </a:rPr>
            <a:t>, серце </a:t>
          </a:r>
          <a:r>
            <a:rPr lang="uk-UA" sz="1400" b="1" kern="1200" dirty="0" err="1">
              <a:solidFill>
                <a:schemeClr val="tx1"/>
              </a:solidFill>
            </a:rPr>
            <a:t>одпочине</a:t>
          </a:r>
          <a:r>
            <a:rPr lang="uk-UA" sz="1400" b="1" kern="1200" dirty="0">
              <a:solidFill>
                <a:schemeClr val="tx1"/>
              </a:solidFill>
            </a:rPr>
            <a:t> </a:t>
          </a:r>
          <a:r>
            <a:rPr lang="uk-UA" sz="1400" kern="1200" dirty="0">
              <a:solidFill>
                <a:schemeClr val="tx1"/>
              </a:solidFill>
            </a:rPr>
            <a:t>й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43830" y="3681628"/>
        <a:ext cx="6567693" cy="810192"/>
      </dsp:txXfrm>
    </dsp:sp>
    <dsp:sp modelId="{B6AA265C-97A5-4FBF-A8B1-D0E6BD366503}">
      <dsp:nvSpPr>
        <dsp:cNvPr id="0" name=""/>
        <dsp:cNvSpPr/>
      </dsp:nvSpPr>
      <dsp:spPr>
        <a:xfrm>
          <a:off x="0" y="4546365"/>
          <a:ext cx="6655353" cy="897852"/>
        </a:xfrm>
        <a:prstGeom prst="roundRect">
          <a:avLst/>
        </a:prstGeom>
        <a:solidFill>
          <a:schemeClr val="accent3">
            <a:lumMod val="20000"/>
            <a:lumOff val="8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400" b="1" kern="1200" dirty="0">
              <a:solidFill>
                <a:schemeClr val="tx1"/>
              </a:solidFill>
            </a:rPr>
            <a:t>заговорить та ін. </a:t>
          </a:r>
          <a:r>
            <a:rPr lang="uk-UA" sz="1400" kern="1200" dirty="0">
              <a:solidFill>
                <a:schemeClr val="tx1"/>
              </a:solidFill>
            </a:rPr>
            <a:t>Персоніфікація виникає на основі подібності,  асоціацій, вона оживляє поезію та </a:t>
          </a:r>
          <a:r>
            <a:rPr lang="uk-UA" sz="1400" kern="1200" dirty="0" err="1">
              <a:solidFill>
                <a:schemeClr val="tx1"/>
              </a:solidFill>
            </a:rPr>
            <a:t>емоційно</a:t>
          </a:r>
          <a:r>
            <a:rPr lang="uk-UA" sz="1400" kern="1200" dirty="0">
              <a:solidFill>
                <a:schemeClr val="tx1"/>
              </a:solidFill>
            </a:rPr>
            <a:t> її наснажує</a:t>
          </a:r>
          <a:r>
            <a:rPr lang="uk-UA" sz="500" kern="1200" dirty="0"/>
            <a:t>.</a:t>
          </a:r>
          <a:endParaRPr lang="en-US" sz="500" kern="1200" dirty="0"/>
        </a:p>
      </dsp:txBody>
      <dsp:txXfrm>
        <a:off x="43830" y="4590195"/>
        <a:ext cx="6567693" cy="8101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8F1C256-2F11-4A02-95F5-6AF1309D4B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C63EFDF-D4F7-DC69-B0A1-B1E20CD33E2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0269" r="9091" b="624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58DF76B-DED5-42E0-858C-715D29C802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1DB274C-2710-4178-96F7-5B9CB12984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F52BFF-D992-B209-2992-24B810726A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8752" y="-174067"/>
            <a:ext cx="6354748" cy="30066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МУЗИКА ПОЕТИЧНОГО СЛОВА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AA0E3F3-3DE0-0FBC-603A-DE03C0888E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818636"/>
            <a:ext cx="9448800" cy="194941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4000" b="1" dirty="0"/>
              <a:t>ТАРАС ШЕВЧЕНКО</a:t>
            </a:r>
          </a:p>
          <a:p>
            <a:r>
              <a:rPr lang="en-US" sz="4000" b="1" dirty="0"/>
              <a:t>(1814–1861)</a:t>
            </a:r>
          </a:p>
          <a:p>
            <a:endParaRPr lang="en-US" sz="17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3C4248B-9A16-7781-D796-1F4279B88101}"/>
              </a:ext>
            </a:extLst>
          </p:cNvPr>
          <p:cNvSpPr txBox="1"/>
          <p:nvPr/>
        </p:nvSpPr>
        <p:spPr>
          <a:xfrm>
            <a:off x="5932502" y="5361190"/>
            <a:ext cx="6094520" cy="14311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600"/>
              </a:spcAft>
            </a:pPr>
            <a:r>
              <a:rPr lang="uk-UA" b="1" dirty="0"/>
              <a:t>СЕЗЬКО ТЕТЯНА АНАТОЛІЇВНА, </a:t>
            </a:r>
            <a:endParaRPr lang="uk-UA" b="1"/>
          </a:p>
          <a:p>
            <a:pPr algn="r">
              <a:spcAft>
                <a:spcPts val="600"/>
              </a:spcAft>
            </a:pPr>
            <a:r>
              <a:rPr lang="uk-UA" b="1" dirty="0"/>
              <a:t>УЧИТЕЛЬ УКРАЇНСЬКОЇ МОВИ ТА ЛІТЕРАТУРИ </a:t>
            </a:r>
            <a:endParaRPr lang="uk-UA" b="1"/>
          </a:p>
          <a:p>
            <a:pPr algn="r">
              <a:spcAft>
                <a:spcPts val="600"/>
              </a:spcAft>
            </a:pPr>
            <a:r>
              <a:rPr lang="uk-UA" b="1" dirty="0"/>
              <a:t>ВИЩОЇ КВАЛІФІКАЦІЙНОЇ КАТЕГОРІЇ, </a:t>
            </a:r>
            <a:endParaRPr lang="uk-UA" b="1"/>
          </a:p>
          <a:p>
            <a:pPr algn="r">
              <a:spcAft>
                <a:spcPts val="600"/>
              </a:spcAft>
            </a:pPr>
            <a:r>
              <a:rPr lang="uk-UA" b="1" dirty="0"/>
              <a:t>З ПЕДАГОГІЧНИМ ЗВАННЯМ»УЧИТЕЛЬ-МЕТОДИСТ»</a:t>
            </a:r>
            <a:endParaRPr lang="uk-UA" b="1"/>
          </a:p>
        </p:txBody>
      </p:sp>
    </p:spTree>
    <p:extLst>
      <p:ext uri="{BB962C8B-B14F-4D97-AF65-F5344CB8AC3E}">
        <p14:creationId xmlns:p14="http://schemas.microsoft.com/office/powerpoint/2010/main" val="2254810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774092E-F524-3690-4321-7B7F658EF8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4366" y="1305017"/>
            <a:ext cx="5977633" cy="44832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75F9CDA-9ABA-BFE0-89BE-4F03A649B8E0}"/>
              </a:ext>
            </a:extLst>
          </p:cNvPr>
          <p:cNvSpPr txBox="1"/>
          <p:nvPr/>
        </p:nvSpPr>
        <p:spPr>
          <a:xfrm>
            <a:off x="286304" y="1817209"/>
            <a:ext cx="7312981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00" b="1" dirty="0">
                <a:solidFill>
                  <a:srgbClr val="FF0000"/>
                </a:solidFill>
              </a:rPr>
              <a:t>Про що ви дізнаєтеся?</a:t>
            </a:r>
          </a:p>
          <a:p>
            <a:r>
              <a:rPr lang="uk-UA" dirty="0"/>
              <a:t>• </a:t>
            </a:r>
            <a:r>
              <a:rPr lang="uk-UA" sz="2800" dirty="0"/>
              <a:t>Що таке ліричний твір, ліричний герой, пейзаж і персоніфікація?</a:t>
            </a:r>
          </a:p>
          <a:p>
            <a:r>
              <a:rPr lang="uk-UA" sz="2800" dirty="0"/>
              <a:t>• Як за допомогою засобів художнього мовлення зображають пейзаж у ліричних творах?</a:t>
            </a:r>
          </a:p>
          <a:p>
            <a:r>
              <a:rPr lang="uk-UA" sz="2800" dirty="0"/>
              <a:t>• Цікаві факти із життя </a:t>
            </a:r>
            <a:r>
              <a:rPr lang="uk-UA" sz="2800" dirty="0" err="1"/>
              <a:t>Т.Г.Шевченка</a:t>
            </a:r>
            <a:r>
              <a:rPr lang="uk-UA" sz="28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2800" dirty="0"/>
              <a:t>Як сьогодні надихають твори </a:t>
            </a:r>
            <a:r>
              <a:rPr lang="uk-UA" sz="2800" dirty="0" err="1"/>
              <a:t>Т.Шевченка</a:t>
            </a:r>
            <a:r>
              <a:rPr lang="uk-UA" sz="2800" dirty="0"/>
              <a:t>  боротися за свободу?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AFAF7CE-0188-4DD3-9F07-A2F485672E7A}"/>
              </a:ext>
            </a:extLst>
          </p:cNvPr>
          <p:cNvSpPr txBox="1"/>
          <p:nvPr/>
        </p:nvSpPr>
        <p:spPr>
          <a:xfrm>
            <a:off x="10656163" y="6550223"/>
            <a:ext cx="1535837" cy="307777"/>
          </a:xfrm>
          <a:prstGeom prst="rect">
            <a:avLst/>
          </a:prstGeom>
          <a:solidFill>
            <a:srgbClr val="00CCFF"/>
          </a:solidFill>
        </p:spPr>
        <p:txBody>
          <a:bodyPr wrap="square" rtlCol="0">
            <a:spAutoFit/>
          </a:bodyPr>
          <a:lstStyle/>
          <a:p>
            <a:r>
              <a:rPr lang="uk-UA" sz="1400" b="1" dirty="0"/>
              <a:t>СЕЗЬКО ТЕТЯНА</a:t>
            </a:r>
          </a:p>
        </p:txBody>
      </p:sp>
    </p:spTree>
    <p:extLst>
      <p:ext uri="{BB962C8B-B14F-4D97-AF65-F5344CB8AC3E}">
        <p14:creationId xmlns:p14="http://schemas.microsoft.com/office/powerpoint/2010/main" val="33397934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ACEB16F-9C0E-12C3-D0D2-B6E982960ED0}"/>
              </a:ext>
            </a:extLst>
          </p:cNvPr>
          <p:cNvSpPr txBox="1"/>
          <p:nvPr/>
        </p:nvSpPr>
        <p:spPr>
          <a:xfrm>
            <a:off x="117630" y="2158891"/>
            <a:ext cx="4907131" cy="34429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800" dirty="0"/>
              <a:t>Тарас Шевченко — видатний український письменник. </a:t>
            </a:r>
          </a:p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800" dirty="0"/>
              <a:t>Його поетична творчість вплинула на хід історії України. </a:t>
            </a: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D25211A-4CA0-4B53-82BB-1EE7C7F3C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51379" y="0"/>
            <a:ext cx="72406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171AEF5-A628-41F9-E682-39E2A1F125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551" r="-2" b="7916"/>
          <a:stretch/>
        </p:blipFill>
        <p:spPr>
          <a:xfrm>
            <a:off x="5304147" y="10"/>
            <a:ext cx="688785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627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D92BC12-C42B-7070-DBFD-9EA0C096D1E8}"/>
              </a:ext>
            </a:extLst>
          </p:cNvPr>
          <p:cNvSpPr txBox="1"/>
          <p:nvPr/>
        </p:nvSpPr>
        <p:spPr>
          <a:xfrm>
            <a:off x="181709" y="1412813"/>
            <a:ext cx="4504508" cy="48604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000" b="1" dirty="0"/>
              <a:t>Народився</a:t>
            </a:r>
            <a:r>
              <a:rPr lang="uk-UA" sz="2000" dirty="0"/>
              <a:t> Тарас Григорович Шевченко 9 березня 1814 року в селі Моринцях на Черкащині у </a:t>
            </a:r>
            <a:r>
              <a:rPr lang="uk-UA" sz="2000" b="1" dirty="0"/>
              <a:t>сім’ї кріпаків *</a:t>
            </a:r>
            <a:r>
              <a:rPr lang="uk-UA" sz="2000" dirty="0"/>
              <a:t>. Жили вони в злиднях, багато працювали, щоб прогодувати сім’ю, а сім’я була чималенька – </a:t>
            </a:r>
            <a:r>
              <a:rPr lang="uk-UA" sz="2000" b="1" dirty="0"/>
              <a:t>п’ять сестричок Тарасових і двоє братів</a:t>
            </a:r>
            <a:r>
              <a:rPr lang="uk-UA" sz="2000" dirty="0"/>
              <a:t>. А звали їх: Катерина, Ярина, три Марії, Микита і Йосип. </a:t>
            </a:r>
            <a:r>
              <a:rPr lang="uk-UA" sz="2000" b="1" dirty="0"/>
              <a:t>Старша сестра Катерина була Тарасові за няню</a:t>
            </a:r>
            <a:r>
              <a:rPr lang="uk-UA" sz="2000" dirty="0"/>
              <a:t>. З дитинства </a:t>
            </a:r>
            <a:r>
              <a:rPr lang="uk-UA" sz="2000" b="1" dirty="0"/>
              <a:t>був допитливим, любив малювати, співати. </a:t>
            </a:r>
            <a:r>
              <a:rPr lang="uk-UA" sz="2000" dirty="0"/>
              <a:t>Тарасові було дев’ять років коли він залишилися без матері. Батько одружився вдруге. Мачуха мала трьох своїх дітей, і </a:t>
            </a:r>
            <a:r>
              <a:rPr lang="uk-UA" sz="2000" b="1" dirty="0"/>
              <a:t>життя в хаті стало нестерпним.</a:t>
            </a: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D25211A-4CA0-4B53-82BB-1EE7C7F3C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51379" y="0"/>
            <a:ext cx="72406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65BD939-C452-5B70-DA8C-A1BD0116C47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750" r="18752" b="1"/>
          <a:stretch/>
        </p:blipFill>
        <p:spPr>
          <a:xfrm>
            <a:off x="5304147" y="10"/>
            <a:ext cx="6887853" cy="685799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EB88DA-9BF8-9F4B-E5E1-9A3C662EBD63}"/>
              </a:ext>
            </a:extLst>
          </p:cNvPr>
          <p:cNvSpPr txBox="1"/>
          <p:nvPr/>
        </p:nvSpPr>
        <p:spPr>
          <a:xfrm>
            <a:off x="5304147" y="6273215"/>
            <a:ext cx="6887853" cy="584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/>
              <a:t>*</a:t>
            </a:r>
            <a:r>
              <a:rPr lang="uk-UA" sz="1400" b="1" dirty="0"/>
              <a:t>КРІПАК  Особисто залежний від поміщика й прикріплений до земельного наділу селянин.</a:t>
            </a:r>
          </a:p>
        </p:txBody>
      </p:sp>
    </p:spTree>
    <p:extLst>
      <p:ext uri="{BB962C8B-B14F-4D97-AF65-F5344CB8AC3E}">
        <p14:creationId xmlns:p14="http://schemas.microsoft.com/office/powerpoint/2010/main" val="21549646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86817BFA-9939-42FC-97E6-1DDD23A38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3" name="Picture 1032">
            <a:extLst>
              <a:ext uri="{FF2B5EF4-FFF2-40B4-BE49-F238E27FC236}">
                <a16:creationId xmlns:a16="http://schemas.microsoft.com/office/drawing/2014/main" id="{A4C4F977-CDDE-402E-B4F0-84B5572E77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9C5C04E-ED09-7E54-CEB9-90432D0524B9}"/>
              </a:ext>
            </a:extLst>
          </p:cNvPr>
          <p:cNvSpPr txBox="1"/>
          <p:nvPr/>
        </p:nvSpPr>
        <p:spPr>
          <a:xfrm>
            <a:off x="203169" y="1441450"/>
            <a:ext cx="4706182" cy="53960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dirty="0"/>
              <a:t>Коли ж через два роки помер і батько, хлопець пішов у найми. </a:t>
            </a:r>
            <a:r>
              <a:rPr lang="uk-UA" b="1" dirty="0"/>
              <a:t>Тарасові дуже хотілося вчитися.</a:t>
            </a:r>
            <a:r>
              <a:rPr lang="uk-UA" dirty="0"/>
              <a:t> Але шкільний дяк, до якого найнявся малий за можливість навчатися, виявився п’яницею і змушував його красти. Хлопець знайшов собі нового вчителя — маляра, але Тараса приставили </a:t>
            </a:r>
            <a:r>
              <a:rPr lang="uk-UA" dirty="0" err="1"/>
              <a:t>козачком</a:t>
            </a:r>
            <a:r>
              <a:rPr lang="uk-UA" dirty="0"/>
              <a:t> до пана. Це була нудна робота: цілими днями чекати, поки господар забажає люльку чи склянку води, яка стоїть поряд з ним на столі. Нехтуючи забороною, Тарас </a:t>
            </a:r>
            <a:r>
              <a:rPr lang="uk-UA" b="1" dirty="0"/>
              <a:t>таємно перемальовував картини зі стін панського будинку. </a:t>
            </a:r>
            <a:r>
              <a:rPr lang="uk-UA" dirty="0"/>
              <a:t>За це його одного разу дуже покарали. Але й помітили </a:t>
            </a:r>
            <a:r>
              <a:rPr lang="uk-UA" b="1" dirty="0"/>
              <a:t>неабиякі здібності </a:t>
            </a:r>
            <a:r>
              <a:rPr lang="uk-UA" dirty="0"/>
              <a:t>кріпака і вирішили віддати його до майстра вчитися на «кімнатного живописця».</a:t>
            </a:r>
          </a:p>
        </p:txBody>
      </p:sp>
      <p:pic>
        <p:nvPicPr>
          <p:cNvPr id="1026" name="Picture 2" descr="Шевченко-художник: топ-5 картин митця | Львівський портал">
            <a:extLst>
              <a:ext uri="{FF2B5EF4-FFF2-40B4-BE49-F238E27FC236}">
                <a16:creationId xmlns:a16="http://schemas.microsoft.com/office/drawing/2014/main" id="{AFD5E02A-7F22-7780-8201-3AE3CC1AF9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83925" y="979668"/>
            <a:ext cx="6533501" cy="5396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40080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9FA7B65-6A6A-9323-B39E-FFB4F9859E41}"/>
              </a:ext>
            </a:extLst>
          </p:cNvPr>
          <p:cNvSpPr txBox="1"/>
          <p:nvPr/>
        </p:nvSpPr>
        <p:spPr>
          <a:xfrm>
            <a:off x="584249" y="1706288"/>
            <a:ext cx="6257290" cy="402412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800" dirty="0"/>
              <a:t>У 24 роки друзі </a:t>
            </a:r>
            <a:r>
              <a:rPr lang="uk-UA" sz="2800" b="1" dirty="0"/>
              <a:t>викупили Тараса з кріпацтва.</a:t>
            </a:r>
            <a:r>
              <a:rPr lang="uk-UA" sz="2800" dirty="0"/>
              <a:t> Він </a:t>
            </a:r>
            <a:r>
              <a:rPr lang="uk-UA" sz="2800" b="1" dirty="0"/>
              <a:t>з великим завзяттям узявся за науку. </a:t>
            </a:r>
            <a:r>
              <a:rPr lang="uk-UA" sz="2800" dirty="0"/>
              <a:t>Навчаючись у Петербурзькій академії мистецтв, він водночас здобував знання із мови, літератури, історії, географії, навіть математики, і незабаром став освіченою людиною. Друзі-земляки посприяли виходу у світ першої книги його віршів — «Кобзаря</a:t>
            </a:r>
            <a:r>
              <a:rPr lang="en-US" dirty="0"/>
              <a:t>».</a:t>
            </a:r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E2E0C929-96C6-41B1-A001-566036DF04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88740" y="0"/>
            <a:ext cx="500325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325824C-23F2-679E-AA6D-14C9C12210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907" r="29977" b="1"/>
          <a:stretch/>
        </p:blipFill>
        <p:spPr>
          <a:xfrm>
            <a:off x="7519416" y="10"/>
            <a:ext cx="4672584" cy="6857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098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54B8C75-668F-6400-B915-A1AF8925C7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36" r="5356" b="-3"/>
          <a:stretch/>
        </p:blipFill>
        <p:spPr>
          <a:xfrm>
            <a:off x="630705" y="746124"/>
            <a:ext cx="3644962" cy="547255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1FF1ED0-57E2-4575-004B-FAC29431ACE8}"/>
              </a:ext>
            </a:extLst>
          </p:cNvPr>
          <p:cNvSpPr txBox="1"/>
          <p:nvPr/>
        </p:nvSpPr>
        <p:spPr>
          <a:xfrm>
            <a:off x="4829453" y="470517"/>
            <a:ext cx="6793986" cy="5020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400" dirty="0"/>
              <a:t>Шевченкові поезії «Маленькій Мар’яні», «Мені тринадцятий минало», «І золотої й дорогої…», «На Великдень на соломі», «Дівча любе, чорноброве!», «Тече вода з-під </a:t>
            </a:r>
            <a:r>
              <a:rPr lang="uk-UA" sz="2400" dirty="0" err="1"/>
              <a:t>явора</a:t>
            </a:r>
            <a:r>
              <a:rPr lang="uk-UA" sz="2400" dirty="0"/>
              <a:t>» та десятки інших стали улюбленими творами багатьох поколінь дітей. Мріяв поет написати й інші </a:t>
            </a:r>
            <a:r>
              <a:rPr lang="uk-UA" sz="2400" b="1" dirty="0"/>
              <a:t>підручники для початкової школи,</a:t>
            </a:r>
            <a:r>
              <a:rPr lang="uk-UA" sz="2400" dirty="0"/>
              <a:t> викладати малювання в Київському університеті. Однак передчасна смерть не дала йому здійснити своїх планів.</a:t>
            </a:r>
          </a:p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400" dirty="0"/>
              <a:t>Помер Тарас Шевченко 10 березня 1861 року. Поховали його на Смоленському кладовищі в Петербурзі. У травні того ж року домовину поета перевезено в Україну й поховано, як він сам заповідав, </a:t>
            </a:r>
            <a:r>
              <a:rPr lang="uk-UA" sz="2400" b="1" dirty="0"/>
              <a:t>на Чернечій горі над Дніпром біля Канева.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F7319E0-0D3D-3D22-E4A2-C7B49B2F2E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7385" y="6542500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0755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B4B6A46E-083C-4558-888C-4A7CB3EF1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5C9721-9003-2E09-FD52-E7426AABE2FC}"/>
              </a:ext>
            </a:extLst>
          </p:cNvPr>
          <p:cNvSpPr txBox="1"/>
          <p:nvPr/>
        </p:nvSpPr>
        <p:spPr>
          <a:xfrm>
            <a:off x="539412" y="1501944"/>
            <a:ext cx="4124395" cy="3854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800"/>
              <a:t>Як і понад 200 років тому, так і сьогодні, слово великого українського поета Шевченка повертає нам історичну пам'ять, відроджує у нас національну свідомість і надихає нас на боротьбу.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CB6E50B-8061-E72F-F995-3390A40C0E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098" r="18340" b="4"/>
          <a:stretch/>
        </p:blipFill>
        <p:spPr>
          <a:xfrm>
            <a:off x="5349607" y="746125"/>
            <a:ext cx="3314451" cy="3358380"/>
          </a:xfrm>
          <a:prstGeom prst="rect">
            <a:avLst/>
          </a:prstGeom>
        </p:spPr>
      </p:pic>
      <p:sp>
        <p:nvSpPr>
          <p:cNvPr id="14" name="Round Single Corner Rectangle 17">
            <a:extLst>
              <a:ext uri="{FF2B5EF4-FFF2-40B4-BE49-F238E27FC236}">
                <a16:creationId xmlns:a16="http://schemas.microsoft.com/office/drawing/2014/main" id="{C9CD8108-0312-488F-BCF5-BDE9B86EC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10817" y="1002026"/>
            <a:ext cx="2309217" cy="1684338"/>
          </a:xfrm>
          <a:prstGeom prst="round1Rect">
            <a:avLst>
              <a:gd name="adj" fmla="val 11295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DFDB009-CBAB-4FFD-A94C-3CBF0E26A6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18" name="Round Single Corner Rectangle 16">
            <a:extLst>
              <a:ext uri="{FF2B5EF4-FFF2-40B4-BE49-F238E27FC236}">
                <a16:creationId xmlns:a16="http://schemas.microsoft.com/office/drawing/2014/main" id="{74A0BA84-9789-4F65-A8F3-58BEB40925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6241840" y="4259603"/>
            <a:ext cx="2417253" cy="1840846"/>
          </a:xfrm>
          <a:prstGeom prst="round1Rect">
            <a:avLst>
              <a:gd name="adj" fmla="val 11295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2E2C04-8A0B-BCC4-7C27-CE9F0B59BDF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427" r="51428" b="1"/>
          <a:stretch/>
        </p:blipFill>
        <p:spPr>
          <a:xfrm>
            <a:off x="8810817" y="2822889"/>
            <a:ext cx="2981133" cy="3532955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DAEBB3F-6EFA-00CA-8FE2-F5C3A8AAA7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37385" y="6548277"/>
            <a:ext cx="1554615" cy="37798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5535AF1-FB23-56CB-7F0B-BC9E9A5859D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47715"/>
          <a:stretch/>
        </p:blipFill>
        <p:spPr>
          <a:xfrm>
            <a:off x="8830059" y="96476"/>
            <a:ext cx="2961891" cy="257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6310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ED3EADE-0F7B-B81A-CF9F-B3F876CB27FA}"/>
              </a:ext>
            </a:extLst>
          </p:cNvPr>
          <p:cNvSpPr txBox="1"/>
          <p:nvPr/>
        </p:nvSpPr>
        <p:spPr>
          <a:xfrm flipH="1">
            <a:off x="7767961" y="1100831"/>
            <a:ext cx="4299752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dirty="0"/>
              <a:t>Слово лірика походить із грецької мови, у якій воно означає «</a:t>
            </a:r>
            <a:r>
              <a:rPr lang="uk-UA" b="1" dirty="0"/>
              <a:t>струнний музичний інструмент», </a:t>
            </a:r>
            <a:r>
              <a:rPr lang="uk-UA" dirty="0"/>
              <a:t>під акомпанемент якого в Стародавній Греції виконували вірші й пісні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466E5B9-E715-4204-2BEA-9792107DCCA8}"/>
              </a:ext>
            </a:extLst>
          </p:cNvPr>
          <p:cNvSpPr txBox="1"/>
          <p:nvPr/>
        </p:nvSpPr>
        <p:spPr>
          <a:xfrm>
            <a:off x="266699" y="2612539"/>
            <a:ext cx="8763001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/>
              <a:t>Ліричні твори </a:t>
            </a:r>
            <a:r>
              <a:rPr lang="uk-UA" dirty="0"/>
              <a:t>— це твори, у яких виражено думки, почуття та </a:t>
            </a:r>
          </a:p>
          <a:p>
            <a:pPr algn="just"/>
            <a:r>
              <a:rPr lang="uk-UA" dirty="0"/>
              <a:t>переживання людини. </a:t>
            </a:r>
          </a:p>
          <a:p>
            <a:pPr algn="just"/>
            <a:endParaRPr lang="uk-UA" dirty="0"/>
          </a:p>
          <a:p>
            <a:pPr algn="just"/>
            <a:r>
              <a:rPr lang="uk-UA" dirty="0"/>
              <a:t>У таких творах немає чітко окресленого сюжету, а є </a:t>
            </a:r>
            <a:r>
              <a:rPr lang="uk-UA" b="1" dirty="0"/>
              <a:t>лише емоції та переживання, якими відображено радість захоплення або сум і гнів.</a:t>
            </a:r>
            <a:r>
              <a:rPr lang="uk-UA" dirty="0"/>
              <a:t> Ліричні твори пишуть переважно віршованою мовою. Прикладом ліричного твору є вірш Т. Шевченка «За сонцем хмаронька пливе...».Пригадайте, що драматичні твори призначені для постановки на сцені, у них розписано репліки для акторів та акторок, подано ремарки. Нещодавно ви читали драматичний твір, а саме казку Олександра Олеся «Микита Кожум’яка».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92DC471-DF0A-E95A-2D12-015D8C8E5987}"/>
              </a:ext>
            </a:extLst>
          </p:cNvPr>
          <p:cNvSpPr txBox="1"/>
          <p:nvPr/>
        </p:nvSpPr>
        <p:spPr>
          <a:xfrm>
            <a:off x="9383697" y="285812"/>
            <a:ext cx="24857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СЛОВНИЧОК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523F1C5-242A-9DF4-5F42-35764AF296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6570" y="6562663"/>
            <a:ext cx="1554615" cy="37798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039CDED-D03B-F306-330D-8D8510D964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31207" y="2998467"/>
            <a:ext cx="1990725" cy="303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371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есняний пейзаж в живописі (частина 3) – Роман Свередюк">
            <a:extLst>
              <a:ext uri="{FF2B5EF4-FFF2-40B4-BE49-F238E27FC236}">
                <a16:creationId xmlns:a16="http://schemas.microsoft.com/office/drawing/2014/main" id="{F5EC0754-C05D-1B8A-F070-728497614F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655076" cy="3834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6F99C77-4C5E-E168-F1A5-4025CB55552F}"/>
              </a:ext>
            </a:extLst>
          </p:cNvPr>
          <p:cNvSpPr txBox="1"/>
          <p:nvPr/>
        </p:nvSpPr>
        <p:spPr>
          <a:xfrm>
            <a:off x="1" y="3188637"/>
            <a:ext cx="4749552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lang="ru-RU" dirty="0"/>
            </a:br>
            <a:r>
              <a:rPr lang="ru-RU" sz="2000" b="0" dirty="0" err="1">
                <a:solidFill>
                  <a:schemeClr val="bg1"/>
                </a:solidFill>
                <a:effectLst/>
                <a:latin typeface="Google Sans"/>
              </a:rPr>
              <a:t>Весняний</a:t>
            </a:r>
            <a:r>
              <a:rPr lang="ru-RU" sz="2000" b="0" dirty="0">
                <a:solidFill>
                  <a:schemeClr val="bg1"/>
                </a:solidFill>
                <a:effectLst/>
                <a:latin typeface="Google Sans"/>
              </a:rPr>
              <a:t> пейзаж </a:t>
            </a:r>
            <a:r>
              <a:rPr lang="ru-RU" sz="2000" dirty="0">
                <a:solidFill>
                  <a:schemeClr val="bg1"/>
                </a:solidFill>
                <a:latin typeface="Google Sans"/>
              </a:rPr>
              <a:t>. </a:t>
            </a:r>
            <a:r>
              <a:rPr lang="ru-RU" sz="2000" b="0" dirty="0">
                <a:solidFill>
                  <a:schemeClr val="bg1"/>
                </a:solidFill>
                <a:effectLst/>
                <a:latin typeface="Google Sans"/>
              </a:rPr>
              <a:t>Роман </a:t>
            </a:r>
            <a:r>
              <a:rPr lang="ru-RU" sz="2000" b="0" dirty="0" err="1">
                <a:solidFill>
                  <a:schemeClr val="bg1"/>
                </a:solidFill>
                <a:effectLst/>
                <a:latin typeface="Google Sans"/>
              </a:rPr>
              <a:t>Свередюк</a:t>
            </a:r>
            <a:endParaRPr lang="uk-UA" sz="200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723FBB-E2B3-A3CF-C92C-8AC9F6D62747}"/>
              </a:ext>
            </a:extLst>
          </p:cNvPr>
          <p:cNvSpPr txBox="1"/>
          <p:nvPr/>
        </p:nvSpPr>
        <p:spPr>
          <a:xfrm>
            <a:off x="8194088" y="284271"/>
            <a:ext cx="3506681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 err="1"/>
              <a:t>Пейза́ж</a:t>
            </a:r>
            <a:r>
              <a:rPr lang="uk-UA" dirty="0"/>
              <a:t> (</a:t>
            </a:r>
            <a:r>
              <a:rPr lang="uk-UA" dirty="0" err="1"/>
              <a:t>фр</a:t>
            </a:r>
            <a:r>
              <a:rPr lang="uk-UA" dirty="0"/>
              <a:t>. </a:t>
            </a:r>
            <a:r>
              <a:rPr lang="en-US" dirty="0" err="1"/>
              <a:t>Paysage</a:t>
            </a:r>
            <a:r>
              <a:rPr lang="en-US" dirty="0"/>
              <a:t>, </a:t>
            </a:r>
            <a:r>
              <a:rPr lang="uk-UA" dirty="0"/>
              <a:t>від країна, місцевість) — жанр в образотворчому мистецтві, в якому об'єктом зображення є природа. </a:t>
            </a:r>
            <a:r>
              <a:rPr lang="uk-UA" dirty="0" err="1"/>
              <a:t>Пейзажем</a:t>
            </a:r>
            <a:r>
              <a:rPr lang="uk-UA" dirty="0"/>
              <a:t> називають також окремий твір цього жанру. Як самостійний різновид образотворчого мистецтва пейзаж виник у китайському мистецтві, китайському живописі.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9477FE1-104A-6126-9DB9-104777E93248}"/>
              </a:ext>
            </a:extLst>
          </p:cNvPr>
          <p:cNvSpPr txBox="1"/>
          <p:nvPr/>
        </p:nvSpPr>
        <p:spPr>
          <a:xfrm>
            <a:off x="5862670" y="3988406"/>
            <a:ext cx="609452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/>
              <a:t>Пейзаж у ліричних творах </a:t>
            </a:r>
            <a:r>
              <a:rPr lang="uk-UA" dirty="0"/>
              <a:t>— один із композиційних компонентів художнього твору: опис природи, будь-якого незамкнутого простору зовнішнього світу. Існують </a:t>
            </a:r>
            <a:r>
              <a:rPr lang="uk-UA" b="1" dirty="0"/>
              <a:t>статичні П.</a:t>
            </a:r>
            <a:r>
              <a:rPr lang="uk-UA" dirty="0"/>
              <a:t> (спокійне, врівноважене зображення природи), </a:t>
            </a:r>
            <a:r>
              <a:rPr lang="uk-UA" b="1" dirty="0"/>
              <a:t>динамічні </a:t>
            </a:r>
            <a:r>
              <a:rPr lang="uk-UA" dirty="0"/>
              <a:t>(під час вирування стихійних сил). П. </a:t>
            </a:r>
            <a:r>
              <a:rPr lang="uk-UA" b="1" dirty="0"/>
              <a:t>за тематикою поділяються на</a:t>
            </a:r>
            <a:r>
              <a:rPr lang="uk-UA" dirty="0"/>
              <a:t>: степовий, лісовий, мариністичний (опис моря), урбаністичний (опис міста), індустріальний (опис заводів, </a:t>
            </a:r>
            <a:r>
              <a:rPr lang="uk-UA" dirty="0" err="1"/>
              <a:t>домн</a:t>
            </a:r>
            <a:r>
              <a:rPr lang="uk-UA" dirty="0"/>
              <a:t>, шахт).</a:t>
            </a:r>
          </a:p>
        </p:txBody>
      </p:sp>
      <p:pic>
        <p:nvPicPr>
          <p:cNvPr id="1028" name="Picture 4" descr="Картина морской пейзаж — живопись маслом | Пейзажи, Пейзаж картина маслом,  Закаты">
            <a:extLst>
              <a:ext uri="{FF2B5EF4-FFF2-40B4-BE49-F238E27FC236}">
                <a16:creationId xmlns:a16="http://schemas.microsoft.com/office/drawing/2014/main" id="{8C7DA1B8-2D15-233B-852A-8FD4C77BF8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34969"/>
            <a:ext cx="5655076" cy="3023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BE8F54E-509B-7157-4D11-E24449E270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37385" y="6573729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0494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6E9ADA6-AE6B-99AE-01D3-A65DDF78D021}"/>
              </a:ext>
            </a:extLst>
          </p:cNvPr>
          <p:cNvSpPr txBox="1"/>
          <p:nvPr/>
        </p:nvSpPr>
        <p:spPr>
          <a:xfrm>
            <a:off x="275949" y="1501934"/>
            <a:ext cx="5698723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За сонцем хмаронька </a:t>
            </a:r>
            <a:r>
              <a:rPr lang="uk-UA" sz="2800" b="1" dirty="0"/>
              <a:t>пливе,</a:t>
            </a:r>
          </a:p>
          <a:p>
            <a:r>
              <a:rPr lang="uk-UA" sz="2800" dirty="0"/>
              <a:t>Червоні поли </a:t>
            </a:r>
            <a:r>
              <a:rPr lang="uk-UA" sz="2800" b="1" i="1" dirty="0"/>
              <a:t>розстилає</a:t>
            </a:r>
          </a:p>
          <a:p>
            <a:r>
              <a:rPr lang="uk-UA" sz="2800" dirty="0"/>
              <a:t>І сонце спатоньки </a:t>
            </a:r>
            <a:r>
              <a:rPr lang="uk-UA" sz="2800" b="1" dirty="0" err="1"/>
              <a:t>зове</a:t>
            </a:r>
            <a:endParaRPr lang="uk-UA" sz="2800" b="1" dirty="0"/>
          </a:p>
          <a:p>
            <a:r>
              <a:rPr lang="uk-UA" sz="2800" dirty="0"/>
              <a:t>У синє море: </a:t>
            </a:r>
            <a:r>
              <a:rPr lang="uk-UA" sz="2800" b="1" i="1" dirty="0"/>
              <a:t>покриває</a:t>
            </a:r>
          </a:p>
          <a:p>
            <a:r>
              <a:rPr lang="uk-UA" sz="2800" dirty="0"/>
              <a:t>Рожевою пеленою,</a:t>
            </a:r>
          </a:p>
          <a:p>
            <a:r>
              <a:rPr lang="uk-UA" sz="2800" dirty="0"/>
              <a:t>Мов мати дитину.</a:t>
            </a:r>
          </a:p>
          <a:p>
            <a:r>
              <a:rPr lang="uk-UA" sz="2800" dirty="0"/>
              <a:t>Очам любо. Годиночку,</a:t>
            </a:r>
          </a:p>
          <a:p>
            <a:r>
              <a:rPr lang="uk-UA" sz="2800" dirty="0" err="1"/>
              <a:t>Малую</a:t>
            </a:r>
            <a:r>
              <a:rPr lang="uk-UA" sz="2800" dirty="0"/>
              <a:t> годину</a:t>
            </a:r>
          </a:p>
          <a:p>
            <a:r>
              <a:rPr lang="uk-UA" sz="2800" dirty="0"/>
              <a:t>Ніби серце </a:t>
            </a:r>
            <a:r>
              <a:rPr lang="uk-UA" sz="2800" dirty="0" err="1"/>
              <a:t>одпочине</a:t>
            </a:r>
            <a:r>
              <a:rPr lang="uk-UA" sz="2800" dirty="0"/>
              <a:t>,</a:t>
            </a:r>
          </a:p>
          <a:p>
            <a:r>
              <a:rPr lang="uk-UA" sz="2800" dirty="0"/>
              <a:t>З Богом заговорить...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351B2D1-6BD7-D11A-97C3-EEF4D1003457}"/>
              </a:ext>
            </a:extLst>
          </p:cNvPr>
          <p:cNvSpPr txBox="1"/>
          <p:nvPr/>
        </p:nvSpPr>
        <p:spPr>
          <a:xfrm>
            <a:off x="6249881" y="1501933"/>
            <a:ext cx="5820051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А туман, неначе ворог,</a:t>
            </a:r>
          </a:p>
          <a:p>
            <a:r>
              <a:rPr lang="uk-UA" sz="2800" dirty="0"/>
              <a:t>Закриває море</a:t>
            </a:r>
          </a:p>
          <a:p>
            <a:r>
              <a:rPr lang="uk-UA" sz="2800" dirty="0"/>
              <a:t>І хмароньку </a:t>
            </a:r>
            <a:r>
              <a:rPr lang="uk-UA" sz="2800" dirty="0" err="1"/>
              <a:t>рожевую</a:t>
            </a:r>
            <a:r>
              <a:rPr lang="uk-UA" sz="2800" dirty="0"/>
              <a:t>,</a:t>
            </a:r>
          </a:p>
          <a:p>
            <a:r>
              <a:rPr lang="uk-UA" sz="2800" dirty="0"/>
              <a:t>І тьму за собою</a:t>
            </a:r>
          </a:p>
          <a:p>
            <a:r>
              <a:rPr lang="uk-UA" sz="2800" dirty="0"/>
              <a:t>Розстилає туман сивий,</a:t>
            </a:r>
          </a:p>
          <a:p>
            <a:r>
              <a:rPr lang="uk-UA" sz="2800" dirty="0"/>
              <a:t>І тьмою німою</a:t>
            </a:r>
          </a:p>
          <a:p>
            <a:r>
              <a:rPr lang="uk-UA" sz="2800" dirty="0" err="1"/>
              <a:t>Оповиє</a:t>
            </a:r>
            <a:r>
              <a:rPr lang="uk-UA" sz="2800" dirty="0"/>
              <a:t> тобі душу,</a:t>
            </a:r>
          </a:p>
          <a:p>
            <a:r>
              <a:rPr lang="uk-UA" sz="2800" dirty="0"/>
              <a:t>Й не знаєш, де дітись,</a:t>
            </a:r>
          </a:p>
          <a:p>
            <a:r>
              <a:rPr lang="uk-UA" sz="2800" dirty="0"/>
              <a:t>І ждеш його, того світу,</a:t>
            </a:r>
          </a:p>
          <a:p>
            <a:r>
              <a:rPr lang="uk-UA" sz="2800" dirty="0"/>
              <a:t>Мов матері діти.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49C34AB-80B0-60C4-87BA-B7C83F4AD6F2}"/>
              </a:ext>
            </a:extLst>
          </p:cNvPr>
          <p:cNvSpPr txBox="1"/>
          <p:nvPr/>
        </p:nvSpPr>
        <p:spPr>
          <a:xfrm>
            <a:off x="3943905" y="565497"/>
            <a:ext cx="60945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«За сонцем хмаронька пливе...» 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AB1627A-12B2-1A18-93D8-4F5F9EF19F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7385" y="6527639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0100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4" name="Rectangle 1043">
            <a:extLst>
              <a:ext uri="{FF2B5EF4-FFF2-40B4-BE49-F238E27FC236}">
                <a16:creationId xmlns:a16="http://schemas.microsoft.com/office/drawing/2014/main" id="{6C2997EE-0889-44C3-AC0D-18F26AC9A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0" name="Picture 6" descr="Тарас ШЕВЧЕНКО. «За сонцем хмаронька пливе…»">
            <a:extLst>
              <a:ext uri="{FF2B5EF4-FFF2-40B4-BE49-F238E27FC236}">
                <a16:creationId xmlns:a16="http://schemas.microsoft.com/office/drawing/2014/main" id="{D80639C1-12C6-CB31-1207-3E12A023C8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45" r="-3" b="-3"/>
          <a:stretch/>
        </p:blipFill>
        <p:spPr bwMode="auto">
          <a:xfrm>
            <a:off x="5622233" y="10"/>
            <a:ext cx="6569769" cy="3750724"/>
          </a:xfrm>
          <a:custGeom>
            <a:avLst/>
            <a:gdLst/>
            <a:ahLst/>
            <a:cxnLst/>
            <a:rect l="l" t="t" r="r" b="b"/>
            <a:pathLst>
              <a:path w="6569769" h="3750734">
                <a:moveTo>
                  <a:pt x="1738471" y="0"/>
                </a:moveTo>
                <a:lnTo>
                  <a:pt x="6569769" y="0"/>
                </a:lnTo>
                <a:lnTo>
                  <a:pt x="6569769" y="3750734"/>
                </a:lnTo>
                <a:lnTo>
                  <a:pt x="0" y="375073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Відеопоезія &quot;За сонцем хмаронька пливе&quot; - YouTube">
            <a:extLst>
              <a:ext uri="{FF2B5EF4-FFF2-40B4-BE49-F238E27FC236}">
                <a16:creationId xmlns:a16="http://schemas.microsoft.com/office/drawing/2014/main" id="{D4C5C14F-1600-7F95-9B72-785591F4EB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93" b="23987"/>
          <a:stretch/>
        </p:blipFill>
        <p:spPr bwMode="auto">
          <a:xfrm>
            <a:off x="4182011" y="3887894"/>
            <a:ext cx="8009991" cy="2970106"/>
          </a:xfrm>
          <a:custGeom>
            <a:avLst/>
            <a:gdLst/>
            <a:ahLst/>
            <a:cxnLst/>
            <a:rect l="l" t="t" r="r" b="b"/>
            <a:pathLst>
              <a:path w="8009991" h="2970106">
                <a:moveTo>
                  <a:pt x="1376648" y="0"/>
                </a:moveTo>
                <a:lnTo>
                  <a:pt x="8009991" y="0"/>
                </a:lnTo>
                <a:lnTo>
                  <a:pt x="8009991" y="2970106"/>
                </a:lnTo>
                <a:lnTo>
                  <a:pt x="0" y="297010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Тарас Шевченко - За сонцем хмаронька пливе - YouTube">
            <a:extLst>
              <a:ext uri="{FF2B5EF4-FFF2-40B4-BE49-F238E27FC236}">
                <a16:creationId xmlns:a16="http://schemas.microsoft.com/office/drawing/2014/main" id="{66F2D4FB-0329-D40A-FD91-727E1A33EA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45"/>
          <a:stretch/>
        </p:blipFill>
        <p:spPr bwMode="auto">
          <a:xfrm>
            <a:off x="20" y="10"/>
            <a:ext cx="7503091" cy="6857990"/>
          </a:xfrm>
          <a:custGeom>
            <a:avLst/>
            <a:gdLst/>
            <a:ahLst/>
            <a:cxnLst/>
            <a:rect l="l" t="t" r="r" b="b"/>
            <a:pathLst>
              <a:path w="7503111" h="6858000">
                <a:moveTo>
                  <a:pt x="0" y="0"/>
                </a:moveTo>
                <a:lnTo>
                  <a:pt x="677334" y="0"/>
                </a:lnTo>
                <a:lnTo>
                  <a:pt x="1168036" y="0"/>
                </a:lnTo>
                <a:lnTo>
                  <a:pt x="1205499" y="0"/>
                </a:lnTo>
                <a:lnTo>
                  <a:pt x="1647632" y="0"/>
                </a:lnTo>
                <a:lnTo>
                  <a:pt x="7215401" y="0"/>
                </a:lnTo>
                <a:lnTo>
                  <a:pt x="4041567" y="6852993"/>
                </a:lnTo>
                <a:lnTo>
                  <a:pt x="7503111" y="6852993"/>
                </a:lnTo>
                <a:lnTo>
                  <a:pt x="7503111" y="6852994"/>
                </a:lnTo>
                <a:lnTo>
                  <a:pt x="1647632" y="6852994"/>
                </a:lnTo>
                <a:lnTo>
                  <a:pt x="1647632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90049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hade val="98000"/>
                <a:satMod val="150000"/>
                <a:lumMod val="102000"/>
              </a:schemeClr>
            </a:gs>
            <a:gs pos="50000">
              <a:schemeClr val="bg1">
                <a:tint val="98000"/>
                <a:shade val="90000"/>
                <a:satMod val="13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6184FA60-56E6-4C39-B1D1-F8DA36DE1F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A596657-B904-4480-A3AC-E645187078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730" b="12276"/>
          <a:stretch/>
        </p:blipFill>
        <p:spPr>
          <a:xfrm rot="16200000">
            <a:off x="7672787" y="2341160"/>
            <a:ext cx="6860373" cy="217805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288FBC-6CAE-0248-CF1E-050EFC96F693}"/>
              </a:ext>
            </a:extLst>
          </p:cNvPr>
          <p:cNvSpPr txBox="1"/>
          <p:nvPr/>
        </p:nvSpPr>
        <p:spPr>
          <a:xfrm>
            <a:off x="526527" y="1291245"/>
            <a:ext cx="5527519" cy="38453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 err="1"/>
              <a:t>Автор</a:t>
            </a:r>
            <a:r>
              <a:rPr lang="en-US" sz="2000" b="1" dirty="0"/>
              <a:t> </a:t>
            </a:r>
            <a:r>
              <a:rPr lang="en-US" sz="2000" dirty="0"/>
              <a:t>– </a:t>
            </a:r>
            <a:r>
              <a:rPr lang="en-US" sz="2000" dirty="0" err="1"/>
              <a:t>Тарас</a:t>
            </a:r>
            <a:r>
              <a:rPr lang="en-US" sz="2000" dirty="0"/>
              <a:t> </a:t>
            </a:r>
            <a:r>
              <a:rPr lang="en-US" sz="2000" dirty="0" err="1"/>
              <a:t>Шевченко</a:t>
            </a:r>
            <a:endParaRPr lang="en-US" sz="20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 err="1"/>
              <a:t>Рік</a:t>
            </a:r>
            <a:r>
              <a:rPr lang="en-US" sz="2000" b="1" dirty="0"/>
              <a:t> </a:t>
            </a:r>
            <a:r>
              <a:rPr lang="en-US" sz="2000" b="1" dirty="0" err="1"/>
              <a:t>написання</a:t>
            </a:r>
            <a:r>
              <a:rPr lang="en-US" sz="2000" b="1" dirty="0"/>
              <a:t> </a:t>
            </a:r>
            <a:r>
              <a:rPr lang="en-US" sz="2000" dirty="0"/>
              <a:t>– 1848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 err="1"/>
              <a:t>Вид</a:t>
            </a:r>
            <a:r>
              <a:rPr lang="en-US" sz="2000" b="1" dirty="0"/>
              <a:t> </a:t>
            </a:r>
            <a:r>
              <a:rPr lang="en-US" sz="2000" b="1" dirty="0" err="1"/>
              <a:t>лірики</a:t>
            </a:r>
            <a:r>
              <a:rPr lang="en-US" sz="2000" b="1" dirty="0"/>
              <a:t> </a:t>
            </a:r>
            <a:r>
              <a:rPr lang="en-US" sz="2000" dirty="0"/>
              <a:t>– </a:t>
            </a:r>
            <a:r>
              <a:rPr lang="en-US" sz="2000" dirty="0" err="1"/>
              <a:t>пейзажна</a:t>
            </a:r>
            <a:endParaRPr lang="en-US" sz="20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 err="1"/>
              <a:t>Тема</a:t>
            </a:r>
            <a:r>
              <a:rPr lang="en-US" sz="2000" dirty="0"/>
              <a:t> : </a:t>
            </a:r>
            <a:r>
              <a:rPr lang="en-US" sz="2000" dirty="0" err="1"/>
              <a:t>змалювання</a:t>
            </a:r>
            <a:r>
              <a:rPr lang="en-US" sz="2000" dirty="0"/>
              <a:t> </a:t>
            </a:r>
            <a:r>
              <a:rPr lang="en-US" sz="2000" dirty="0" err="1"/>
              <a:t>вечірньої</a:t>
            </a:r>
            <a:r>
              <a:rPr lang="en-US" sz="2000" dirty="0"/>
              <a:t> </a:t>
            </a:r>
            <a:r>
              <a:rPr lang="en-US" sz="2000" dirty="0" err="1"/>
              <a:t>пори</a:t>
            </a:r>
            <a:r>
              <a:rPr lang="en-US" sz="2000" dirty="0"/>
              <a:t> </a:t>
            </a:r>
            <a:r>
              <a:rPr lang="en-US" sz="2000" dirty="0" err="1"/>
              <a:t>та</a:t>
            </a:r>
            <a:r>
              <a:rPr lang="en-US" sz="2000" dirty="0"/>
              <a:t> </a:t>
            </a:r>
            <a:r>
              <a:rPr lang="en-US" sz="2000" dirty="0" err="1"/>
              <a:t>очікування</a:t>
            </a:r>
            <a:r>
              <a:rPr lang="en-US" sz="2000" dirty="0"/>
              <a:t> </a:t>
            </a:r>
            <a:r>
              <a:rPr lang="en-US" sz="2000" dirty="0" err="1"/>
              <a:t>нового</a:t>
            </a:r>
            <a:r>
              <a:rPr lang="en-US" sz="2000" dirty="0"/>
              <a:t> </a:t>
            </a:r>
            <a:r>
              <a:rPr lang="en-US" sz="2000" dirty="0" err="1"/>
              <a:t>дня</a:t>
            </a:r>
            <a:r>
              <a:rPr lang="en-US" sz="2000" dirty="0"/>
              <a:t>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 err="1"/>
              <a:t>Ідея</a:t>
            </a:r>
            <a:r>
              <a:rPr lang="en-US" sz="2000" b="1" dirty="0"/>
              <a:t> : </a:t>
            </a:r>
            <a:r>
              <a:rPr lang="en-US" sz="2000" dirty="0" err="1"/>
              <a:t>туга</a:t>
            </a:r>
            <a:r>
              <a:rPr lang="en-US" sz="2000" dirty="0"/>
              <a:t> </a:t>
            </a:r>
            <a:r>
              <a:rPr lang="en-US" sz="2000" dirty="0" err="1"/>
              <a:t>за</a:t>
            </a:r>
            <a:r>
              <a:rPr lang="en-US" sz="2000" dirty="0"/>
              <a:t> </a:t>
            </a:r>
            <a:r>
              <a:rPr lang="en-US" sz="2000" dirty="0" err="1"/>
              <a:t>рідним</a:t>
            </a:r>
            <a:r>
              <a:rPr lang="en-US" sz="2000" dirty="0"/>
              <a:t> </a:t>
            </a:r>
            <a:r>
              <a:rPr lang="en-US" sz="2000" dirty="0" err="1"/>
              <a:t>краєм</a:t>
            </a:r>
            <a:r>
              <a:rPr lang="en-US" sz="2000" dirty="0"/>
              <a:t>, </a:t>
            </a:r>
            <a:r>
              <a:rPr lang="en-US" sz="2000" dirty="0" err="1"/>
              <a:t>його</a:t>
            </a:r>
            <a:r>
              <a:rPr lang="en-US" sz="2000" dirty="0"/>
              <a:t> </a:t>
            </a:r>
            <a:r>
              <a:rPr lang="en-US" sz="2000" dirty="0" err="1"/>
              <a:t>чарівною</a:t>
            </a:r>
            <a:r>
              <a:rPr lang="en-US" sz="2000" dirty="0"/>
              <a:t> </a:t>
            </a:r>
            <a:r>
              <a:rPr lang="en-US" sz="2000" dirty="0" err="1"/>
              <a:t>природою</a:t>
            </a:r>
            <a:r>
              <a:rPr lang="en-US" sz="2000" dirty="0"/>
              <a:t>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 err="1"/>
              <a:t>Основна</a:t>
            </a:r>
            <a:r>
              <a:rPr lang="en-US" sz="2000" b="1" dirty="0"/>
              <a:t> </a:t>
            </a:r>
            <a:r>
              <a:rPr lang="en-US" sz="2000" b="1" dirty="0" err="1"/>
              <a:t>думка</a:t>
            </a:r>
            <a:r>
              <a:rPr lang="en-US" sz="2000" b="1" dirty="0"/>
              <a:t>: </a:t>
            </a:r>
            <a:r>
              <a:rPr lang="en-US" sz="2000" dirty="0" err="1"/>
              <a:t>батьківщина</a:t>
            </a:r>
            <a:r>
              <a:rPr lang="en-US" sz="2000" dirty="0"/>
              <a:t> — </a:t>
            </a:r>
            <a:r>
              <a:rPr lang="en-US" sz="2000" dirty="0" err="1"/>
              <a:t>рідна</a:t>
            </a:r>
            <a:r>
              <a:rPr lang="en-US" sz="2000" dirty="0"/>
              <a:t> </a:t>
            </a:r>
            <a:r>
              <a:rPr lang="en-US" sz="2000" dirty="0" err="1"/>
              <a:t>домівка</a:t>
            </a:r>
            <a:endParaRPr lang="en-US" sz="2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597376-833D-E1DC-BADC-63E16BA1F937}"/>
              </a:ext>
            </a:extLst>
          </p:cNvPr>
          <p:cNvSpPr txBox="1"/>
          <p:nvPr/>
        </p:nvSpPr>
        <p:spPr>
          <a:xfrm>
            <a:off x="6276513" y="1827826"/>
            <a:ext cx="5771225" cy="43550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uk-UA" b="1" dirty="0"/>
              <a:t>Художні засоби «За сонцем хмаронька пливе» </a:t>
            </a:r>
          </a:p>
          <a:p>
            <a:pPr>
              <a:spcAft>
                <a:spcPts val="600"/>
              </a:spcAft>
            </a:pPr>
            <a:r>
              <a:rPr lang="uk-UA" b="1" dirty="0"/>
              <a:t>Епітети: </a:t>
            </a:r>
            <a:r>
              <a:rPr lang="uk-UA" dirty="0"/>
              <a:t>червоні поли, синє море, рожевою пеленою, хмароньку </a:t>
            </a:r>
            <a:r>
              <a:rPr lang="uk-UA" dirty="0" err="1"/>
              <a:t>рожевую</a:t>
            </a:r>
            <a:r>
              <a:rPr lang="uk-UA" dirty="0"/>
              <a:t>, туман сивий, тьмою німою.</a:t>
            </a:r>
          </a:p>
          <a:p>
            <a:pPr>
              <a:spcAft>
                <a:spcPts val="600"/>
              </a:spcAft>
            </a:pPr>
            <a:r>
              <a:rPr lang="uk-UA" b="1" dirty="0"/>
              <a:t>Метафори:</a:t>
            </a:r>
            <a:r>
              <a:rPr lang="uk-UA" dirty="0"/>
              <a:t> хмаронька пливе, червоні поли розставляє, сонце спатоньки </a:t>
            </a:r>
            <a:r>
              <a:rPr lang="uk-UA" dirty="0" err="1"/>
              <a:t>зове</a:t>
            </a:r>
            <a:r>
              <a:rPr lang="uk-UA" dirty="0"/>
              <a:t>, серце </a:t>
            </a:r>
            <a:r>
              <a:rPr lang="uk-UA" dirty="0" err="1"/>
              <a:t>одпочине</a:t>
            </a:r>
            <a:r>
              <a:rPr lang="uk-UA" dirty="0"/>
              <a:t>, серце заговорить, туман </a:t>
            </a:r>
            <a:r>
              <a:rPr lang="uk-UA" dirty="0" err="1"/>
              <a:t>оповиє</a:t>
            </a:r>
            <a:r>
              <a:rPr lang="uk-UA" dirty="0"/>
              <a:t> душу.</a:t>
            </a:r>
          </a:p>
          <a:p>
            <a:pPr>
              <a:spcAft>
                <a:spcPts val="600"/>
              </a:spcAft>
            </a:pPr>
            <a:r>
              <a:rPr lang="uk-UA" b="1" dirty="0"/>
              <a:t>Порівняння: </a:t>
            </a:r>
            <a:r>
              <a:rPr lang="uk-UA" dirty="0"/>
              <a:t>покриває рожевою пеленою, мов мати дитину; неначе ворог, мов матері діти.</a:t>
            </a:r>
          </a:p>
          <a:p>
            <a:pPr>
              <a:spcAft>
                <a:spcPts val="600"/>
              </a:spcAft>
            </a:pPr>
            <a:r>
              <a:rPr lang="uk-UA" b="1" dirty="0"/>
              <a:t>Пестливі слова</a:t>
            </a:r>
            <a:r>
              <a:rPr lang="uk-UA" dirty="0"/>
              <a:t>: зіронька, соловейко, хмаронька, спатоньки, годиночку.</a:t>
            </a:r>
          </a:p>
          <a:p>
            <a:pPr>
              <a:spcAft>
                <a:spcPts val="600"/>
              </a:spcAft>
            </a:pPr>
            <a:r>
              <a:rPr lang="uk-UA" b="1" dirty="0"/>
              <a:t>Персоніфікаці</a:t>
            </a:r>
            <a:r>
              <a:rPr lang="uk-UA" dirty="0"/>
              <a:t>я: «за сонцем хмаронька пливе»…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A408E0-A38B-2515-E88F-90F1D005C14C}"/>
              </a:ext>
            </a:extLst>
          </p:cNvPr>
          <p:cNvSpPr txBox="1"/>
          <p:nvPr/>
        </p:nvSpPr>
        <p:spPr>
          <a:xfrm>
            <a:off x="6809174" y="186431"/>
            <a:ext cx="3204773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ПАСПОРТ ПОЕЗІЇ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06DB86D-C373-40B0-C149-B59A9568DD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7385" y="6573533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5529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ounded Rectangle 14">
            <a:extLst>
              <a:ext uri="{FF2B5EF4-FFF2-40B4-BE49-F238E27FC236}">
                <a16:creationId xmlns:a16="http://schemas.microsoft.com/office/drawing/2014/main" id="{12CC1C37-8BC7-4374-8300-E73C369150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6008" y="0"/>
            <a:ext cx="7555992" cy="6858000"/>
          </a:xfrm>
          <a:prstGeom prst="roundRect">
            <a:avLst>
              <a:gd name="adj" fmla="val 0"/>
            </a:avLst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CC82757-F96F-41CB-B2B8-49689F436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635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A37F53D-999D-4551-B3F8-064DBF3155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75"/>
          <a:stretch/>
        </p:blipFill>
        <p:spPr>
          <a:xfrm>
            <a:off x="0" y="0"/>
            <a:ext cx="4636008" cy="14414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9C99389-A1E4-4A6F-BF8E-9013FF0491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75"/>
          <a:stretch/>
        </p:blipFill>
        <p:spPr>
          <a:xfrm>
            <a:off x="0" y="4375150"/>
            <a:ext cx="4636008" cy="24828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BBF31F6-CCBE-A2B1-E263-2E010736E347}"/>
              </a:ext>
            </a:extLst>
          </p:cNvPr>
          <p:cNvSpPr txBox="1"/>
          <p:nvPr/>
        </p:nvSpPr>
        <p:spPr>
          <a:xfrm>
            <a:off x="685800" y="1066163"/>
            <a:ext cx="3306744" cy="51483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cap="all">
                <a:solidFill>
                  <a:schemeClr val="bg1"/>
                </a:solidFill>
                <a:latin typeface="+mj-lt"/>
                <a:ea typeface="+mj-ea"/>
                <a:cs typeface="+mj-cs"/>
              </a:rPr>
              <a:t>Засоби образної мови</a:t>
            </a:r>
          </a:p>
        </p:txBody>
      </p:sp>
      <p:graphicFrame>
        <p:nvGraphicFramePr>
          <p:cNvPr id="9" name="TextBox 6">
            <a:extLst>
              <a:ext uri="{FF2B5EF4-FFF2-40B4-BE49-F238E27FC236}">
                <a16:creationId xmlns:a16="http://schemas.microsoft.com/office/drawing/2014/main" id="{3D412C46-B5D2-CFCD-4BC0-6D81B07746E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75117410"/>
              </p:ext>
            </p:extLst>
          </p:nvPr>
        </p:nvGraphicFramePr>
        <p:xfrm>
          <a:off x="5279471" y="568572"/>
          <a:ext cx="6655353" cy="5447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08D7F93-AC44-2ED2-B867-5D326EA2F8B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618335" y="6518115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0860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4E6DF50-3301-D99E-D0F9-57F38079F711}"/>
              </a:ext>
            </a:extLst>
          </p:cNvPr>
          <p:cNvSpPr txBox="1"/>
          <p:nvPr/>
        </p:nvSpPr>
        <p:spPr>
          <a:xfrm>
            <a:off x="5222288" y="221876"/>
            <a:ext cx="60945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«Садок вишневий коло хати...»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10A2D0F-AB72-EBA5-5ED8-99579AA580CD}"/>
              </a:ext>
            </a:extLst>
          </p:cNvPr>
          <p:cNvSpPr txBox="1"/>
          <p:nvPr/>
        </p:nvSpPr>
        <p:spPr>
          <a:xfrm>
            <a:off x="1088902" y="1114751"/>
            <a:ext cx="7570432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/>
              <a:t>Садок вишневий коло хати,</a:t>
            </a:r>
          </a:p>
          <a:p>
            <a:r>
              <a:rPr lang="uk-UA" sz="2400" dirty="0"/>
              <a:t>Хрущі над </a:t>
            </a:r>
            <a:r>
              <a:rPr lang="uk-UA" sz="2400" dirty="0" err="1"/>
              <a:t>вишнями</a:t>
            </a:r>
            <a:r>
              <a:rPr lang="uk-UA" sz="2400" dirty="0"/>
              <a:t> гудуть,</a:t>
            </a:r>
          </a:p>
          <a:p>
            <a:r>
              <a:rPr lang="uk-UA" sz="2400" dirty="0"/>
              <a:t>Плугатарі з плугами йдуть,</a:t>
            </a:r>
          </a:p>
          <a:p>
            <a:r>
              <a:rPr lang="uk-UA" sz="2400" dirty="0"/>
              <a:t>Співають ідучи дівчата,</a:t>
            </a:r>
          </a:p>
          <a:p>
            <a:r>
              <a:rPr lang="uk-UA" sz="2400" dirty="0"/>
              <a:t>А матері </a:t>
            </a:r>
            <a:r>
              <a:rPr lang="uk-UA" sz="2400" dirty="0" err="1"/>
              <a:t>вечерять</a:t>
            </a:r>
            <a:r>
              <a:rPr lang="uk-UA" sz="2400" dirty="0"/>
              <a:t> ждуть.</a:t>
            </a:r>
          </a:p>
          <a:p>
            <a:r>
              <a:rPr lang="uk-UA" sz="2400" dirty="0"/>
              <a:t>Сім’я вечеря коло хати,</a:t>
            </a:r>
          </a:p>
          <a:p>
            <a:r>
              <a:rPr lang="uk-UA" sz="2400" dirty="0"/>
              <a:t>Вечірня зіронька встає.</a:t>
            </a:r>
          </a:p>
          <a:p>
            <a:r>
              <a:rPr lang="uk-UA" sz="2400" dirty="0"/>
              <a:t>Дочка </a:t>
            </a:r>
            <a:r>
              <a:rPr lang="uk-UA" sz="2400" dirty="0" err="1"/>
              <a:t>вечерять</a:t>
            </a:r>
            <a:r>
              <a:rPr lang="uk-UA" sz="2400" dirty="0"/>
              <a:t> подає,</a:t>
            </a:r>
          </a:p>
          <a:p>
            <a:r>
              <a:rPr lang="uk-UA" sz="2400" dirty="0"/>
              <a:t>А мати хоче научати,</a:t>
            </a:r>
          </a:p>
          <a:p>
            <a:r>
              <a:rPr lang="uk-UA" sz="2400" dirty="0"/>
              <a:t>Так соловейко не дає.</a:t>
            </a:r>
          </a:p>
          <a:p>
            <a:r>
              <a:rPr lang="uk-UA" sz="2400" dirty="0"/>
              <a:t>Поклала мати коло хати</a:t>
            </a:r>
          </a:p>
          <a:p>
            <a:r>
              <a:rPr lang="uk-UA" sz="2400" dirty="0"/>
              <a:t>Маленьких діточок своїх; </a:t>
            </a:r>
          </a:p>
          <a:p>
            <a:r>
              <a:rPr lang="uk-UA" sz="2400" dirty="0"/>
              <a:t>Сама заснула коло їх.</a:t>
            </a:r>
          </a:p>
          <a:p>
            <a:r>
              <a:rPr lang="uk-UA" sz="2400" dirty="0" err="1"/>
              <a:t>Затихло</a:t>
            </a:r>
            <a:r>
              <a:rPr lang="uk-UA" sz="2400" dirty="0"/>
              <a:t> все, тільки дівчата</a:t>
            </a:r>
          </a:p>
          <a:p>
            <a:r>
              <a:rPr lang="uk-UA" sz="2400" dirty="0"/>
              <a:t>Та соловейко не </a:t>
            </a:r>
            <a:r>
              <a:rPr lang="uk-UA" sz="2400" dirty="0" err="1"/>
              <a:t>затих</a:t>
            </a:r>
            <a:r>
              <a:rPr lang="uk-UA" sz="2400" dirty="0"/>
              <a:t>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5BEB10A-FE9C-D941-0BDE-1BEE94764F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0" y="1114751"/>
            <a:ext cx="5627768" cy="5410436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75C34B2-60BD-D37C-B5F3-AB87DCF19C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7385" y="6508590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6654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DBE013D-7346-7BFC-D27E-BD776EDAEA80}"/>
              </a:ext>
            </a:extLst>
          </p:cNvPr>
          <p:cNvSpPr txBox="1"/>
          <p:nvPr/>
        </p:nvSpPr>
        <p:spPr>
          <a:xfrm>
            <a:off x="295183" y="1510034"/>
            <a:ext cx="5244483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Вірш Т. Шевченка «Садок вишневий коло хати...» </a:t>
            </a:r>
            <a:r>
              <a:rPr lang="uk-UA" sz="2800" b="1" dirty="0"/>
              <a:t>унікальний </a:t>
            </a:r>
            <a:r>
              <a:rPr lang="uk-UA" sz="2800" dirty="0"/>
              <a:t>тим, що в ньому </a:t>
            </a:r>
            <a:r>
              <a:rPr lang="uk-UA" sz="2800" b="1" dirty="0"/>
              <a:t>майже немає художніх засобів. </a:t>
            </a:r>
            <a:r>
              <a:rPr lang="uk-UA" sz="2800" dirty="0"/>
              <a:t>Однак таке  буває </a:t>
            </a:r>
            <a:r>
              <a:rPr lang="uk-UA" sz="2800" dirty="0" err="1"/>
              <a:t>рідко</a:t>
            </a:r>
            <a:r>
              <a:rPr lang="uk-UA" sz="2800" dirty="0"/>
              <a:t>: треба мати неймовірний талант, щоб простими словами передати красу весняного вечора й гармонію людини та природи.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36572DD-7BCB-C62E-7499-E52C3CEEC9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7385" y="6554707"/>
            <a:ext cx="1554615" cy="377985"/>
          </a:xfrm>
          <a:prstGeom prst="rect">
            <a:avLst/>
          </a:prstGeom>
        </p:spPr>
      </p:pic>
      <p:pic>
        <p:nvPicPr>
          <p:cNvPr id="1030" name="Picture 6" descr="961 рік. Хроніка одного весняного дня... | Народні блоги">
            <a:extLst>
              <a:ext uri="{FF2B5EF4-FFF2-40B4-BE49-F238E27FC236}">
                <a16:creationId xmlns:a16="http://schemas.microsoft.com/office/drawing/2014/main" id="{39D880EB-C4FC-A86C-6F8C-DD9CAE1800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853" y="4333648"/>
            <a:ext cx="2966968" cy="216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Садок вишневий коло хати">
            <a:extLst>
              <a:ext uri="{FF2B5EF4-FFF2-40B4-BE49-F238E27FC236}">
                <a16:creationId xmlns:a16="http://schemas.microsoft.com/office/drawing/2014/main" id="{FE251CB7-E964-755D-01A4-FD8A78799D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37"/>
          <a:stretch/>
        </p:blipFill>
        <p:spPr bwMode="auto">
          <a:xfrm>
            <a:off x="9006825" y="1336682"/>
            <a:ext cx="3022696" cy="2092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Фотомайстерня «Треті півні» вразила фотографіями українок у національному  одязі - Урядовий Кур'єр - газета центра… | Ukrainian women, Floral  headdress, Folk fashion">
            <a:extLst>
              <a:ext uri="{FF2B5EF4-FFF2-40B4-BE49-F238E27FC236}">
                <a16:creationId xmlns:a16="http://schemas.microsoft.com/office/drawing/2014/main" id="{62B26489-92DF-D1EA-4F49-B578994ECE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"/>
          <a:stretch/>
        </p:blipFill>
        <p:spPr bwMode="auto">
          <a:xfrm>
            <a:off x="5995853" y="440395"/>
            <a:ext cx="2889714" cy="3485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Скарби України - Співучий символ України. СОЛОВЕЙКО – це Свята і вільна  Божа пташка, співець добра і кохання, символ весни і волі, високого  натхнення і неперевершеного таланту. Виконати свою роботу так, як">
            <a:extLst>
              <a:ext uri="{FF2B5EF4-FFF2-40B4-BE49-F238E27FC236}">
                <a16:creationId xmlns:a16="http://schemas.microsoft.com/office/drawing/2014/main" id="{B2486114-0CF0-A5CA-91C0-A894F577B6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6824" y="3676649"/>
            <a:ext cx="3022695" cy="1981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94924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306327A-683A-2E42-BDEA-51B610865410}"/>
              </a:ext>
            </a:extLst>
          </p:cNvPr>
          <p:cNvSpPr txBox="1"/>
          <p:nvPr/>
        </p:nvSpPr>
        <p:spPr>
          <a:xfrm>
            <a:off x="284085" y="1611194"/>
            <a:ext cx="7199791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000" b="1" dirty="0"/>
              <a:t>Автор</a:t>
            </a:r>
            <a:r>
              <a:rPr lang="uk-UA" sz="2000" dirty="0"/>
              <a:t> – Тарас Шевченко</a:t>
            </a:r>
          </a:p>
          <a:p>
            <a:pPr algn="just"/>
            <a:r>
              <a:rPr lang="uk-UA" sz="2000" b="1" dirty="0"/>
              <a:t>Рік написання </a:t>
            </a:r>
            <a:r>
              <a:rPr lang="uk-UA" sz="2000" dirty="0"/>
              <a:t>– 19-30 травня 1847 року</a:t>
            </a:r>
          </a:p>
          <a:p>
            <a:pPr algn="just"/>
            <a:r>
              <a:rPr lang="uk-UA" sz="2000" b="1" dirty="0"/>
              <a:t>Тема</a:t>
            </a:r>
            <a:r>
              <a:rPr lang="uk-UA" sz="2000" dirty="0"/>
              <a:t> :</a:t>
            </a:r>
            <a:r>
              <a:rPr lang="ru-RU" sz="2000" dirty="0"/>
              <a:t>показ </a:t>
            </a:r>
            <a:r>
              <a:rPr lang="ru-RU" sz="2000" dirty="0" err="1"/>
              <a:t>гармонії</a:t>
            </a:r>
            <a:r>
              <a:rPr lang="ru-RU" sz="2000" dirty="0"/>
              <a:t> </a:t>
            </a:r>
            <a:r>
              <a:rPr lang="ru-RU" sz="2000" dirty="0" err="1"/>
              <a:t>української</a:t>
            </a:r>
            <a:r>
              <a:rPr lang="ru-RU" sz="2000" dirty="0"/>
              <a:t> </a:t>
            </a:r>
            <a:r>
              <a:rPr lang="ru-RU" sz="2000" dirty="0" err="1"/>
              <a:t>природи</a:t>
            </a:r>
            <a:r>
              <a:rPr lang="ru-RU" sz="2000" dirty="0"/>
              <a:t> і </a:t>
            </a:r>
            <a:r>
              <a:rPr lang="ru-RU" sz="2000" dirty="0" err="1"/>
              <a:t>щасливого</a:t>
            </a:r>
            <a:r>
              <a:rPr lang="ru-RU" sz="2000" dirty="0"/>
              <a:t> </a:t>
            </a:r>
            <a:r>
              <a:rPr lang="ru-RU" sz="2000" dirty="0" err="1"/>
              <a:t>родинного</a:t>
            </a:r>
            <a:r>
              <a:rPr lang="ru-RU" sz="2000" dirty="0"/>
              <a:t> </a:t>
            </a:r>
            <a:r>
              <a:rPr lang="ru-RU" sz="2000" dirty="0" err="1"/>
              <a:t>життя</a:t>
            </a:r>
            <a:r>
              <a:rPr lang="uk-UA" sz="2000" dirty="0"/>
              <a:t>.</a:t>
            </a:r>
          </a:p>
          <a:p>
            <a:pPr algn="just"/>
            <a:r>
              <a:rPr lang="uk-UA" sz="2000" b="1" dirty="0"/>
              <a:t>Ідея: </a:t>
            </a:r>
            <a:r>
              <a:rPr lang="ru-RU" sz="2000" dirty="0" err="1"/>
              <a:t>уславлення</a:t>
            </a:r>
            <a:r>
              <a:rPr lang="ru-RU" sz="2000" dirty="0"/>
              <a:t> </a:t>
            </a:r>
            <a:r>
              <a:rPr lang="ru-RU" sz="2000" dirty="0" err="1"/>
              <a:t>чарівності</a:t>
            </a:r>
            <a:r>
              <a:rPr lang="ru-RU" sz="2000" dirty="0"/>
              <a:t> </a:t>
            </a:r>
            <a:r>
              <a:rPr lang="ru-RU" sz="2000" dirty="0" err="1"/>
              <a:t>природи</a:t>
            </a:r>
            <a:r>
              <a:rPr lang="ru-RU" sz="2000" dirty="0"/>
              <a:t> </a:t>
            </a:r>
            <a:r>
              <a:rPr lang="ru-RU" sz="2000" dirty="0" err="1"/>
              <a:t>рідного</a:t>
            </a:r>
            <a:r>
              <a:rPr lang="ru-RU" sz="2000" dirty="0"/>
              <a:t> краю, людей </a:t>
            </a:r>
            <a:r>
              <a:rPr lang="ru-RU" sz="2000" dirty="0" err="1"/>
              <a:t>праці</a:t>
            </a:r>
            <a:r>
              <a:rPr lang="ru-RU" sz="2000" dirty="0"/>
              <a:t>.</a:t>
            </a:r>
            <a:endParaRPr lang="uk-UA" sz="2000" dirty="0"/>
          </a:p>
          <a:p>
            <a:pPr algn="just"/>
            <a:r>
              <a:rPr lang="uk-UA" sz="2000" b="1" dirty="0"/>
              <a:t>Основна думка: </a:t>
            </a:r>
            <a:r>
              <a:rPr lang="uk-UA" sz="2000" dirty="0"/>
              <a:t>Т. Шевченко звеличує красу українського народу, втілює</a:t>
            </a:r>
            <a:r>
              <a:rPr lang="ru-RU" sz="2000" dirty="0"/>
              <a:t> </a:t>
            </a:r>
            <a:r>
              <a:rPr lang="ru-RU" sz="2000" dirty="0" err="1"/>
              <a:t>мрію</a:t>
            </a:r>
            <a:r>
              <a:rPr lang="ru-RU" sz="2000" dirty="0"/>
              <a:t> про </a:t>
            </a:r>
            <a:r>
              <a:rPr lang="ru-RU" sz="2000" dirty="0" err="1"/>
              <a:t>щасливе</a:t>
            </a:r>
            <a:r>
              <a:rPr lang="ru-RU" sz="2000" dirty="0"/>
              <a:t> </a:t>
            </a:r>
            <a:r>
              <a:rPr lang="ru-RU" sz="2000" dirty="0" err="1"/>
              <a:t>життя</a:t>
            </a:r>
            <a:r>
              <a:rPr lang="ru-RU" sz="2000" dirty="0"/>
              <a:t> </a:t>
            </a:r>
            <a:r>
              <a:rPr lang="ru-RU" sz="2000" dirty="0" err="1"/>
              <a:t>українського</a:t>
            </a:r>
            <a:r>
              <a:rPr lang="ru-RU" sz="2000" dirty="0"/>
              <a:t> народу.</a:t>
            </a:r>
            <a:endParaRPr lang="uk-UA" sz="2000" dirty="0"/>
          </a:p>
          <a:p>
            <a:pPr algn="just"/>
            <a:r>
              <a:rPr lang="uk-UA" sz="2000" b="1" dirty="0"/>
              <a:t>Вид лірики. </a:t>
            </a:r>
            <a:r>
              <a:rPr lang="uk-UA" sz="2000" dirty="0"/>
              <a:t>Пейзажна</a:t>
            </a:r>
          </a:p>
          <a:p>
            <a:pPr algn="just"/>
            <a:endParaRPr lang="uk-UA" sz="2000" dirty="0"/>
          </a:p>
          <a:p>
            <a:pPr algn="just"/>
            <a:r>
              <a:rPr lang="uk-UA" sz="2000" b="1" dirty="0"/>
              <a:t>Жанр:</a:t>
            </a:r>
            <a:r>
              <a:rPr lang="uk-UA" sz="2000" dirty="0"/>
              <a:t> вірш (твір написано у народному стилі, він став народною піснею, покладений на музику </a:t>
            </a:r>
          </a:p>
          <a:p>
            <a:pPr algn="just"/>
            <a:r>
              <a:rPr lang="uk-UA" sz="2000" dirty="0"/>
              <a:t>Я. Степовим).</a:t>
            </a:r>
          </a:p>
          <a:p>
            <a:pPr algn="just"/>
            <a:endParaRPr lang="uk-UA" sz="2000" dirty="0"/>
          </a:p>
          <a:p>
            <a:pPr algn="just"/>
            <a:r>
              <a:rPr lang="ru-RU" sz="2000" b="1" dirty="0" err="1"/>
              <a:t>Настрій</a:t>
            </a:r>
            <a:r>
              <a:rPr lang="ru-RU" sz="2000" b="1" dirty="0"/>
              <a:t>:</a:t>
            </a:r>
            <a:r>
              <a:rPr lang="ru-RU" sz="2000" dirty="0"/>
              <a:t> </a:t>
            </a:r>
            <a:r>
              <a:rPr lang="ru-RU" sz="2000" dirty="0" err="1"/>
              <a:t>спокійний</a:t>
            </a:r>
            <a:r>
              <a:rPr lang="ru-RU" sz="2000" dirty="0"/>
              <a:t>, </a:t>
            </a:r>
            <a:r>
              <a:rPr lang="ru-RU" sz="2000" dirty="0" err="1"/>
              <a:t>радісний</a:t>
            </a:r>
            <a:r>
              <a:rPr lang="ru-RU" sz="2000" dirty="0"/>
              <a:t>, </a:t>
            </a:r>
            <a:r>
              <a:rPr lang="ru-RU" sz="2000" dirty="0" err="1"/>
              <a:t>задоволений</a:t>
            </a:r>
            <a:r>
              <a:rPr lang="ru-RU" sz="2000" dirty="0"/>
              <a:t>, </a:t>
            </a:r>
            <a:r>
              <a:rPr lang="ru-RU" sz="2000" dirty="0" err="1"/>
              <a:t>гармонійний</a:t>
            </a:r>
            <a:endParaRPr lang="uk-UA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9DFF0F-B6AF-1ACF-D502-1C676607B65D}"/>
              </a:ext>
            </a:extLst>
          </p:cNvPr>
          <p:cNvSpPr txBox="1"/>
          <p:nvPr/>
        </p:nvSpPr>
        <p:spPr>
          <a:xfrm>
            <a:off x="7759083" y="435006"/>
            <a:ext cx="3222595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ПАСПОРТ ПОЕЗІЇ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AC6F00C-F6B2-3A9E-7EC1-0151425641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3877" y="2273560"/>
            <a:ext cx="4554244" cy="327498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32F33EB-3113-4BCD-F279-35794A44F2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7385" y="6508590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8157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E4C224B-30F5-246C-966D-57B345EDD234}"/>
              </a:ext>
            </a:extLst>
          </p:cNvPr>
          <p:cNvSpPr txBox="1"/>
          <p:nvPr/>
        </p:nvSpPr>
        <p:spPr>
          <a:xfrm>
            <a:off x="3941685" y="1168531"/>
            <a:ext cx="532438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Установіть відповідність</a:t>
            </a:r>
          </a:p>
        </p:txBody>
      </p:sp>
      <p:graphicFrame>
        <p:nvGraphicFramePr>
          <p:cNvPr id="6" name="Таблиця 6">
            <a:extLst>
              <a:ext uri="{FF2B5EF4-FFF2-40B4-BE49-F238E27FC236}">
                <a16:creationId xmlns:a16="http://schemas.microsoft.com/office/drawing/2014/main" id="{23B95A8A-CB0C-AA89-A8EB-DF283C8D7E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2814489"/>
              </p:ext>
            </p:extLst>
          </p:nvPr>
        </p:nvGraphicFramePr>
        <p:xfrm>
          <a:off x="497150" y="1882948"/>
          <a:ext cx="11017188" cy="426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77196">
                  <a:extLst>
                    <a:ext uri="{9D8B030D-6E8A-4147-A177-3AD203B41FA5}">
                      <a16:colId xmlns:a16="http://schemas.microsoft.com/office/drawing/2014/main" val="1619636014"/>
                    </a:ext>
                  </a:extLst>
                </a:gridCol>
                <a:gridCol w="7039992">
                  <a:extLst>
                    <a:ext uri="{9D8B030D-6E8A-4147-A177-3AD203B41FA5}">
                      <a16:colId xmlns:a16="http://schemas.microsoft.com/office/drawing/2014/main" val="1742165638"/>
                    </a:ext>
                  </a:extLst>
                </a:gridCol>
              </a:tblGrid>
              <a:tr h="421465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ТРОП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ВИЗНАЧЕННЯ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896443"/>
                  </a:ext>
                </a:extLst>
              </a:tr>
              <a:tr h="2800376">
                <a:tc>
                  <a:txBody>
                    <a:bodyPr/>
                    <a:lstStyle/>
                    <a:p>
                      <a:r>
                        <a:rPr lang="uk-UA" sz="2800" noProof="0" dirty="0"/>
                        <a:t>1 порівняння</a:t>
                      </a:r>
                    </a:p>
                    <a:p>
                      <a:r>
                        <a:rPr lang="uk-UA" sz="2800" noProof="0" dirty="0"/>
                        <a:t>2 персоніфікація</a:t>
                      </a:r>
                    </a:p>
                    <a:p>
                      <a:r>
                        <a:rPr lang="uk-UA" sz="2800" noProof="0" dirty="0"/>
                        <a:t>3 гіпербола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k-UA" sz="2000" noProof="0" dirty="0"/>
                        <a:t>А перенесення ознак людини на неживий предмет чи явище, олюднення </a:t>
                      </a:r>
                    </a:p>
                    <a:p>
                      <a:pPr algn="just"/>
                      <a:endParaRPr lang="uk-UA" sz="2000" noProof="0" dirty="0"/>
                    </a:p>
                    <a:p>
                      <a:pPr algn="just"/>
                      <a:r>
                        <a:rPr lang="uk-UA" sz="2000" noProof="0" dirty="0"/>
                        <a:t>Б велике перебільшення рис людини, предмета чи явища з метою надання зображуваному виняткової виразності</a:t>
                      </a:r>
                    </a:p>
                    <a:p>
                      <a:pPr algn="just"/>
                      <a:endParaRPr lang="uk-UA" sz="2000" noProof="0" dirty="0"/>
                    </a:p>
                    <a:p>
                      <a:pPr algn="just"/>
                      <a:r>
                        <a:rPr lang="uk-UA" sz="2000" noProof="0" dirty="0"/>
                        <a:t>В уживання двох слів із протилежним значенням для підсилення емоційності</a:t>
                      </a:r>
                    </a:p>
                    <a:p>
                      <a:pPr algn="just"/>
                      <a:endParaRPr lang="uk-UA" sz="2000" noProof="0" dirty="0"/>
                    </a:p>
                    <a:p>
                      <a:pPr algn="just"/>
                      <a:r>
                        <a:rPr lang="uk-UA" sz="2000" noProof="0" dirty="0"/>
                        <a:t>Г зіставлення одного предмета чи явища з іншим, чимось подібним до нього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876996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211AC54-F9B3-3E84-85B9-0082A66B2E79}"/>
              </a:ext>
            </a:extLst>
          </p:cNvPr>
          <p:cNvSpPr txBox="1"/>
          <p:nvPr/>
        </p:nvSpPr>
        <p:spPr>
          <a:xfrm>
            <a:off x="7838983" y="80462"/>
            <a:ext cx="3675355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ПРАКТИЧНІ ВПРАВИ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D1A893A-8C69-11CD-6B40-76405670CF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66967" y="6480015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9104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645EE13-56B8-6B65-D0B0-DF7E44583456}"/>
              </a:ext>
            </a:extLst>
          </p:cNvPr>
          <p:cNvSpPr txBox="1"/>
          <p:nvPr/>
        </p:nvSpPr>
        <p:spPr>
          <a:xfrm>
            <a:off x="1155576" y="1437182"/>
            <a:ext cx="9880847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/>
              <a:t>Персоніфікацію вжито в рядку</a:t>
            </a:r>
          </a:p>
          <a:p>
            <a:r>
              <a:rPr lang="uk-UA" sz="2400" dirty="0"/>
              <a:t>А «Співають ідучи дівчата, а матері </a:t>
            </a:r>
            <a:r>
              <a:rPr lang="uk-UA" sz="2400" dirty="0" err="1"/>
              <a:t>вечерять</a:t>
            </a:r>
            <a:r>
              <a:rPr lang="uk-UA" sz="2400" dirty="0"/>
              <a:t> ждуть».</a:t>
            </a:r>
          </a:p>
          <a:p>
            <a:r>
              <a:rPr lang="uk-UA" sz="2400" dirty="0"/>
              <a:t>Б «І сонце спатоньки </a:t>
            </a:r>
            <a:r>
              <a:rPr lang="uk-UA" sz="2400" dirty="0" err="1"/>
              <a:t>зове</a:t>
            </a:r>
            <a:r>
              <a:rPr lang="uk-UA" sz="2400" dirty="0"/>
              <a:t> у синє море…»</a:t>
            </a:r>
          </a:p>
          <a:p>
            <a:r>
              <a:rPr lang="uk-UA" sz="2400" dirty="0"/>
              <a:t>В «Поклала мати коло хати маленьких діточок своїх…»</a:t>
            </a:r>
          </a:p>
          <a:p>
            <a:r>
              <a:rPr lang="uk-UA" sz="2400" dirty="0"/>
              <a:t>Г «І ждеш його, того світу, мов матері діти».</a:t>
            </a:r>
          </a:p>
          <a:p>
            <a:endParaRPr lang="uk-UA" sz="2400" dirty="0"/>
          </a:p>
          <a:p>
            <a:endParaRPr lang="uk-UA" sz="2400" dirty="0"/>
          </a:p>
          <a:p>
            <a:r>
              <a:rPr lang="uk-UA" sz="2400" dirty="0"/>
              <a:t> </a:t>
            </a:r>
            <a:r>
              <a:rPr lang="uk-UA" sz="2400" b="1" dirty="0"/>
              <a:t>Порівняння вжито в рядку</a:t>
            </a:r>
          </a:p>
          <a:p>
            <a:r>
              <a:rPr lang="uk-UA" sz="2400" dirty="0"/>
              <a:t>А «За сонцем хмаронька пливе, червоні поли розстилає…» </a:t>
            </a:r>
          </a:p>
          <a:p>
            <a:r>
              <a:rPr lang="uk-UA" sz="2400" dirty="0"/>
              <a:t>Б «</a:t>
            </a:r>
            <a:r>
              <a:rPr lang="uk-UA" sz="2400" dirty="0" err="1"/>
              <a:t>Затихло</a:t>
            </a:r>
            <a:r>
              <a:rPr lang="uk-UA" sz="2400" dirty="0"/>
              <a:t> все, тільки дівчата та соловейко не </a:t>
            </a:r>
            <a:r>
              <a:rPr lang="uk-UA" sz="2400" dirty="0" err="1"/>
              <a:t>затих</a:t>
            </a:r>
            <a:r>
              <a:rPr lang="uk-UA" sz="2400" dirty="0"/>
              <a:t>».</a:t>
            </a:r>
          </a:p>
          <a:p>
            <a:r>
              <a:rPr lang="uk-UA" sz="2400" dirty="0"/>
              <a:t>В «Садок вишневий коло хати, хрущі над </a:t>
            </a:r>
            <a:r>
              <a:rPr lang="uk-UA" sz="2400" dirty="0" err="1"/>
              <a:t>вишнями</a:t>
            </a:r>
            <a:r>
              <a:rPr lang="uk-UA" sz="2400" dirty="0"/>
              <a:t> гудуть…» </a:t>
            </a:r>
          </a:p>
          <a:p>
            <a:r>
              <a:rPr lang="uk-UA" sz="2400" dirty="0"/>
              <a:t>Г «А туман, неначе ворог, закриває море…»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4A5239D-D60C-6B5F-1F4F-8B7301F6D9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2089" y="284230"/>
            <a:ext cx="3804234" cy="74987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99F669B-95BC-FD48-DAAA-C2C164E267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7385" y="6480015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2420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667676F-F7B4-D2EC-20D0-E504AD8AC231}"/>
              </a:ext>
            </a:extLst>
          </p:cNvPr>
          <p:cNvSpPr txBox="1"/>
          <p:nvPr/>
        </p:nvSpPr>
        <p:spPr>
          <a:xfrm>
            <a:off x="355107" y="1531372"/>
            <a:ext cx="1153209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 err="1"/>
              <a:t>Вивчіть</a:t>
            </a:r>
            <a:r>
              <a:rPr lang="ru-RU" sz="2800" dirty="0"/>
              <a:t> </a:t>
            </a:r>
            <a:r>
              <a:rPr lang="ru-RU" sz="2800" dirty="0" err="1"/>
              <a:t>напам’ять</a:t>
            </a:r>
            <a:r>
              <a:rPr lang="ru-RU" sz="2800" dirty="0"/>
              <a:t> </a:t>
            </a:r>
            <a:r>
              <a:rPr lang="ru-RU" sz="2800" dirty="0" err="1"/>
              <a:t>вірш</a:t>
            </a:r>
            <a:r>
              <a:rPr lang="ru-RU" sz="2800" dirty="0"/>
              <a:t> Т. Шевченка «Садок </a:t>
            </a:r>
            <a:r>
              <a:rPr lang="ru-RU" sz="2800" dirty="0" err="1"/>
              <a:t>вишневий</a:t>
            </a:r>
            <a:r>
              <a:rPr lang="ru-RU" sz="2800" dirty="0"/>
              <a:t> коло </a:t>
            </a:r>
          </a:p>
          <a:p>
            <a:r>
              <a:rPr lang="ru-RU" sz="2800" dirty="0" err="1"/>
              <a:t>хати</a:t>
            </a:r>
            <a:r>
              <a:rPr lang="ru-RU" sz="2800" dirty="0"/>
              <a:t>…».</a:t>
            </a:r>
            <a:endParaRPr lang="uk-UA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BC8C0B-70CE-13A1-46C1-FA270E2E9BC7}"/>
              </a:ext>
            </a:extLst>
          </p:cNvPr>
          <p:cNvSpPr txBox="1"/>
          <p:nvPr/>
        </p:nvSpPr>
        <p:spPr>
          <a:xfrm>
            <a:off x="355107" y="3099138"/>
            <a:ext cx="11390050" cy="224676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*  У мережі «Інтернет» знайдіть картини та фотографії українських хат із вишневими садками навесні, які якнайкраще проілюструють вірш «Садок вишневий коло хати…». Підготуйте  невелику мультимедійну презентацію за цими матеріалами (за бажанням)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6BFEAF7-EEBB-D24F-148A-B0E971B61F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2966" y="99733"/>
            <a:ext cx="3804234" cy="7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5627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D4FF648-2EA0-490F-FAF9-670E094F61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661" r="11337" b="-3"/>
          <a:stretch/>
        </p:blipFill>
        <p:spPr>
          <a:xfrm>
            <a:off x="3131024" y="1090573"/>
            <a:ext cx="5104004" cy="5104006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52D8712-BFCE-4AA3-C3DF-42CECD4FC77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101" r="28869" b="-2"/>
          <a:stretch/>
        </p:blipFill>
        <p:spPr>
          <a:xfrm>
            <a:off x="277220" y="1960387"/>
            <a:ext cx="3291318" cy="3718457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065BFA6-17E7-326C-3A57-6AA61B90F4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112" r="9837" b="5"/>
          <a:stretch/>
        </p:blipFill>
        <p:spPr>
          <a:xfrm>
            <a:off x="7789008" y="1829172"/>
            <a:ext cx="3468500" cy="3938255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9BF0C57-5F81-F6A5-699F-43761A2FA9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37385" y="6480015"/>
            <a:ext cx="1554615" cy="37798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25E0E52-9935-F122-5CEA-E8F0A0B6FA2C}"/>
              </a:ext>
            </a:extLst>
          </p:cNvPr>
          <p:cNvSpPr txBox="1"/>
          <p:nvPr/>
        </p:nvSpPr>
        <p:spPr>
          <a:xfrm>
            <a:off x="3281040" y="136466"/>
            <a:ext cx="891096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/>
              <a:t>ПРОЄКТ «</a:t>
            </a:r>
            <a:r>
              <a:rPr lang="ru-RU" sz="2800" b="1" dirty="0" err="1"/>
              <a:t>Утілення</a:t>
            </a:r>
            <a:r>
              <a:rPr lang="ru-RU" sz="2800" b="1" dirty="0"/>
              <a:t>  </a:t>
            </a:r>
            <a:r>
              <a:rPr lang="ru-RU" sz="2800" b="1" dirty="0" err="1"/>
              <a:t>мрії</a:t>
            </a:r>
            <a:r>
              <a:rPr lang="ru-RU" sz="2800" b="1" dirty="0"/>
              <a:t> про </a:t>
            </a:r>
            <a:r>
              <a:rPr lang="ru-RU" sz="2800" b="1" dirty="0" err="1"/>
              <a:t>щасливе</a:t>
            </a:r>
            <a:r>
              <a:rPr lang="ru-RU" sz="2800" b="1" dirty="0"/>
              <a:t> </a:t>
            </a:r>
            <a:r>
              <a:rPr lang="ru-RU" sz="2800" b="1" dirty="0" err="1"/>
              <a:t>життя</a:t>
            </a:r>
            <a:r>
              <a:rPr lang="ru-RU" sz="2800" b="1" dirty="0"/>
              <a:t> </a:t>
            </a:r>
            <a:r>
              <a:rPr lang="ru-RU" sz="2800" b="1" dirty="0" err="1"/>
              <a:t>українського</a:t>
            </a:r>
            <a:r>
              <a:rPr lang="ru-RU" sz="2800" b="1" dirty="0"/>
              <a:t> народу»</a:t>
            </a:r>
            <a:endParaRPr lang="uk-UA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EA2BC5-E6DD-62A5-B352-BD12A9F92274}"/>
              </a:ext>
            </a:extLst>
          </p:cNvPr>
          <p:cNvSpPr txBox="1"/>
          <p:nvPr/>
        </p:nvSpPr>
        <p:spPr>
          <a:xfrm>
            <a:off x="277220" y="6075203"/>
            <a:ext cx="4492101" cy="646331"/>
          </a:xfrm>
          <a:prstGeom prst="rect">
            <a:avLst/>
          </a:prstGeom>
          <a:solidFill>
            <a:srgbClr val="FF3399"/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ПРЕЗЕНТУЙТЕ  СВІЙ БУДУНОК (ДІМ) МРІЇ. ЯКИМ ВИ ЙОГО СОБІ УЯВЛЯЄТЕ?</a:t>
            </a:r>
          </a:p>
        </p:txBody>
      </p:sp>
    </p:spTree>
    <p:extLst>
      <p:ext uri="{BB962C8B-B14F-4D97-AF65-F5344CB8AC3E}">
        <p14:creationId xmlns:p14="http://schemas.microsoft.com/office/powerpoint/2010/main" val="3088571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Зображення, що містить трава, дерево, надворі, будинок&#10;&#10;Автоматично згенерований опис">
            <a:extLst>
              <a:ext uri="{FF2B5EF4-FFF2-40B4-BE49-F238E27FC236}">
                <a16:creationId xmlns:a16="http://schemas.microsoft.com/office/drawing/2014/main" id="{74EFF8C2-848E-F9D0-265F-953345DC48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634" r="-1" b="26387"/>
          <a:stretch/>
        </p:blipFill>
        <p:spPr>
          <a:xfrm>
            <a:off x="7794519" y="3506112"/>
            <a:ext cx="4397481" cy="3351888"/>
          </a:xfrm>
          <a:custGeom>
            <a:avLst/>
            <a:gdLst/>
            <a:ahLst/>
            <a:cxnLst/>
            <a:rect l="l" t="t" r="r" b="b"/>
            <a:pathLst>
              <a:path w="4397481" h="3351888">
                <a:moveTo>
                  <a:pt x="0" y="0"/>
                </a:moveTo>
                <a:lnTo>
                  <a:pt x="4397481" y="0"/>
                </a:lnTo>
                <a:lnTo>
                  <a:pt x="4397481" y="3351888"/>
                </a:lnTo>
                <a:lnTo>
                  <a:pt x="1552363" y="3351888"/>
                </a:lnTo>
                <a:close/>
              </a:path>
            </a:pathLst>
          </a:custGeom>
        </p:spPr>
      </p:pic>
      <p:pic>
        <p:nvPicPr>
          <p:cNvPr id="5" name="Рисунок 4" descr="Зображення, що містить надворі&#10;&#10;Автоматично згенерований опис">
            <a:extLst>
              <a:ext uri="{FF2B5EF4-FFF2-40B4-BE49-F238E27FC236}">
                <a16:creationId xmlns:a16="http://schemas.microsoft.com/office/drawing/2014/main" id="{439A81C6-3D8F-A972-1D40-1902CF3A9F6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7" r="1" b="1"/>
          <a:stretch/>
        </p:blipFill>
        <p:spPr>
          <a:xfrm>
            <a:off x="20" y="10"/>
            <a:ext cx="9154673" cy="6863475"/>
          </a:xfrm>
          <a:custGeom>
            <a:avLst/>
            <a:gdLst/>
            <a:ahLst/>
            <a:cxnLst/>
            <a:rect l="l" t="t" r="r" b="b"/>
            <a:pathLst>
              <a:path w="9154693" h="6863485">
                <a:moveTo>
                  <a:pt x="0" y="0"/>
                </a:moveTo>
                <a:lnTo>
                  <a:pt x="5976000" y="0"/>
                </a:lnTo>
                <a:lnTo>
                  <a:pt x="9154693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4" name="Рисунок 3" descr="Зображення, що містить дерево, надворі, рослина&#10;&#10;Автоматично згенерований опис">
            <a:extLst>
              <a:ext uri="{FF2B5EF4-FFF2-40B4-BE49-F238E27FC236}">
                <a16:creationId xmlns:a16="http://schemas.microsoft.com/office/drawing/2014/main" id="{BE32903D-A823-D058-26D7-41C19C7C534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391" r="3" b="43058"/>
          <a:stretch/>
        </p:blipFill>
        <p:spPr>
          <a:xfrm>
            <a:off x="6168189" y="10"/>
            <a:ext cx="6023811" cy="3346394"/>
          </a:xfrm>
          <a:custGeom>
            <a:avLst/>
            <a:gdLst/>
            <a:ahLst/>
            <a:cxnLst/>
            <a:rect l="l" t="t" r="r" b="b"/>
            <a:pathLst>
              <a:path w="6023811" h="3346404">
                <a:moveTo>
                  <a:pt x="0" y="0"/>
                </a:moveTo>
                <a:lnTo>
                  <a:pt x="6023811" y="0"/>
                </a:lnTo>
                <a:lnTo>
                  <a:pt x="6023811" y="3346404"/>
                </a:lnTo>
                <a:lnTo>
                  <a:pt x="1549824" y="3346404"/>
                </a:lnTo>
                <a:close/>
              </a:path>
            </a:pathLst>
          </a:cu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4732099-0CE5-CE0A-5DD7-D019D5C8E0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37365" y="6482757"/>
            <a:ext cx="1554615" cy="37798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816E936-0C7C-35A8-EB13-6B450473DC61}"/>
              </a:ext>
            </a:extLst>
          </p:cNvPr>
          <p:cNvSpPr txBox="1"/>
          <p:nvPr/>
        </p:nvSpPr>
        <p:spPr>
          <a:xfrm>
            <a:off x="121876" y="1196153"/>
            <a:ext cx="891096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 err="1"/>
              <a:t>Утілення</a:t>
            </a:r>
            <a:r>
              <a:rPr lang="ru-RU" sz="2800" b="1" dirty="0"/>
              <a:t>  </a:t>
            </a:r>
            <a:r>
              <a:rPr lang="ru-RU" sz="2800" b="1" dirty="0" err="1"/>
              <a:t>мрії</a:t>
            </a:r>
            <a:r>
              <a:rPr lang="ru-RU" sz="2800" b="1" dirty="0"/>
              <a:t> про </a:t>
            </a:r>
            <a:r>
              <a:rPr lang="ru-RU" sz="2800" b="1" dirty="0" err="1"/>
              <a:t>щасливе</a:t>
            </a:r>
            <a:r>
              <a:rPr lang="ru-RU" sz="2800" b="1" dirty="0"/>
              <a:t> </a:t>
            </a:r>
            <a:r>
              <a:rPr lang="ru-RU" sz="2800" b="1" dirty="0" err="1"/>
              <a:t>життя</a:t>
            </a:r>
            <a:r>
              <a:rPr lang="ru-RU" sz="2800" b="1" dirty="0"/>
              <a:t> </a:t>
            </a:r>
            <a:r>
              <a:rPr lang="ru-RU" sz="2800" b="1" dirty="0" err="1"/>
              <a:t>українського</a:t>
            </a:r>
            <a:r>
              <a:rPr lang="ru-RU" sz="2800" b="1" dirty="0"/>
              <a:t> народу</a:t>
            </a:r>
            <a:endParaRPr lang="uk-UA" sz="2800" b="1" dirty="0"/>
          </a:p>
        </p:txBody>
      </p:sp>
    </p:spTree>
    <p:extLst>
      <p:ext uri="{BB962C8B-B14F-4D97-AF65-F5344CB8AC3E}">
        <p14:creationId xmlns:p14="http://schemas.microsoft.com/office/powerpoint/2010/main" val="23104392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6C2997EE-0889-44C3-AC0D-18F26AC9A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1435F96-3148-4647-04F2-D7A44A95F2C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0287" r="2" b="34042"/>
          <a:stretch/>
        </p:blipFill>
        <p:spPr>
          <a:xfrm>
            <a:off x="5622233" y="10"/>
            <a:ext cx="6569769" cy="3750724"/>
          </a:xfrm>
          <a:custGeom>
            <a:avLst/>
            <a:gdLst/>
            <a:ahLst/>
            <a:cxnLst/>
            <a:rect l="l" t="t" r="r" b="b"/>
            <a:pathLst>
              <a:path w="6569769" h="3750734">
                <a:moveTo>
                  <a:pt x="1738471" y="0"/>
                </a:moveTo>
                <a:lnTo>
                  <a:pt x="6569769" y="0"/>
                </a:lnTo>
                <a:lnTo>
                  <a:pt x="6569769" y="3750734"/>
                </a:lnTo>
                <a:lnTo>
                  <a:pt x="0" y="3750734"/>
                </a:lnTo>
                <a:close/>
              </a:path>
            </a:pathLst>
          </a:cu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DA3EC89-D3DD-6E1F-6EC1-85AF6C274B2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4488" b="9592"/>
          <a:stretch/>
        </p:blipFill>
        <p:spPr>
          <a:xfrm>
            <a:off x="4182011" y="3887894"/>
            <a:ext cx="8009991" cy="2970106"/>
          </a:xfrm>
          <a:custGeom>
            <a:avLst/>
            <a:gdLst/>
            <a:ahLst/>
            <a:cxnLst/>
            <a:rect l="l" t="t" r="r" b="b"/>
            <a:pathLst>
              <a:path w="8009991" h="2970106">
                <a:moveTo>
                  <a:pt x="1376648" y="0"/>
                </a:moveTo>
                <a:lnTo>
                  <a:pt x="8009991" y="0"/>
                </a:lnTo>
                <a:lnTo>
                  <a:pt x="8009991" y="2970106"/>
                </a:lnTo>
                <a:lnTo>
                  <a:pt x="0" y="2970106"/>
                </a:lnTo>
                <a:close/>
              </a:path>
            </a:pathLst>
          </a:cu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B2A34C5-5C68-0EC3-9C80-0B7AE406AE1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0255" r="-1" b="16623"/>
          <a:stretch/>
        </p:blipFill>
        <p:spPr>
          <a:xfrm>
            <a:off x="20" y="10"/>
            <a:ext cx="7503091" cy="6857990"/>
          </a:xfrm>
          <a:custGeom>
            <a:avLst/>
            <a:gdLst/>
            <a:ahLst/>
            <a:cxnLst/>
            <a:rect l="l" t="t" r="r" b="b"/>
            <a:pathLst>
              <a:path w="7503111" h="6858000">
                <a:moveTo>
                  <a:pt x="0" y="0"/>
                </a:moveTo>
                <a:lnTo>
                  <a:pt x="677334" y="0"/>
                </a:lnTo>
                <a:lnTo>
                  <a:pt x="1168036" y="0"/>
                </a:lnTo>
                <a:lnTo>
                  <a:pt x="1205499" y="0"/>
                </a:lnTo>
                <a:lnTo>
                  <a:pt x="1647632" y="0"/>
                </a:lnTo>
                <a:lnTo>
                  <a:pt x="7215401" y="0"/>
                </a:lnTo>
                <a:lnTo>
                  <a:pt x="4041567" y="6852993"/>
                </a:lnTo>
                <a:lnTo>
                  <a:pt x="7503111" y="6852993"/>
                </a:lnTo>
                <a:lnTo>
                  <a:pt x="7503111" y="6852994"/>
                </a:lnTo>
                <a:lnTo>
                  <a:pt x="1647632" y="6852994"/>
                </a:lnTo>
                <a:lnTo>
                  <a:pt x="1647632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DFA7160-E162-B443-0D42-0DA6B19AED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37386" y="6556004"/>
            <a:ext cx="1554615" cy="37798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1ABC2DF-A76B-D1EA-290E-5FC8BF1ED5B2}"/>
              </a:ext>
            </a:extLst>
          </p:cNvPr>
          <p:cNvSpPr txBox="1"/>
          <p:nvPr/>
        </p:nvSpPr>
        <p:spPr>
          <a:xfrm>
            <a:off x="204187" y="181419"/>
            <a:ext cx="1123025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 err="1"/>
              <a:t>Утілення</a:t>
            </a:r>
            <a:r>
              <a:rPr lang="ru-RU" sz="2800" b="1" dirty="0"/>
              <a:t>  </a:t>
            </a:r>
            <a:r>
              <a:rPr lang="ru-RU" sz="2800" b="1" dirty="0" err="1"/>
              <a:t>мрії</a:t>
            </a:r>
            <a:r>
              <a:rPr lang="ru-RU" sz="2800" b="1" dirty="0"/>
              <a:t> про </a:t>
            </a:r>
            <a:r>
              <a:rPr lang="ru-RU" sz="2800" b="1" dirty="0" err="1"/>
              <a:t>щасливе</a:t>
            </a:r>
            <a:r>
              <a:rPr lang="ru-RU" sz="2800" b="1" dirty="0"/>
              <a:t> </a:t>
            </a:r>
            <a:r>
              <a:rPr lang="ru-RU" sz="2800" b="1" dirty="0" err="1"/>
              <a:t>життя</a:t>
            </a:r>
            <a:r>
              <a:rPr lang="ru-RU" sz="2800" b="1" dirty="0"/>
              <a:t> </a:t>
            </a:r>
            <a:r>
              <a:rPr lang="ru-RU" sz="2800" b="1" dirty="0" err="1"/>
              <a:t>українського</a:t>
            </a:r>
            <a:r>
              <a:rPr lang="ru-RU" sz="2800" b="1" dirty="0"/>
              <a:t> народу</a:t>
            </a:r>
            <a:endParaRPr lang="uk-UA" sz="2800" b="1" dirty="0"/>
          </a:p>
        </p:txBody>
      </p:sp>
    </p:spTree>
    <p:extLst>
      <p:ext uri="{BB962C8B-B14F-4D97-AF65-F5344CB8AC3E}">
        <p14:creationId xmlns:p14="http://schemas.microsoft.com/office/powerpoint/2010/main" val="35104768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4" name="Rectangle 2063">
            <a:extLst>
              <a:ext uri="{FF2B5EF4-FFF2-40B4-BE49-F238E27FC236}">
                <a16:creationId xmlns:a16="http://schemas.microsoft.com/office/drawing/2014/main" id="{9DA958CC-4AF5-431D-A6C4-9F6B97D4A4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66" name="Picture 2065">
            <a:extLst>
              <a:ext uri="{FF2B5EF4-FFF2-40B4-BE49-F238E27FC236}">
                <a16:creationId xmlns:a16="http://schemas.microsoft.com/office/drawing/2014/main" id="{BA8672CF-0E1B-40C3-9B98-68269A9BAA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95"/>
          <a:stretch/>
        </p:blipFill>
        <p:spPr>
          <a:xfrm>
            <a:off x="0" y="0"/>
            <a:ext cx="6084415" cy="14414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485B8EA-B6F5-B113-5052-573D9E4D0019}"/>
              </a:ext>
            </a:extLst>
          </p:cNvPr>
          <p:cNvSpPr txBox="1"/>
          <p:nvPr/>
        </p:nvSpPr>
        <p:spPr>
          <a:xfrm>
            <a:off x="619760" y="2194560"/>
            <a:ext cx="5450152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/>
              <a:t>БУДИНОК МОЄЇ МРІЇ</a:t>
            </a:r>
          </a:p>
        </p:txBody>
      </p:sp>
      <p:pic>
        <p:nvPicPr>
          <p:cNvPr id="2050" name="Picture 2" descr="Мурал на багатоповерхівці в Переяславі: наскільки це реально? –  Переяслав.City">
            <a:extLst>
              <a:ext uri="{FF2B5EF4-FFF2-40B4-BE49-F238E27FC236}">
                <a16:creationId xmlns:a16="http://schemas.microsoft.com/office/drawing/2014/main" id="{FCC57A9E-7915-9A5B-0FA4-A2080D8088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30" r="23421"/>
          <a:stretch/>
        </p:blipFill>
        <p:spPr bwMode="auto">
          <a:xfrm>
            <a:off x="6417734" y="10"/>
            <a:ext cx="3270176" cy="393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Весенний домик (67 фото)">
            <a:extLst>
              <a:ext uri="{FF2B5EF4-FFF2-40B4-BE49-F238E27FC236}">
                <a16:creationId xmlns:a16="http://schemas.microsoft.com/office/drawing/2014/main" id="{52FAD303-A240-BD2C-D850-C4EA6B0991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" b="13371"/>
          <a:stretch/>
        </p:blipFill>
        <p:spPr bwMode="auto">
          <a:xfrm>
            <a:off x="9782174" y="10"/>
            <a:ext cx="2409826" cy="2538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8" name="Rectangle 2067">
            <a:extLst>
              <a:ext uri="{FF2B5EF4-FFF2-40B4-BE49-F238E27FC236}">
                <a16:creationId xmlns:a16="http://schemas.microsoft.com/office/drawing/2014/main" id="{B896839C-2624-4C4C-919F-1C69E71AE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82174" y="2609193"/>
            <a:ext cx="2409825" cy="132430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Дом с вишневым садом (38 фото) - фото - картинки и рисунки: скачать  бесплатно">
            <a:extLst>
              <a:ext uri="{FF2B5EF4-FFF2-40B4-BE49-F238E27FC236}">
                <a16:creationId xmlns:a16="http://schemas.microsoft.com/office/drawing/2014/main" id="{F0D4F7EB-69DE-47C3-521B-2C1B920A60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90" r="2" b="19796"/>
          <a:stretch/>
        </p:blipFill>
        <p:spPr bwMode="auto">
          <a:xfrm>
            <a:off x="6417734" y="4019723"/>
            <a:ext cx="5774266" cy="2838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мікрорайони - Волинь Online">
            <a:extLst>
              <a:ext uri="{FF2B5EF4-FFF2-40B4-BE49-F238E27FC236}">
                <a16:creationId xmlns:a16="http://schemas.microsoft.com/office/drawing/2014/main" id="{95DF7C49-EBC8-DC7E-1E42-DE26BFC706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23"/>
          <a:stretch/>
        </p:blipFill>
        <p:spPr bwMode="auto">
          <a:xfrm>
            <a:off x="140443" y="3032080"/>
            <a:ext cx="6084415" cy="371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36423DC-BD4F-5CCA-C26F-A0A484DB45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37384" y="6515487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7557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18E75B3-7D4A-F885-A153-B1DE90946562}"/>
              </a:ext>
            </a:extLst>
          </p:cNvPr>
          <p:cNvSpPr txBox="1"/>
          <p:nvPr/>
        </p:nvSpPr>
        <p:spPr>
          <a:xfrm>
            <a:off x="8131946" y="156844"/>
            <a:ext cx="3648722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КОРИСНІ  ПОРАДИ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3161F70-9989-E5CA-4065-7D4B513D2DCF}"/>
              </a:ext>
            </a:extLst>
          </p:cNvPr>
          <p:cNvSpPr txBox="1"/>
          <p:nvPr/>
        </p:nvSpPr>
        <p:spPr>
          <a:xfrm>
            <a:off x="1362075" y="1005020"/>
            <a:ext cx="10457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rgbClr val="FF0000"/>
                </a:solidFill>
              </a:rPr>
              <a:t>Пам'ятка "Як навчитися виразно читати віршові твори</a:t>
            </a:r>
            <a:r>
              <a:rPr lang="uk-UA" sz="2800" dirty="0">
                <a:solidFill>
                  <a:srgbClr val="FF0000"/>
                </a:solidFill>
              </a:rPr>
              <a:t>"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4292A0-57E3-91A9-BFFD-E08703DA522D}"/>
              </a:ext>
            </a:extLst>
          </p:cNvPr>
          <p:cNvSpPr txBox="1"/>
          <p:nvPr/>
        </p:nvSpPr>
        <p:spPr>
          <a:xfrm>
            <a:off x="372861" y="1189686"/>
            <a:ext cx="10981677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uk-UA" dirty="0"/>
          </a:p>
          <a:p>
            <a:r>
              <a:rPr lang="uk-UA" dirty="0"/>
              <a:t>1. </a:t>
            </a:r>
            <a:r>
              <a:rPr lang="uk-UA" b="1" dirty="0"/>
              <a:t>Вдумливо</a:t>
            </a:r>
            <a:r>
              <a:rPr lang="uk-UA" dirty="0"/>
              <a:t> прочитай вірш. </a:t>
            </a:r>
          </a:p>
          <a:p>
            <a:r>
              <a:rPr lang="uk-UA" dirty="0"/>
              <a:t>2. </a:t>
            </a:r>
            <a:r>
              <a:rPr lang="uk-UA" b="1" dirty="0"/>
              <a:t>З'ясуй</a:t>
            </a:r>
            <a:r>
              <a:rPr lang="uk-UA" dirty="0"/>
              <a:t> лексичне значення незрозумілих тобі слів; </a:t>
            </a:r>
          </a:p>
          <a:p>
            <a:r>
              <a:rPr lang="uk-UA" dirty="0"/>
              <a:t>3. За змістом та ідеєю твору </a:t>
            </a:r>
            <a:r>
              <a:rPr lang="uk-UA" b="1" dirty="0"/>
              <a:t>визнач настрій</a:t>
            </a:r>
            <a:r>
              <a:rPr lang="uk-UA" dirty="0"/>
              <a:t>, з яким читатимеш твір.</a:t>
            </a:r>
          </a:p>
          <a:p>
            <a:r>
              <a:rPr lang="uk-UA" dirty="0"/>
              <a:t>4. У кожному рядку визнач (підкресли олівцем) </a:t>
            </a:r>
            <a:r>
              <a:rPr lang="uk-UA" b="1" dirty="0"/>
              <a:t>стрижневе слово</a:t>
            </a:r>
            <a:r>
              <a:rPr lang="uk-UA" dirty="0"/>
              <a:t>, тобто слово, на яке падає логічний наголос (слово, яке слід інтонаційно голосом виокремити, бо воно найвагоміше в рядку чи реченні). </a:t>
            </a:r>
          </a:p>
          <a:p>
            <a:r>
              <a:rPr lang="uk-UA" dirty="0"/>
              <a:t>5. </a:t>
            </a:r>
            <a:r>
              <a:rPr lang="uk-UA" b="1" dirty="0"/>
              <a:t>Познач олівцем паузи:</a:t>
            </a:r>
          </a:p>
          <a:p>
            <a:r>
              <a:rPr lang="uk-UA" dirty="0"/>
              <a:t> а) кома - ледь помітна пауза (позначка - /);</a:t>
            </a:r>
          </a:p>
          <a:p>
            <a:r>
              <a:rPr lang="uk-UA" dirty="0"/>
              <a:t> б) двокрапка й тире - помітна пауза (позначка - //); </a:t>
            </a:r>
          </a:p>
          <a:p>
            <a:r>
              <a:rPr lang="uk-UA" dirty="0"/>
              <a:t>в) крапка - явна пауза із інтонацією завершеності (позначка - ///). </a:t>
            </a:r>
          </a:p>
          <a:p>
            <a:r>
              <a:rPr lang="uk-UA" dirty="0"/>
              <a:t>6. Ліворуч від кожного рядка постав стрілку, що передає   </a:t>
            </a:r>
            <a:r>
              <a:rPr lang="uk-UA" b="1" dirty="0"/>
              <a:t>тон читання:</a:t>
            </a:r>
          </a:p>
          <a:p>
            <a:r>
              <a:rPr lang="uk-UA" dirty="0"/>
              <a:t> а) підвищення тону - стрілка вгору (↗); </a:t>
            </a:r>
          </a:p>
          <a:p>
            <a:r>
              <a:rPr lang="uk-UA" dirty="0"/>
              <a:t>б) зниження тону - стрілка вниз ( ↘);</a:t>
            </a:r>
          </a:p>
          <a:p>
            <a:r>
              <a:rPr lang="uk-UA" dirty="0"/>
              <a:t>в) рівний тон - горизонтальна стрілка (→).</a:t>
            </a:r>
          </a:p>
          <a:p>
            <a:r>
              <a:rPr lang="uk-UA" dirty="0"/>
              <a:t> 7. </a:t>
            </a:r>
            <a:r>
              <a:rPr lang="uk-UA" b="1" dirty="0"/>
              <a:t>Прочитай кілька разів </a:t>
            </a:r>
            <a:r>
              <a:rPr lang="uk-UA" dirty="0"/>
              <a:t>вірш з дотриманням вимог усіх позначок. </a:t>
            </a:r>
          </a:p>
          <a:p>
            <a:r>
              <a:rPr lang="uk-UA" dirty="0"/>
              <a:t>8. Читаючи вірш, </a:t>
            </a:r>
            <a:r>
              <a:rPr lang="uk-UA" b="1" dirty="0"/>
              <a:t>уявляй картини, </a:t>
            </a:r>
            <a:r>
              <a:rPr lang="uk-UA" dirty="0"/>
              <a:t>які виникають, і запам'ятовуй їх послідовність.</a:t>
            </a:r>
          </a:p>
          <a:p>
            <a:r>
              <a:rPr lang="uk-UA" dirty="0"/>
              <a:t>9. Вивчивши вірш напам'ять, </a:t>
            </a:r>
            <a:r>
              <a:rPr lang="uk-UA" b="1" dirty="0"/>
              <a:t>виразно прочитай його своїм близьким і з'ясуй</a:t>
            </a:r>
            <a:r>
              <a:rPr lang="uk-UA" dirty="0"/>
              <a:t>, що б вони побажали тобі для кращого прочитання твору. Врахуй їхні побажання.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5BDAC67-2943-467C-FE6D-317C0F5F26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7385" y="6529912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4648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hade val="98000"/>
                <a:satMod val="150000"/>
                <a:lumMod val="102000"/>
              </a:schemeClr>
            </a:gs>
            <a:gs pos="50000">
              <a:schemeClr val="bg1">
                <a:tint val="98000"/>
                <a:shade val="90000"/>
                <a:satMod val="13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184FA60-56E6-4C39-B1D1-F8DA36DE1F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A596657-B904-4480-A3AC-E645187078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730" b="12276"/>
          <a:stretch/>
        </p:blipFill>
        <p:spPr>
          <a:xfrm rot="16200000">
            <a:off x="7672787" y="2341160"/>
            <a:ext cx="6860373" cy="217805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83AADB-A520-8BDB-103E-C429B3A53165}"/>
              </a:ext>
            </a:extLst>
          </p:cNvPr>
          <p:cNvSpPr txBox="1"/>
          <p:nvPr/>
        </p:nvSpPr>
        <p:spPr>
          <a:xfrm>
            <a:off x="1001486" y="4771908"/>
            <a:ext cx="3008539" cy="1293028"/>
          </a:xfrm>
          <a:prstGeom prst="rect">
            <a:avLst/>
          </a:prstGeom>
          <a:solidFill>
            <a:srgbClr val="00CCFF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cap="all" dirty="0">
                <a:latin typeface="+mj-lt"/>
                <a:ea typeface="+mj-ea"/>
                <a:cs typeface="+mj-cs"/>
              </a:rPr>
              <a:t>РЕФЛЕКСІЯ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065308-1AC4-B09A-ECD0-2950BD4FF27A}"/>
              </a:ext>
            </a:extLst>
          </p:cNvPr>
          <p:cNvSpPr txBox="1"/>
          <p:nvPr/>
        </p:nvSpPr>
        <p:spPr>
          <a:xfrm>
            <a:off x="804334" y="630827"/>
            <a:ext cx="10070812" cy="38453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342900"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/>
              <a:t>Яка поезія </a:t>
            </a:r>
            <a:r>
              <a:rPr lang="uk-UA" sz="2800" dirty="0" err="1"/>
              <a:t>Т.Шевченка</a:t>
            </a:r>
            <a:r>
              <a:rPr lang="uk-UA" sz="2800" dirty="0"/>
              <a:t> найбільше запам’яталася?</a:t>
            </a:r>
          </a:p>
          <a:p>
            <a:pPr marL="342900"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/>
              <a:t>Чому, на вашу думку, твори </a:t>
            </a:r>
            <a:r>
              <a:rPr lang="uk-UA" sz="2800" dirty="0" err="1"/>
              <a:t>Т.Шевченка</a:t>
            </a:r>
            <a:r>
              <a:rPr lang="uk-UA" sz="2800" dirty="0"/>
              <a:t> так актуальні, популярні сьогодні?</a:t>
            </a:r>
          </a:p>
          <a:p>
            <a:pPr marL="342900"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/>
              <a:t>Що символізує «садок вишневий»?</a:t>
            </a:r>
          </a:p>
          <a:p>
            <a:pPr marL="342900"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/>
              <a:t>Як ви уявляєте собі  «свій садок» ? «Намалюйте» свій майбутній будинок мрії.</a:t>
            </a:r>
          </a:p>
          <a:p>
            <a:pPr marL="3429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uk-UA" sz="2800" dirty="0"/>
          </a:p>
          <a:p>
            <a:pPr marL="3429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710652463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Рухомий рядок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182</TotalTime>
  <Words>1897</Words>
  <Application>Microsoft Office PowerPoint</Application>
  <PresentationFormat>Широкий екран</PresentationFormat>
  <Paragraphs>158</Paragraphs>
  <Slides>26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26</vt:i4>
      </vt:variant>
    </vt:vector>
  </HeadingPairs>
  <TitlesOfParts>
    <vt:vector size="30" baseType="lpstr">
      <vt:lpstr>Arial</vt:lpstr>
      <vt:lpstr>Century Gothic</vt:lpstr>
      <vt:lpstr>Google Sans</vt:lpstr>
      <vt:lpstr>Туман</vt:lpstr>
      <vt:lpstr>МУЗИКА ПОЕТИЧНОГО СЛОВА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Тетяна Сезько</dc:creator>
  <cp:lastModifiedBy>Тетяна Сезько</cp:lastModifiedBy>
  <cp:revision>70</cp:revision>
  <dcterms:created xsi:type="dcterms:W3CDTF">2022-12-18T18:22:12Z</dcterms:created>
  <dcterms:modified xsi:type="dcterms:W3CDTF">2023-02-07T19:30:34Z</dcterms:modified>
</cp:coreProperties>
</file>