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72" r:id="rId3"/>
    <p:sldId id="257" r:id="rId4"/>
    <p:sldId id="348" r:id="rId5"/>
    <p:sldId id="288" r:id="rId6"/>
    <p:sldId id="320" r:id="rId7"/>
    <p:sldId id="321" r:id="rId8"/>
    <p:sldId id="273" r:id="rId9"/>
    <p:sldId id="258" r:id="rId10"/>
    <p:sldId id="274" r:id="rId11"/>
    <p:sldId id="275" r:id="rId12"/>
    <p:sldId id="276" r:id="rId13"/>
    <p:sldId id="277" r:id="rId14"/>
    <p:sldId id="289" r:id="rId15"/>
    <p:sldId id="293" r:id="rId16"/>
    <p:sldId id="294" r:id="rId17"/>
    <p:sldId id="295" r:id="rId18"/>
    <p:sldId id="296" r:id="rId19"/>
    <p:sldId id="297" r:id="rId20"/>
    <p:sldId id="291" r:id="rId21"/>
    <p:sldId id="279" r:id="rId22"/>
    <p:sldId id="278" r:id="rId23"/>
    <p:sldId id="280" r:id="rId24"/>
    <p:sldId id="323" r:id="rId25"/>
    <p:sldId id="281" r:id="rId26"/>
    <p:sldId id="282" r:id="rId27"/>
    <p:sldId id="325" r:id="rId28"/>
    <p:sldId id="326" r:id="rId29"/>
    <p:sldId id="283" r:id="rId30"/>
    <p:sldId id="352" r:id="rId31"/>
    <p:sldId id="353" r:id="rId32"/>
    <p:sldId id="351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9900"/>
    <a:srgbClr val="375517"/>
    <a:srgbClr val="422C16"/>
    <a:srgbClr val="0C788E"/>
    <a:srgbClr val="006666"/>
    <a:srgbClr val="0099CC"/>
    <a:srgbClr val="1C1C1C"/>
    <a:srgbClr val="8000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4652" autoAdjust="0"/>
  </p:normalViewPr>
  <p:slideViewPr>
    <p:cSldViewPr>
      <p:cViewPr varScale="1">
        <p:scale>
          <a:sx n="81" d="100"/>
          <a:sy n="81" d="100"/>
        </p:scale>
        <p:origin x="142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65EF0-0FD6-4244-BD09-9CC2A3864190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8D39B-1B4C-4907-B7A0-3CBC775C2B20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CF663-F4EA-4C50-B2ED-77005D21CF39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0F1123-8A12-4FA5-8DE9-CA1041B2A48A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567EE-D854-4800-8EED-0BFA289EE055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23639-AADC-4EB1-9FCA-78B63A4EBF95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51046-C5E5-4D1E-A2BE-CB4564041F35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7ECF6-D738-49F8-AAE5-8FB916023D21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E0C9B-42C5-4168-B1A7-6AFC1493F01B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D1C28-EB51-490D-BA0A-D075160E27FA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CD30A-6D35-43A2-95E4-0D125FEB4F3E}" type="slidenum">
              <a:rPr lang="es-ES"/>
              <a:pPr/>
              <a:t>‹№›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939536-41B6-41F0-BF81-A7A574454BD0}" type="slidenum">
              <a:rPr lang="es-ES"/>
              <a:pPr/>
              <a:t>‹№›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ow2k9xmeywq3/%D0%BD%D0%B0%D1%80%D0%BE%D0%B4%D0%BD%D1%96-%D0%BA%D0%B0%D0%B7%D0%BA%D0%B8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ADBD8FB9-8B92-1D27-DE5E-47812378F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323" r="4677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3390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A70787-F7F0-E8B1-75FD-F68F60A22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7161"/>
            <a:ext cx="8229600" cy="1143000"/>
          </a:xfrm>
        </p:spPr>
        <p:txBody>
          <a:bodyPr/>
          <a:lstStyle/>
          <a:p>
            <a:r>
              <a:rPr lang="uk-UA" sz="4000" dirty="0"/>
              <a:t>ВЕЛИКЕ ДИВО КАЗКИ</a:t>
            </a:r>
            <a:br>
              <a:rPr lang="uk-UA" sz="4000" dirty="0"/>
            </a:br>
            <a:endParaRPr lang="uk-UA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A2D971-ED89-E077-BA87-C74ED2776E8C}"/>
              </a:ext>
            </a:extLst>
          </p:cNvPr>
          <p:cNvSpPr txBox="1"/>
          <p:nvPr/>
        </p:nvSpPr>
        <p:spPr>
          <a:xfrm>
            <a:off x="1763688" y="614815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НАРОДНА КАЗКА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BC5155-F8DA-295D-81F3-C534B93BC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8" y="1587376"/>
            <a:ext cx="2799499" cy="39904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3C1567-B9FD-2005-C245-BE43AD6F1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660" y="2038529"/>
            <a:ext cx="3302695" cy="27809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D13230-3BC2-478E-A199-8D807B6B9307}"/>
              </a:ext>
            </a:extLst>
          </p:cNvPr>
          <p:cNvSpPr txBox="1"/>
          <p:nvPr/>
        </p:nvSpPr>
        <p:spPr>
          <a:xfrm>
            <a:off x="13168" y="5934670"/>
            <a:ext cx="9130832" cy="92333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dirty="0"/>
              <a:t>СЕЗЬКО ТЕТЯНА АНАТОЛІЇВНА, УЧИТЕЛЬ УКРАЇНСЬКОЇ МОВИ ТА ЛІТЕРАТУРИ ВИЩОЇ КВАЛІФІКАЦІЙНОЇ КАТЕГОРІЇ </a:t>
            </a:r>
          </a:p>
          <a:p>
            <a:pPr algn="r"/>
            <a:r>
              <a:rPr lang="uk-UA" dirty="0"/>
              <a:t>З ПЕДАГОГІЧНИМ ЗВАННЯМ «УЧИТЕЛЬ-МЕТОДИСТ»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21186BF-F895-F3B8-A4A0-8E950613A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7341" y="1562513"/>
            <a:ext cx="2799499" cy="395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74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125538"/>
          </a:xfrm>
        </p:spPr>
        <p:txBody>
          <a:bodyPr/>
          <a:lstStyle/>
          <a:p>
            <a:r>
              <a:rPr lang="ru-RU" b="1" dirty="0">
                <a:solidFill>
                  <a:srgbClr val="006600"/>
                </a:solidFill>
              </a:rPr>
              <a:t>НАВЧАЛЬНІ   ЦІЛІ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916832"/>
            <a:ext cx="4032448" cy="3539430"/>
          </a:xfrm>
          <a:solidFill>
            <a:schemeClr val="accent3">
              <a:lumMod val="95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solidFill>
                  <a:srgbClr val="006600"/>
                </a:solidFill>
              </a:rPr>
              <a:t>Учні знатимуть: </a:t>
            </a:r>
            <a:endParaRPr lang="ru-RU" sz="2800" b="1" dirty="0">
              <a:solidFill>
                <a:srgbClr val="006600"/>
              </a:solidFill>
            </a:endParaRPr>
          </a:p>
          <a:p>
            <a:pPr marL="0" indent="0" algn="just">
              <a:buNone/>
            </a:pPr>
            <a:r>
              <a:rPr lang="ru-RU" sz="2800" dirty="0" err="1">
                <a:solidFill>
                  <a:srgbClr val="1C1C1C"/>
                </a:solidFill>
              </a:rPr>
              <a:t>значення</a:t>
            </a:r>
            <a:r>
              <a:rPr lang="ru-RU" sz="2800" dirty="0">
                <a:solidFill>
                  <a:srgbClr val="1C1C1C"/>
                </a:solidFill>
              </a:rPr>
              <a:t> поняття </a:t>
            </a:r>
            <a:r>
              <a:rPr lang="ru-RU" sz="2800" b="1" dirty="0">
                <a:solidFill>
                  <a:srgbClr val="1C1C1C"/>
                </a:solidFill>
              </a:rPr>
              <a:t>народна казка, </a:t>
            </a:r>
            <a:r>
              <a:rPr lang="ru-RU" sz="2800" dirty="0">
                <a:solidFill>
                  <a:srgbClr val="1C1C1C"/>
                </a:solidFill>
              </a:rPr>
              <a:t>групи казок, будову народних казок, їх</a:t>
            </a:r>
            <a:r>
              <a:rPr lang="ru-RU" sz="2800" b="1" dirty="0">
                <a:solidFill>
                  <a:srgbClr val="1C1C1C"/>
                </a:solidFill>
              </a:rPr>
              <a:t> </a:t>
            </a:r>
            <a:r>
              <a:rPr lang="ru-RU" sz="2800" dirty="0">
                <a:solidFill>
                  <a:srgbClr val="1C1C1C"/>
                </a:solidFill>
              </a:rPr>
              <a:t>зміст, особливості </a:t>
            </a:r>
            <a:r>
              <a:rPr lang="ru-RU" sz="2800" dirty="0" err="1">
                <a:solidFill>
                  <a:srgbClr val="1C1C1C"/>
                </a:solidFill>
              </a:rPr>
              <a:t>виразного</a:t>
            </a:r>
            <a:r>
              <a:rPr lang="ru-RU" sz="2800" dirty="0">
                <a:solidFill>
                  <a:srgbClr val="1C1C1C"/>
                </a:solidFill>
              </a:rPr>
              <a:t> </a:t>
            </a:r>
            <a:r>
              <a:rPr lang="ru-RU" sz="2800" dirty="0" err="1">
                <a:solidFill>
                  <a:srgbClr val="1C1C1C"/>
                </a:solidFill>
              </a:rPr>
              <a:t>читання</a:t>
            </a:r>
            <a:r>
              <a:rPr lang="ru-RU" sz="2800" dirty="0">
                <a:solidFill>
                  <a:srgbClr val="1C1C1C"/>
                </a:solidFill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1D5FB9-DABF-1B46-C4A5-159DA0BCE75A}"/>
              </a:ext>
            </a:extLst>
          </p:cNvPr>
          <p:cNvSpPr txBox="1"/>
          <p:nvPr/>
        </p:nvSpPr>
        <p:spPr>
          <a:xfrm>
            <a:off x="4355976" y="1916832"/>
            <a:ext cx="4608512" cy="3477875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6600"/>
                </a:solidFill>
              </a:rPr>
              <a:t>Учні вмітимуть</a:t>
            </a:r>
            <a:r>
              <a:rPr lang="uk-UA" sz="2800" b="1" dirty="0">
                <a:solidFill>
                  <a:srgbClr val="1C1C1C"/>
                </a:solidFill>
              </a:rPr>
              <a:t>: </a:t>
            </a:r>
            <a:r>
              <a:rPr lang="uk-UA" sz="2400" b="1" dirty="0">
                <a:solidFill>
                  <a:srgbClr val="1C1C1C"/>
                </a:solidFill>
              </a:rPr>
              <a:t>розкривати</a:t>
            </a:r>
            <a:r>
              <a:rPr lang="uk-UA" sz="2400" dirty="0">
                <a:solidFill>
                  <a:srgbClr val="1C1C1C"/>
                </a:solidFill>
              </a:rPr>
              <a:t> яскравий національний колорит українських казок, </a:t>
            </a:r>
            <a:r>
              <a:rPr lang="uk-UA" sz="2400" b="1" dirty="0">
                <a:solidFill>
                  <a:srgbClr val="1C1C1C"/>
                </a:solidFill>
              </a:rPr>
              <a:t>розрізняти</a:t>
            </a:r>
            <a:r>
              <a:rPr lang="uk-UA" sz="2400" dirty="0">
                <a:solidFill>
                  <a:srgbClr val="1C1C1C"/>
                </a:solidFill>
              </a:rPr>
              <a:t> фантастичне і реальне у казках, </a:t>
            </a:r>
          </a:p>
          <a:p>
            <a:pPr algn="just"/>
            <a:r>
              <a:rPr lang="uk-UA" sz="2400" dirty="0">
                <a:solidFill>
                  <a:srgbClr val="1C1C1C"/>
                </a:solidFill>
              </a:rPr>
              <a:t>виразно </a:t>
            </a:r>
            <a:r>
              <a:rPr lang="uk-UA" sz="2400" b="1" dirty="0">
                <a:solidFill>
                  <a:srgbClr val="1C1C1C"/>
                </a:solidFill>
              </a:rPr>
              <a:t>читати</a:t>
            </a:r>
            <a:r>
              <a:rPr lang="uk-UA" sz="2400" dirty="0">
                <a:solidFill>
                  <a:srgbClr val="1C1C1C"/>
                </a:solidFill>
              </a:rPr>
              <a:t>, </a:t>
            </a:r>
            <a:r>
              <a:rPr lang="uk-UA" sz="2400" b="1" dirty="0">
                <a:solidFill>
                  <a:srgbClr val="1C1C1C"/>
                </a:solidFill>
              </a:rPr>
              <a:t>переказувати, пояснювати </a:t>
            </a:r>
            <a:r>
              <a:rPr lang="uk-UA" sz="2400" dirty="0">
                <a:solidFill>
                  <a:srgbClr val="1C1C1C"/>
                </a:solidFill>
              </a:rPr>
              <a:t>вчинки героїв.  </a:t>
            </a:r>
            <a:endParaRPr lang="uk-UA" sz="2400" b="1" dirty="0">
              <a:solidFill>
                <a:srgbClr val="1C1C1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7E80D31B-DC9D-2A92-B8B7-5529FE245B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0419"/>
            <a:ext cx="9133225" cy="6878419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CFFD69-CF3A-1308-2FD7-58FA3C60D744}"/>
              </a:ext>
            </a:extLst>
          </p:cNvPr>
          <p:cNvSpPr txBox="1"/>
          <p:nvPr/>
        </p:nvSpPr>
        <p:spPr>
          <a:xfrm>
            <a:off x="0" y="4581128"/>
            <a:ext cx="334786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https://wordart.com/ow2k9xmeywq3/%D0%BD%D0%B0%D1%80%D0%BE%D0%B4%D0%BD%D1%96-%D0%BA%D0%B0%D0%B7%D0%BA%D0%B8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05383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2E081E-3B68-6DFA-DDFC-940CB4E2D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0"/>
            <a:ext cx="8686800" cy="1143000"/>
          </a:xfrm>
        </p:spPr>
        <p:txBody>
          <a:bodyPr/>
          <a:lstStyle/>
          <a:p>
            <a:r>
              <a:rPr lang="uk-UA" dirty="0"/>
              <a:t>ІСТОРІЯ ВИНИКНЕННЯ КАЗКИ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BDB24C-9EE2-9BE9-05E7-1F02ACF1AFE2}"/>
              </a:ext>
            </a:extLst>
          </p:cNvPr>
          <p:cNvSpPr txBox="1"/>
          <p:nvPr/>
        </p:nvSpPr>
        <p:spPr>
          <a:xfrm>
            <a:off x="250616" y="1772816"/>
            <a:ext cx="86868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Казка як жанр усної народної творчості своїм корінням сягає ще часів перших спроб міфотворчості, як жанр художньої словесності – бере початок у </a:t>
            </a:r>
            <a:r>
              <a:rPr lang="uk-UA" sz="1600" b="1" dirty="0"/>
              <a:t>Х</a:t>
            </a:r>
            <a:r>
              <a:rPr lang="en-US" sz="1600" b="1" dirty="0"/>
              <a:t>V</a:t>
            </a:r>
            <a:r>
              <a:rPr lang="uk-UA" sz="1600" b="1" dirty="0"/>
              <a:t>ІІ ст</a:t>
            </a:r>
            <a:r>
              <a:rPr lang="uk-UA" sz="1600" dirty="0"/>
              <a:t>.</a:t>
            </a:r>
          </a:p>
          <a:p>
            <a:pPr algn="just"/>
            <a:r>
              <a:rPr lang="uk-UA" dirty="0"/>
              <a:t>Казка як своєрідний жанр народної творчості здавна посідав важливе місце у фольклорі </a:t>
            </a:r>
            <a:r>
              <a:rPr lang="uk-UA" b="1" dirty="0"/>
              <a:t>всіх народів світу. </a:t>
            </a:r>
            <a:r>
              <a:rPr lang="uk-UA" dirty="0"/>
              <a:t>Згадки про казку (як і її зразки) знаходимо в різноманітних писемних пам'ятках, що дійшли до нашого часу крізь віки і тисячоліття.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84C3C2-7D0D-E26B-19CA-BD0E1ABA84A0}"/>
              </a:ext>
            </a:extLst>
          </p:cNvPr>
          <p:cNvSpPr txBox="1"/>
          <p:nvPr/>
        </p:nvSpPr>
        <p:spPr>
          <a:xfrm>
            <a:off x="250616" y="3527143"/>
            <a:ext cx="86418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Вперше </a:t>
            </a:r>
            <a:r>
              <a:rPr lang="uk-UA" b="1" dirty="0"/>
              <a:t>термін "казка" вжито у граматиці Лаврентія Зизанія </a:t>
            </a:r>
            <a:r>
              <a:rPr lang="uk-UA" dirty="0"/>
              <a:t>"</a:t>
            </a:r>
            <a:r>
              <a:rPr lang="uk-UA" dirty="0" err="1"/>
              <a:t>Лексисъ</a:t>
            </a:r>
            <a:r>
              <a:rPr lang="uk-UA" dirty="0"/>
              <a:t> </a:t>
            </a:r>
            <a:r>
              <a:rPr lang="uk-UA" dirty="0" err="1"/>
              <a:t>сиречь</a:t>
            </a:r>
            <a:r>
              <a:rPr lang="uk-UA" dirty="0"/>
              <a:t> </a:t>
            </a:r>
            <a:r>
              <a:rPr lang="uk-UA" dirty="0" err="1"/>
              <a:t>речения</a:t>
            </a:r>
            <a:r>
              <a:rPr lang="uk-UA" dirty="0"/>
              <a:t>" (</a:t>
            </a:r>
            <a:r>
              <a:rPr lang="uk-UA" b="1" dirty="0"/>
              <a:t>1596) </a:t>
            </a:r>
            <a:r>
              <a:rPr lang="uk-UA" dirty="0"/>
              <a:t>поряд з поняттям "</a:t>
            </a:r>
            <a:r>
              <a:rPr lang="uk-UA" dirty="0" err="1"/>
              <a:t>баснь</a:t>
            </a:r>
            <a:r>
              <a:rPr lang="uk-UA" dirty="0"/>
              <a:t>", "байка", а пізніше в подібному значенні – у словнику </a:t>
            </a:r>
            <a:r>
              <a:rPr lang="uk-UA" dirty="0" err="1"/>
              <a:t>Памви</a:t>
            </a:r>
            <a:r>
              <a:rPr lang="uk-UA" dirty="0"/>
              <a:t> </a:t>
            </a:r>
            <a:r>
              <a:rPr lang="uk-UA" dirty="0" err="1"/>
              <a:t>Беринди</a:t>
            </a:r>
            <a:r>
              <a:rPr lang="uk-UA" dirty="0"/>
              <a:t> "</a:t>
            </a:r>
            <a:r>
              <a:rPr lang="uk-UA" dirty="0" err="1"/>
              <a:t>Лексіконъ</a:t>
            </a:r>
            <a:r>
              <a:rPr lang="uk-UA" dirty="0"/>
              <a:t> </a:t>
            </a:r>
            <a:r>
              <a:rPr lang="uk-UA" dirty="0" err="1"/>
              <a:t>славеноросскій</a:t>
            </a:r>
            <a:r>
              <a:rPr lang="uk-UA" dirty="0"/>
              <a:t> і </a:t>
            </a:r>
            <a:r>
              <a:rPr lang="uk-UA" dirty="0" err="1"/>
              <a:t>іменъ</a:t>
            </a:r>
            <a:r>
              <a:rPr lang="uk-UA" dirty="0"/>
              <a:t> </a:t>
            </a:r>
            <a:r>
              <a:rPr lang="uk-UA" dirty="0" err="1"/>
              <a:t>толъкованіє</a:t>
            </a:r>
            <a:r>
              <a:rPr lang="uk-UA" dirty="0"/>
              <a:t>" (1627). </a:t>
            </a:r>
            <a:r>
              <a:rPr lang="uk-UA" b="1" dirty="0"/>
              <a:t>Таким цей термін ввійшов у науку. </a:t>
            </a:r>
          </a:p>
        </p:txBody>
      </p:sp>
    </p:spTree>
    <p:extLst>
      <p:ext uri="{BB962C8B-B14F-4D97-AF65-F5344CB8AC3E}">
        <p14:creationId xmlns:p14="http://schemas.microsoft.com/office/powerpoint/2010/main" val="3492713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893E8E7-25F8-C31F-0864-EEB99547A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17" y="27794"/>
            <a:ext cx="3331263" cy="355736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82040E-65FD-02C5-FB7E-FF17CBB653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987" y="48490"/>
            <a:ext cx="2736304" cy="35366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13E3FF-4181-9C49-686F-1D3F545AF081}"/>
              </a:ext>
            </a:extLst>
          </p:cNvPr>
          <p:cNvSpPr txBox="1"/>
          <p:nvPr/>
        </p:nvSpPr>
        <p:spPr>
          <a:xfrm>
            <a:off x="395536" y="3722072"/>
            <a:ext cx="561662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Казки тисяча й однієї ночі (арабською мовою: </a:t>
            </a:r>
            <a:r>
              <a:rPr lang="ar-AE" dirty="0"/>
              <a:t>كتاب ألف ليلة وليلة; </a:t>
            </a:r>
            <a:r>
              <a:rPr lang="uk-UA" dirty="0"/>
              <a:t>перською мовою: </a:t>
            </a:r>
            <a:r>
              <a:rPr lang="ar-AE" dirty="0"/>
              <a:t>هزار و یک شب) — </a:t>
            </a:r>
            <a:r>
              <a:rPr lang="uk-UA" dirty="0"/>
              <a:t>збірка оповідань, що зібрали за багато </a:t>
            </a:r>
            <a:r>
              <a:rPr lang="uk-UA" dirty="0" err="1"/>
              <a:t>сторіч</a:t>
            </a:r>
            <a:r>
              <a:rPr lang="uk-UA" dirty="0"/>
              <a:t> різні автори, перекладачі й учені багатьох країн. Ці збірки розповідей беруть своє коріння від народів стародавньої </a:t>
            </a:r>
            <a:r>
              <a:rPr lang="uk-UA" b="1" dirty="0"/>
              <a:t>Аравії та Ємену, стародавньої Індії, Персії, стародавнього Єгипту, Межиріччя, Сирії, із середньовічних арабських народних історій</a:t>
            </a:r>
            <a:r>
              <a:rPr lang="uk-UA" dirty="0"/>
              <a:t>. Найвідоміші історії зі збірки — «Чарівна лампа Аладдіна», «Алі Баба та сорок розбійників» і «</a:t>
            </a:r>
            <a:r>
              <a:rPr lang="uk-UA" dirty="0" err="1"/>
              <a:t>Сіндбад</a:t>
            </a:r>
            <a:r>
              <a:rPr lang="uk-UA" dirty="0"/>
              <a:t> мореплавець».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B4AB90-8E76-8585-D685-99335248BE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6315" y="9671"/>
            <a:ext cx="2607685" cy="35366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B521623-CEA1-8A92-E402-4597886CE2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6821" y="3683286"/>
            <a:ext cx="2486672" cy="313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370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7B84FA-86FC-12C4-AA83-71CB59891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80" y="32820"/>
            <a:ext cx="8686800" cy="1143000"/>
          </a:xfrm>
        </p:spPr>
        <p:txBody>
          <a:bodyPr/>
          <a:lstStyle/>
          <a:p>
            <a:r>
              <a:rPr lang="ru-RU" dirty="0" err="1"/>
              <a:t>Спорідненість</a:t>
            </a:r>
            <a:r>
              <a:rPr lang="ru-RU" dirty="0"/>
              <a:t> </a:t>
            </a:r>
            <a:r>
              <a:rPr lang="ru-RU" dirty="0" err="1"/>
              <a:t>українських</a:t>
            </a:r>
            <a:r>
              <a:rPr lang="ru-RU" dirty="0"/>
              <a:t> </a:t>
            </a:r>
            <a:r>
              <a:rPr lang="ru-RU" dirty="0" err="1"/>
              <a:t>казок</a:t>
            </a:r>
            <a:r>
              <a:rPr lang="ru-RU" dirty="0"/>
              <a:t> з </a:t>
            </a:r>
            <a:r>
              <a:rPr lang="ru-RU" dirty="0" err="1"/>
              <a:t>казками</a:t>
            </a:r>
            <a:r>
              <a:rPr lang="ru-RU" dirty="0"/>
              <a:t> </a:t>
            </a:r>
            <a:r>
              <a:rPr lang="ru-RU" dirty="0" err="1"/>
              <a:t>народів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 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37DCB7-151B-59E7-D971-0F96ED2FB69F}"/>
              </a:ext>
            </a:extLst>
          </p:cNvPr>
          <p:cNvSpPr txBox="1"/>
          <p:nvPr/>
        </p:nvSpPr>
        <p:spPr>
          <a:xfrm>
            <a:off x="4838" y="5517232"/>
            <a:ext cx="91391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У </a:t>
            </a:r>
            <a:r>
              <a:rPr lang="ru-RU" dirty="0" err="1"/>
              <a:t>казках</a:t>
            </a:r>
            <a:r>
              <a:rPr lang="ru-RU" dirty="0"/>
              <a:t> </a:t>
            </a:r>
            <a:r>
              <a:rPr lang="ru-RU" dirty="0" err="1"/>
              <a:t>народів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спільного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пояснюється</a:t>
            </a:r>
            <a:r>
              <a:rPr lang="ru-RU" dirty="0"/>
              <a:t> </a:t>
            </a:r>
            <a:r>
              <a:rPr lang="ru-RU" dirty="0" err="1"/>
              <a:t>подібністю</a:t>
            </a:r>
            <a:r>
              <a:rPr lang="ru-RU" dirty="0"/>
              <a:t> культурно-</a:t>
            </a:r>
            <a:r>
              <a:rPr lang="ru-RU" dirty="0" err="1"/>
              <a:t>історичних</a:t>
            </a:r>
            <a:r>
              <a:rPr lang="ru-RU" dirty="0"/>
              <a:t> умов </a:t>
            </a:r>
            <a:r>
              <a:rPr lang="ru-RU" dirty="0" err="1"/>
              <a:t>їхнього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. </a:t>
            </a:r>
            <a:r>
              <a:rPr lang="ru-RU" dirty="0" err="1"/>
              <a:t>Водночас</a:t>
            </a:r>
            <a:r>
              <a:rPr lang="ru-RU" dirty="0"/>
              <a:t> </a:t>
            </a:r>
            <a:r>
              <a:rPr lang="ru-RU" dirty="0" err="1"/>
              <a:t>казки</a:t>
            </a:r>
            <a:r>
              <a:rPr lang="ru-RU" dirty="0"/>
              <a:t> </a:t>
            </a:r>
            <a:r>
              <a:rPr lang="ru-RU" dirty="0" err="1"/>
              <a:t>відзначаються</a:t>
            </a:r>
            <a:r>
              <a:rPr lang="ru-RU" dirty="0"/>
              <a:t> </a:t>
            </a:r>
            <a:r>
              <a:rPr lang="ru-RU" dirty="0" err="1"/>
              <a:t>національними</a:t>
            </a:r>
            <a:r>
              <a:rPr lang="ru-RU" dirty="0"/>
              <a:t> </a:t>
            </a:r>
            <a:r>
              <a:rPr lang="ru-RU" dirty="0" err="1"/>
              <a:t>особливостями</a:t>
            </a:r>
            <a:r>
              <a:rPr lang="ru-RU" dirty="0"/>
              <a:t>, </a:t>
            </a:r>
            <a:r>
              <a:rPr lang="ru-RU" dirty="0" err="1"/>
              <a:t>відображають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певного</a:t>
            </a:r>
            <a:r>
              <a:rPr lang="ru-RU" dirty="0"/>
              <a:t> народу,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працю</a:t>
            </a:r>
            <a:r>
              <a:rPr lang="ru-RU" dirty="0"/>
              <a:t> і </a:t>
            </a:r>
            <a:r>
              <a:rPr lang="ru-RU" dirty="0" err="1"/>
              <a:t>побут</a:t>
            </a:r>
            <a:r>
              <a:rPr lang="ru-RU" dirty="0"/>
              <a:t>, </a:t>
            </a:r>
            <a:r>
              <a:rPr lang="ru-RU" dirty="0" err="1"/>
              <a:t>природні</a:t>
            </a:r>
            <a:r>
              <a:rPr lang="ru-RU" dirty="0"/>
              <a:t> </a:t>
            </a:r>
            <a:r>
              <a:rPr lang="ru-RU" dirty="0" err="1"/>
              <a:t>умови.Казки</a:t>
            </a:r>
            <a:r>
              <a:rPr lang="ru-RU" dirty="0"/>
              <a:t> передавали з уст в уста,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покоління</a:t>
            </a:r>
            <a:r>
              <a:rPr lang="ru-RU" dirty="0"/>
              <a:t> до </a:t>
            </a:r>
            <a:r>
              <a:rPr lang="ru-RU" dirty="0" err="1"/>
              <a:t>покоління</a:t>
            </a:r>
            <a:r>
              <a:rPr lang="ru-RU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716B48-497D-FE82-FD38-CB56D9C2E60B}"/>
              </a:ext>
            </a:extLst>
          </p:cNvPr>
          <p:cNvSpPr txBox="1"/>
          <p:nvPr/>
        </p:nvSpPr>
        <p:spPr>
          <a:xfrm>
            <a:off x="0" y="1304430"/>
            <a:ext cx="4427984" cy="92333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/>
              <a:t>Фарбований шакал (індійська казка)</a:t>
            </a:r>
          </a:p>
          <a:p>
            <a:r>
              <a:rPr lang="ru-RU" dirty="0"/>
              <a:t>У </a:t>
            </a:r>
            <a:r>
              <a:rPr lang="ru-RU" dirty="0" err="1"/>
              <a:t>лісовому</a:t>
            </a:r>
            <a:r>
              <a:rPr lang="ru-RU" dirty="0"/>
              <a:t> краю жив шакал на </a:t>
            </a:r>
            <a:r>
              <a:rPr lang="ru-RU" dirty="0" err="1"/>
              <a:t>ймення</a:t>
            </a:r>
            <a:r>
              <a:rPr lang="ru-RU" dirty="0"/>
              <a:t> </a:t>
            </a:r>
            <a:r>
              <a:rPr lang="ru-RU" dirty="0" err="1"/>
              <a:t>Чандарава</a:t>
            </a:r>
            <a:r>
              <a:rPr lang="ru-RU" dirty="0"/>
              <a:t>. …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A65AFC-A963-01AF-DCF4-1E2C01AA7DCC}"/>
              </a:ext>
            </a:extLst>
          </p:cNvPr>
          <p:cNvSpPr txBox="1"/>
          <p:nvPr/>
        </p:nvSpPr>
        <p:spPr>
          <a:xfrm>
            <a:off x="4716016" y="1268760"/>
            <a:ext cx="4427984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dirty="0" err="1"/>
              <a:t>Фарбований</a:t>
            </a:r>
            <a:r>
              <a:rPr lang="ru-RU" sz="2400" b="1" dirty="0"/>
              <a:t> Лис</a:t>
            </a:r>
          </a:p>
          <a:p>
            <a:r>
              <a:rPr lang="ru-RU" dirty="0"/>
              <a:t>Жив </a:t>
            </a:r>
            <a:r>
              <a:rPr lang="ru-RU" dirty="0" err="1"/>
              <a:t>собі</a:t>
            </a:r>
            <a:r>
              <a:rPr lang="ru-RU" dirty="0"/>
              <a:t> в </a:t>
            </a:r>
            <a:r>
              <a:rPr lang="ru-RU" dirty="0" err="1"/>
              <a:t>однім</a:t>
            </a:r>
            <a:r>
              <a:rPr lang="ru-RU" dirty="0"/>
              <a:t> </a:t>
            </a:r>
            <a:r>
              <a:rPr lang="ru-RU" dirty="0" err="1"/>
              <a:t>лісі</a:t>
            </a:r>
            <a:r>
              <a:rPr lang="ru-RU" dirty="0"/>
              <a:t> Лис </a:t>
            </a:r>
            <a:r>
              <a:rPr lang="ru-RU" dirty="0" err="1"/>
              <a:t>Микита</a:t>
            </a:r>
            <a:r>
              <a:rPr lang="ru-RU" dirty="0"/>
              <a:t>, </a:t>
            </a:r>
            <a:r>
              <a:rPr lang="ru-RU" dirty="0" err="1"/>
              <a:t>хитрий-прехитрий</a:t>
            </a:r>
            <a:r>
              <a:rPr lang="ru-RU" dirty="0"/>
              <a:t>…</a:t>
            </a:r>
            <a:endParaRPr lang="uk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1EEA2B0-5BB8-1D4F-BB2B-07D663A52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495" y="2301249"/>
            <a:ext cx="2654994" cy="32052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C7800D9-D23D-7E35-27E0-BA7C756F9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4215" y="2277643"/>
            <a:ext cx="3031586" cy="327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95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0556C-AC13-1A3A-C2E7-EC9C3CCE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52536" y="111037"/>
            <a:ext cx="9649072" cy="1143000"/>
          </a:xfrm>
        </p:spPr>
        <p:txBody>
          <a:bodyPr/>
          <a:lstStyle/>
          <a:p>
            <a:r>
              <a:rPr lang="uk-UA" sz="3200" dirty="0"/>
              <a:t>ЩО В КАЗКАХ </a:t>
            </a:r>
            <a:br>
              <a:rPr lang="uk-UA" sz="3200" dirty="0"/>
            </a:br>
            <a:r>
              <a:rPr lang="uk-UA" sz="3200" dirty="0"/>
              <a:t>ОСОБЛИВОГО? ЧИМ ВОНИ ПРИВАБЛЮЮТЬ?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2280C5-D5AC-5890-5400-A13837560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uk-UA" sz="2400" dirty="0"/>
              <a:t>Передусім те, що в казках </a:t>
            </a:r>
            <a:r>
              <a:rPr lang="uk-UA" sz="2400" b="1" dirty="0"/>
              <a:t>завжди перемагає  </a:t>
            </a:r>
            <a:r>
              <a:rPr lang="uk-UA" sz="2400" dirty="0"/>
              <a:t>добро, вони мають цікавий зміст, їхні герої/героїні часто </a:t>
            </a:r>
            <a:r>
              <a:rPr lang="uk-UA" sz="2400" b="1" dirty="0"/>
              <a:t>наділені надлюдськими можливостями</a:t>
            </a:r>
            <a:r>
              <a:rPr lang="uk-UA" sz="2400" dirty="0"/>
              <a:t>, а тварини, як люди, уміють розмовляти. У казках </a:t>
            </a:r>
            <a:r>
              <a:rPr lang="uk-UA" sz="2400" b="1" dirty="0"/>
              <a:t>засуджен</a:t>
            </a:r>
            <a:r>
              <a:rPr lang="uk-UA" sz="2400" dirty="0"/>
              <a:t>о жадібність, жорстокість, у них висміяно ледачих людей, боягузів і дурнів, а прославлено працьовитість, мужність і мудрість.</a:t>
            </a:r>
          </a:p>
          <a:p>
            <a:pPr marL="0" indent="0" algn="just">
              <a:buNone/>
            </a:pPr>
            <a:endParaRPr lang="uk-UA" sz="2400" dirty="0"/>
          </a:p>
          <a:p>
            <a:pPr marL="0" indent="0" algn="just">
              <a:buNone/>
            </a:pPr>
            <a:r>
              <a:rPr lang="uk-UA" sz="2400" dirty="0"/>
              <a:t>Казка — один із найдавніших видів усної народної творчості.</a:t>
            </a:r>
          </a:p>
        </p:txBody>
      </p:sp>
    </p:spTree>
    <p:extLst>
      <p:ext uri="{BB962C8B-B14F-4D97-AF65-F5344CB8AC3E}">
        <p14:creationId xmlns:p14="http://schemas.microsoft.com/office/powerpoint/2010/main" val="2096566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74071"/>
            <a:ext cx="8229600" cy="1143000"/>
          </a:xfrm>
        </p:spPr>
        <p:txBody>
          <a:bodyPr/>
          <a:lstStyle/>
          <a:p>
            <a:r>
              <a:rPr lang="uk-UA" sz="4000" dirty="0">
                <a:solidFill>
                  <a:schemeClr val="tx1"/>
                </a:solidFill>
              </a:rPr>
              <a:t>СЛОВНИЧОК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473" y="1325562"/>
            <a:ext cx="8820472" cy="5257800"/>
          </a:xfrm>
        </p:spPr>
        <p:txBody>
          <a:bodyPr/>
          <a:lstStyle/>
          <a:p>
            <a:pPr marL="0" indent="0" algn="just">
              <a:buNone/>
            </a:pPr>
            <a:r>
              <a:rPr lang="uk-UA" sz="2800" b="1" dirty="0"/>
              <a:t>КАЗКА</a:t>
            </a:r>
            <a:r>
              <a:rPr lang="uk-UA" dirty="0"/>
              <a:t> – </a:t>
            </a:r>
            <a:r>
              <a:rPr lang="uk-UA" sz="2400" dirty="0"/>
              <a:t>це твір, у якому розказується про вигадані, фантастичні події. </a:t>
            </a:r>
          </a:p>
          <a:p>
            <a:pPr marL="0" indent="0" algn="just">
              <a:buNone/>
            </a:pPr>
            <a:r>
              <a:rPr lang="ru-RU" sz="2400" dirty="0" err="1"/>
              <a:t>Вигадка</a:t>
            </a:r>
            <a:r>
              <a:rPr lang="ru-RU" sz="2400" dirty="0"/>
              <a:t> в </a:t>
            </a:r>
            <a:r>
              <a:rPr lang="ru-RU" sz="2400" dirty="0" err="1"/>
              <a:t>ній</a:t>
            </a:r>
            <a:r>
              <a:rPr lang="ru-RU" sz="2400" dirty="0"/>
              <a:t> </a:t>
            </a:r>
            <a:r>
              <a:rPr lang="ru-RU" sz="2400" dirty="0" err="1"/>
              <a:t>пов’язується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життям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, з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мріями</a:t>
            </a:r>
            <a:r>
              <a:rPr lang="ru-RU" sz="2400" dirty="0"/>
              <a:t> про </a:t>
            </a:r>
            <a:r>
              <a:rPr lang="ru-RU" sz="2400" dirty="0" err="1"/>
              <a:t>кращу</a:t>
            </a:r>
            <a:r>
              <a:rPr lang="ru-RU" sz="2400" dirty="0"/>
              <a:t> долю.</a:t>
            </a:r>
          </a:p>
          <a:p>
            <a:pPr marL="0" indent="0" algn="ctr">
              <a:buNone/>
            </a:pPr>
            <a:r>
              <a:rPr lang="ru-RU" sz="2400" b="1" dirty="0" err="1"/>
              <a:t>Дійові</a:t>
            </a:r>
            <a:r>
              <a:rPr lang="ru-RU" sz="2400" b="1" dirty="0"/>
              <a:t> особи у </a:t>
            </a:r>
            <a:r>
              <a:rPr lang="ru-RU" sz="2400" b="1" dirty="0" err="1"/>
              <a:t>казках</a:t>
            </a:r>
            <a:endParaRPr lang="ru-RU" sz="2400" b="1" dirty="0"/>
          </a:p>
          <a:p>
            <a:pPr marL="0" indent="0">
              <a:buNone/>
            </a:pPr>
            <a:endParaRPr lang="ru-RU" sz="2400" b="1" dirty="0"/>
          </a:p>
          <a:p>
            <a:pPr marL="0" indent="0">
              <a:buNone/>
            </a:pPr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 </a:t>
            </a:r>
            <a:r>
              <a:rPr lang="ru-RU" sz="2400" dirty="0"/>
              <a:t>люди                   </a:t>
            </a:r>
            <a:r>
              <a:rPr lang="ru-RU" sz="2400" dirty="0" err="1"/>
              <a:t>тварини</a:t>
            </a:r>
            <a:r>
              <a:rPr lang="ru-RU" sz="2400" dirty="0"/>
              <a:t>        </a:t>
            </a:r>
            <a:r>
              <a:rPr lang="ru-RU" sz="2400" dirty="0" err="1"/>
              <a:t>рослини</a:t>
            </a:r>
            <a:r>
              <a:rPr lang="ru-RU" sz="2400" dirty="0"/>
              <a:t>           </a:t>
            </a:r>
            <a:r>
              <a:rPr lang="ru-RU" sz="2400" dirty="0" err="1"/>
              <a:t>явища</a:t>
            </a:r>
            <a:r>
              <a:rPr lang="ru-RU" sz="2400" dirty="0"/>
              <a:t> </a:t>
            </a:r>
            <a:r>
              <a:rPr lang="ru-RU" sz="2400" dirty="0" err="1"/>
              <a:t>природи</a:t>
            </a:r>
            <a:endParaRPr lang="uk-UA" sz="2400" dirty="0"/>
          </a:p>
        </p:txBody>
      </p:sp>
      <p:sp>
        <p:nvSpPr>
          <p:cNvPr id="4" name="Стрілка: униз 3">
            <a:extLst>
              <a:ext uri="{FF2B5EF4-FFF2-40B4-BE49-F238E27FC236}">
                <a16:creationId xmlns:a16="http://schemas.microsoft.com/office/drawing/2014/main" id="{644EA426-D96F-436E-C78A-33F5A07E7CC5}"/>
              </a:ext>
            </a:extLst>
          </p:cNvPr>
          <p:cNvSpPr/>
          <p:nvPr/>
        </p:nvSpPr>
        <p:spPr>
          <a:xfrm>
            <a:off x="271490" y="3524371"/>
            <a:ext cx="1728192" cy="856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1AB0E4-5A1C-6E59-DE16-85C67F910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811" y="3519285"/>
            <a:ext cx="1143428" cy="8275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D5C132-7049-C7CE-EEE0-163A5586D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507" y="3493622"/>
            <a:ext cx="1896020" cy="8342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20BE2B-12CE-5500-DE78-B1FA3BD6E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764" y="3519285"/>
            <a:ext cx="1143428" cy="86114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82C2F0B-D696-3650-C518-8AFB964E39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67198"/>
            <a:ext cx="4014883" cy="1890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D640504-FB06-AA57-3B58-7E985DFD5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434" b="10100"/>
          <a:stretch/>
        </p:blipFill>
        <p:spPr>
          <a:xfrm>
            <a:off x="5721336" y="4967199"/>
            <a:ext cx="3452804" cy="18908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E8DC9BE-6F80-B314-F724-676F0BB3A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0973" y="4905077"/>
            <a:ext cx="1547663" cy="195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64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084B2-8D79-3A23-6732-5159D7952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ГРУПИ НАРОДНИХ КАЗОК:</a:t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96ADE3A-355D-2A99-7D84-177C2CEE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 тварин;</a:t>
            </a:r>
          </a:p>
          <a:p>
            <a:r>
              <a:rPr lang="ru-RU" dirty="0" err="1"/>
              <a:t>побутові</a:t>
            </a:r>
            <a:r>
              <a:rPr lang="ru-RU" dirty="0"/>
              <a:t>;</a:t>
            </a:r>
          </a:p>
          <a:p>
            <a:r>
              <a:rPr lang="ru-RU" dirty="0" err="1"/>
              <a:t>чарівні</a:t>
            </a:r>
            <a:r>
              <a:rPr lang="ru-RU" dirty="0"/>
              <a:t> (</a:t>
            </a:r>
            <a:r>
              <a:rPr lang="ru-RU" dirty="0" err="1"/>
              <a:t>героїко-фантастичні</a:t>
            </a:r>
            <a:r>
              <a:rPr lang="ru-RU" dirty="0"/>
              <a:t>)</a:t>
            </a:r>
          </a:p>
          <a:p>
            <a:endParaRPr lang="ru-RU" dirty="0"/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112856-8B47-EDEC-52EE-FB426D0F0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3429000"/>
            <a:ext cx="2664296" cy="212502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6C548F-8F68-2004-9B30-E1A0179EC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393650"/>
            <a:ext cx="3312368" cy="21603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30630D-5F10-786D-0F93-348D67313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3429000"/>
            <a:ext cx="2987823" cy="212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888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74C5B-26E2-EF84-F094-BE034D334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241" y="-171400"/>
            <a:ext cx="8229600" cy="1143000"/>
          </a:xfrm>
        </p:spPr>
        <p:txBody>
          <a:bodyPr/>
          <a:lstStyle/>
          <a:p>
            <a:r>
              <a:rPr lang="uk-UA" dirty="0"/>
              <a:t>ОЗНАКИ КАЗКИ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B2385B1-0F30-D157-4BBC-4F47657A0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166018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1. </a:t>
            </a:r>
            <a:r>
              <a:rPr lang="ru-RU" sz="2800" dirty="0"/>
              <a:t>У них часто </a:t>
            </a:r>
            <a:r>
              <a:rPr lang="ru-RU" sz="2800" dirty="0" err="1"/>
              <a:t>трапляються</a:t>
            </a:r>
            <a:r>
              <a:rPr lang="ru-RU" sz="2800" dirty="0"/>
              <a:t> </a:t>
            </a:r>
          </a:p>
          <a:p>
            <a:pPr marL="0" indent="0" algn="just">
              <a:buNone/>
            </a:pPr>
            <a:r>
              <a:rPr lang="ru-RU" sz="2800" b="1" dirty="0" err="1"/>
              <a:t>чудодійні</a:t>
            </a:r>
            <a:r>
              <a:rPr lang="ru-RU" sz="2800" b="1" dirty="0"/>
              <a:t> </a:t>
            </a:r>
            <a:r>
              <a:rPr lang="ru-RU" sz="2800" b="1" dirty="0" err="1"/>
              <a:t>предмети</a:t>
            </a:r>
            <a:r>
              <a:rPr lang="ru-RU" sz="2800" b="1" dirty="0"/>
              <a:t>: </a:t>
            </a:r>
            <a:r>
              <a:rPr lang="ru-RU" sz="2800" dirty="0"/>
              <a:t>скатерка-самобранка, шапка-невидимка, меч-</a:t>
            </a:r>
            <a:r>
              <a:rPr lang="ru-RU" sz="2800" dirty="0" err="1"/>
              <a:t>кладенець</a:t>
            </a:r>
            <a:r>
              <a:rPr lang="ru-RU" sz="2800" dirty="0"/>
              <a:t>, </a:t>
            </a:r>
            <a:r>
              <a:rPr lang="ru-RU" sz="2800" dirty="0" err="1"/>
              <a:t>чарівна</a:t>
            </a:r>
            <a:r>
              <a:rPr lang="ru-RU" sz="2800" dirty="0"/>
              <a:t> </a:t>
            </a:r>
            <a:r>
              <a:rPr lang="ru-RU" sz="2800" dirty="0" err="1"/>
              <a:t>паличка</a:t>
            </a:r>
            <a:r>
              <a:rPr lang="ru-RU" sz="2800" dirty="0"/>
              <a:t>, жива і мертва вода, </a:t>
            </a:r>
            <a:r>
              <a:rPr lang="ru-RU" sz="2800" dirty="0" err="1"/>
              <a:t>чоботи-самоходи</a:t>
            </a:r>
            <a:r>
              <a:rPr lang="ru-RU" sz="2800" dirty="0"/>
              <a:t> та </a:t>
            </a:r>
            <a:r>
              <a:rPr lang="ru-RU" sz="2800" dirty="0" err="1"/>
              <a:t>ін</a:t>
            </a:r>
            <a:r>
              <a:rPr lang="ru-RU" sz="2800" dirty="0"/>
              <a:t>. </a:t>
            </a:r>
          </a:p>
          <a:p>
            <a:pPr marL="0" indent="0" algn="just">
              <a:buNone/>
            </a:pPr>
            <a:r>
              <a:rPr lang="ru-RU" sz="2800" dirty="0"/>
              <a:t>2.Казкам </a:t>
            </a:r>
            <a:r>
              <a:rPr lang="ru-RU" sz="2800" dirty="0" err="1"/>
              <a:t>властиві</a:t>
            </a:r>
            <a:r>
              <a:rPr lang="ru-RU" sz="2800" dirty="0"/>
              <a:t>  </a:t>
            </a:r>
            <a:r>
              <a:rPr lang="ru-RU" sz="2800" b="1" dirty="0" err="1"/>
              <a:t>символічні</a:t>
            </a:r>
            <a:r>
              <a:rPr lang="ru-RU" sz="2800" b="1" dirty="0"/>
              <a:t> </a:t>
            </a:r>
            <a:r>
              <a:rPr lang="ru-RU" sz="2800" b="1" dirty="0" err="1"/>
              <a:t>цифри</a:t>
            </a:r>
            <a:r>
              <a:rPr lang="ru-RU" sz="2800" b="1" dirty="0"/>
              <a:t> </a:t>
            </a:r>
            <a:r>
              <a:rPr lang="ru-RU" sz="2800" dirty="0"/>
              <a:t>3,7 (</a:t>
            </a:r>
            <a:r>
              <a:rPr lang="ru-RU" sz="2800" dirty="0" err="1"/>
              <a:t>наприклад,трикратні</a:t>
            </a:r>
            <a:r>
              <a:rPr lang="ru-RU" sz="2800" dirty="0"/>
              <a:t> повтори: у </a:t>
            </a:r>
            <a:r>
              <a:rPr lang="ru-RU" sz="2800" dirty="0" err="1"/>
              <a:t>казці</a:t>
            </a:r>
            <a:r>
              <a:rPr lang="ru-RU" sz="2800" dirty="0"/>
              <a:t> «Мудра </a:t>
            </a:r>
            <a:r>
              <a:rPr lang="ru-RU" sz="2800" dirty="0" err="1"/>
              <a:t>дівчина</a:t>
            </a:r>
            <a:r>
              <a:rPr lang="ru-RU" sz="2800" dirty="0"/>
              <a:t>» пан </a:t>
            </a:r>
            <a:r>
              <a:rPr lang="ru-RU" sz="2800" dirty="0" err="1"/>
              <a:t>тричі</a:t>
            </a:r>
            <a:r>
              <a:rPr lang="ru-RU" sz="2800" dirty="0"/>
              <a:t> </a:t>
            </a:r>
            <a:r>
              <a:rPr lang="ru-RU" sz="2800" dirty="0" err="1"/>
              <a:t>дає</a:t>
            </a:r>
            <a:r>
              <a:rPr lang="ru-RU" sz="2800" dirty="0"/>
              <a:t> </a:t>
            </a:r>
            <a:r>
              <a:rPr lang="ru-RU" sz="2800" dirty="0" err="1"/>
              <a:t>Марусі</a:t>
            </a:r>
            <a:r>
              <a:rPr lang="ru-RU" sz="2800" dirty="0"/>
              <a:t> </a:t>
            </a:r>
          </a:p>
          <a:p>
            <a:pPr marL="0" indent="0" algn="just">
              <a:buNone/>
            </a:pPr>
            <a:r>
              <a:rPr lang="ru-RU" sz="2800" dirty="0" err="1"/>
              <a:t>непосильні</a:t>
            </a:r>
            <a:r>
              <a:rPr lang="ru-RU" sz="2800" dirty="0"/>
              <a:t> </a:t>
            </a:r>
            <a:r>
              <a:rPr lang="ru-RU" sz="2800" dirty="0" err="1"/>
              <a:t>завдання</a:t>
            </a:r>
            <a:r>
              <a:rPr lang="ru-RU" sz="2800" dirty="0"/>
              <a:t>)</a:t>
            </a:r>
          </a:p>
          <a:p>
            <a:pPr marL="0" indent="0" algn="just">
              <a:buNone/>
            </a:pPr>
            <a:r>
              <a:rPr lang="ru-RU" dirty="0"/>
              <a:t>3. </a:t>
            </a:r>
            <a:r>
              <a:rPr lang="ru-RU" b="1" dirty="0" err="1"/>
              <a:t>Несподівана</a:t>
            </a:r>
            <a:r>
              <a:rPr lang="ru-RU" b="1" dirty="0"/>
              <a:t> </a:t>
            </a:r>
            <a:r>
              <a:rPr lang="ru-RU" b="1" dirty="0" err="1"/>
              <a:t>кінцівка</a:t>
            </a:r>
            <a:r>
              <a:rPr lang="ru-RU" b="1" dirty="0"/>
              <a:t>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697081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BECE89-F14A-6789-B15C-3B56E7C0E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uk-UA" sz="3700"/>
              <a:t>БУДОВА КАЗКИ</a:t>
            </a:r>
            <a:br>
              <a:rPr lang="uk-UA" sz="3700"/>
            </a:br>
            <a:endParaRPr lang="uk-UA" sz="370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F10D27-52BC-B422-E4DA-637BE3937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61" y="1844824"/>
            <a:ext cx="4038600" cy="3845449"/>
          </a:xfrm>
          <a:prstGeom prst="rect">
            <a:avLst/>
          </a:prstGeom>
          <a:noFill/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FB4D4FB-7B17-F7B5-5B05-46D5DCF5C3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400"/>
              <a:t>зачин;</a:t>
            </a:r>
          </a:p>
          <a:p>
            <a:pPr>
              <a:lnSpc>
                <a:spcPct val="90000"/>
              </a:lnSpc>
            </a:pPr>
            <a:r>
              <a:rPr lang="ru-RU" sz="2400" err="1"/>
              <a:t>основна</a:t>
            </a:r>
            <a:r>
              <a:rPr lang="ru-RU" sz="2400"/>
              <a:t> </a:t>
            </a:r>
            <a:r>
              <a:rPr lang="ru-RU" sz="2400" err="1"/>
              <a:t>розповідь</a:t>
            </a:r>
            <a:r>
              <a:rPr lang="ru-RU" sz="2400"/>
              <a:t>;</a:t>
            </a:r>
          </a:p>
          <a:p>
            <a:pPr>
              <a:lnSpc>
                <a:spcPct val="90000"/>
              </a:lnSpc>
            </a:pPr>
            <a:r>
              <a:rPr lang="ru-RU" sz="2400" err="1"/>
              <a:t>кінцівка</a:t>
            </a:r>
            <a:endParaRPr lang="ru-RU" sz="2400"/>
          </a:p>
          <a:p>
            <a:pPr marL="0" indent="0">
              <a:lnSpc>
                <a:spcPct val="90000"/>
              </a:lnSpc>
              <a:buNone/>
            </a:pPr>
            <a:r>
              <a:rPr lang="ru-RU" sz="2400"/>
              <a:t>Часто вони </a:t>
            </a:r>
            <a:r>
              <a:rPr lang="ru-RU" sz="2400" b="1" err="1"/>
              <a:t>починаються</a:t>
            </a:r>
            <a:r>
              <a:rPr lang="ru-RU" sz="2400" b="1"/>
              <a:t> </a:t>
            </a:r>
            <a:r>
              <a:rPr lang="ru-RU" sz="2400" err="1"/>
              <a:t>зі</a:t>
            </a:r>
            <a:r>
              <a:rPr lang="ru-RU" sz="2400"/>
              <a:t> </a:t>
            </a:r>
            <a:r>
              <a:rPr lang="ru-RU" sz="2400" err="1"/>
              <a:t>слів</a:t>
            </a:r>
            <a:r>
              <a:rPr lang="ru-RU" sz="2400"/>
              <a:t>: «Жили колись </a:t>
            </a:r>
            <a:r>
              <a:rPr lang="ru-RU" sz="2400" err="1"/>
              <a:t>дід</a:t>
            </a:r>
            <a:r>
              <a:rPr lang="ru-RU" sz="2400"/>
              <a:t> і баба…», а </a:t>
            </a:r>
            <a:r>
              <a:rPr lang="ru-RU" sz="2400" err="1"/>
              <a:t>можуть</a:t>
            </a:r>
            <a:r>
              <a:rPr lang="ru-RU" sz="2400"/>
              <a:t> </a:t>
            </a:r>
            <a:r>
              <a:rPr lang="ru-RU" sz="2400" b="1" err="1"/>
              <a:t>закінчуватися</a:t>
            </a:r>
            <a:r>
              <a:rPr lang="ru-RU" sz="2400" b="1"/>
              <a:t> </a:t>
            </a:r>
            <a:r>
              <a:rPr lang="ru-RU" sz="2400"/>
              <a:t>таким </a:t>
            </a:r>
            <a:r>
              <a:rPr lang="ru-RU" sz="2400" err="1"/>
              <a:t>реченням</a:t>
            </a:r>
            <a:r>
              <a:rPr lang="ru-RU" sz="2400"/>
              <a:t>: «От вам </a:t>
            </a:r>
            <a:r>
              <a:rPr lang="ru-RU" sz="2400" err="1"/>
              <a:t>казка</a:t>
            </a:r>
            <a:r>
              <a:rPr lang="ru-RU" sz="2400"/>
              <a:t>, а </a:t>
            </a:r>
            <a:r>
              <a:rPr lang="ru-RU" sz="2400" err="1"/>
              <a:t>мені</a:t>
            </a:r>
            <a:r>
              <a:rPr lang="ru-RU" sz="2400"/>
              <a:t> — </a:t>
            </a:r>
            <a:r>
              <a:rPr lang="ru-RU" sz="2400" err="1"/>
              <a:t>бубликів</a:t>
            </a:r>
            <a:r>
              <a:rPr lang="ru-RU" sz="2400"/>
              <a:t> </a:t>
            </a:r>
            <a:r>
              <a:rPr lang="ru-RU" sz="2400" err="1"/>
              <a:t>в’язка</a:t>
            </a:r>
            <a:r>
              <a:rPr lang="ru-RU" sz="2400"/>
              <a:t>».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/>
              <a:t>До </a:t>
            </a:r>
            <a:r>
              <a:rPr lang="ru-RU" sz="2400" err="1"/>
              <a:t>казки</a:t>
            </a:r>
            <a:r>
              <a:rPr lang="ru-RU" sz="2400"/>
              <a:t> </a:t>
            </a:r>
            <a:r>
              <a:rPr lang="ru-RU" sz="2400" b="1" err="1"/>
              <a:t>можуть</a:t>
            </a:r>
            <a:r>
              <a:rPr lang="ru-RU" sz="2400" b="1"/>
              <a:t> </a:t>
            </a:r>
            <a:r>
              <a:rPr lang="ru-RU" sz="2400" b="1" err="1"/>
              <a:t>входити</a:t>
            </a:r>
            <a:r>
              <a:rPr lang="ru-RU" sz="2400" b="1"/>
              <a:t> </a:t>
            </a:r>
            <a:r>
              <a:rPr lang="ru-RU" sz="2400" err="1"/>
              <a:t>невеликі</a:t>
            </a:r>
            <a:r>
              <a:rPr lang="ru-RU" sz="2400"/>
              <a:t> </a:t>
            </a:r>
            <a:r>
              <a:rPr lang="ru-RU" sz="2400" err="1"/>
              <a:t>пісні</a:t>
            </a:r>
            <a:r>
              <a:rPr lang="ru-RU" sz="2400"/>
              <a:t>, загадки, </a:t>
            </a:r>
            <a:r>
              <a:rPr lang="ru-RU" sz="2400" err="1"/>
              <a:t>прислів’я</a:t>
            </a:r>
            <a:r>
              <a:rPr lang="ru-RU" sz="2400"/>
              <a:t> та </a:t>
            </a:r>
            <a:r>
              <a:rPr lang="ru-RU" sz="2400" err="1"/>
              <a:t>приказки</a:t>
            </a:r>
            <a:r>
              <a:rPr lang="ru-RU" sz="2400"/>
              <a:t>.</a:t>
            </a:r>
            <a:endParaRPr lang="uk-UA" sz="2400"/>
          </a:p>
        </p:txBody>
      </p:sp>
    </p:spTree>
    <p:extLst>
      <p:ext uri="{BB962C8B-B14F-4D97-AF65-F5344CB8AC3E}">
        <p14:creationId xmlns:p14="http://schemas.microsoft.com/office/powerpoint/2010/main" val="3892692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589C3E-59E1-7FEF-4B20-2D4DE74C5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090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ru-RU" dirty="0">
                <a:latin typeface="+mj-lt"/>
                <a:ea typeface="+mj-ea"/>
                <a:cs typeface="+mj-cs"/>
              </a:rPr>
              <a:t>ЗВЕРНІТЬ УВАГУ!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378466-5F3B-6BD5-490B-5630F54890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18" r="1" b="1390"/>
          <a:stretch/>
        </p:blipFill>
        <p:spPr>
          <a:xfrm>
            <a:off x="457200" y="1600200"/>
            <a:ext cx="4038600" cy="4525963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E4C9AB-74B5-4264-791D-7D28236359E0}"/>
              </a:ext>
            </a:extLst>
          </p:cNvPr>
          <p:cNvSpPr txBox="1"/>
          <p:nvPr/>
        </p:nvSpPr>
        <p:spPr bwMode="auto">
          <a:xfrm>
            <a:off x="4860032" y="2564904"/>
            <a:ext cx="40386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>
              <a:spcBef>
                <a:spcPct val="20000"/>
              </a:spcBef>
            </a:pPr>
            <a:r>
              <a:rPr lang="uk-UA" sz="2800" dirty="0">
                <a:latin typeface="+mn-lt"/>
                <a:cs typeface="+mn-cs"/>
              </a:rPr>
              <a:t>У казках і байках назви тварин сприймають як їхні імена, тож пишуть із великої букви: Вовк, Лисичка, Ведмідь.</a:t>
            </a:r>
          </a:p>
        </p:txBody>
      </p:sp>
    </p:spTree>
    <p:extLst>
      <p:ext uri="{BB962C8B-B14F-4D97-AF65-F5344CB8AC3E}">
        <p14:creationId xmlns:p14="http://schemas.microsoft.com/office/powerpoint/2010/main" val="868805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E15D4-7705-073B-7A8C-D3C20E127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28" y="0"/>
            <a:ext cx="8229600" cy="1143000"/>
          </a:xfrm>
        </p:spPr>
        <p:txBody>
          <a:bodyPr/>
          <a:lstStyle/>
          <a:p>
            <a:r>
              <a:rPr lang="uk-UA" dirty="0"/>
              <a:t>ІЛЮСТРАЦІЇ ДО КАЗОК.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0B5F9FF-2E2C-9435-977D-C6D1774A30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600199"/>
            <a:ext cx="4038600" cy="4525963"/>
          </a:xfrm>
          <a:solidFill>
            <a:schemeClr val="accent1">
              <a:lumMod val="90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uk-UA" b="1" dirty="0"/>
              <a:t>ІЛЮСТРАЦІЯ</a:t>
            </a:r>
            <a:r>
              <a:rPr lang="uk-UA" dirty="0"/>
              <a:t> – це зображення, що пояснює або доповнює текст у книжці, журналі, газеті. Художники, які малюють ілюстрації називаються художниками – ілюстраторами.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B08CD3B7-4E0F-E1CC-E501-45E4F0E360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77807" y="1600200"/>
            <a:ext cx="337938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20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688313-CAAC-9CFF-B04B-BF3904134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344" y="596737"/>
            <a:ext cx="8229600" cy="1143000"/>
          </a:xfrm>
        </p:spPr>
        <p:txBody>
          <a:bodyPr/>
          <a:lstStyle/>
          <a:p>
            <a:r>
              <a:rPr lang="uk-UA" sz="4000" dirty="0"/>
              <a:t>ІВАН СУЛИМА</a:t>
            </a:r>
            <a:br>
              <a:rPr lang="uk-UA" dirty="0"/>
            </a:br>
            <a:br>
              <a:rPr lang="uk-UA" dirty="0"/>
            </a:br>
            <a:endParaRPr lang="uk-UA" dirty="0"/>
          </a:p>
        </p:txBody>
      </p:sp>
      <p:pic>
        <p:nvPicPr>
          <p:cNvPr id="9" name="Місце для вмісту 8">
            <a:extLst>
              <a:ext uri="{FF2B5EF4-FFF2-40B4-BE49-F238E27FC236}">
                <a16:creationId xmlns:a16="http://schemas.microsoft.com/office/drawing/2014/main" id="{20C4160A-957D-6C1C-F3A5-4670D583028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44885" y="1345874"/>
            <a:ext cx="3251065" cy="436689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F35584F-6603-CDDD-BB26-B9F715EFF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-8551"/>
            <a:ext cx="2016315" cy="20548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12BEE13-8EC5-9462-BD5B-9B0F32873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2815" y="1345874"/>
            <a:ext cx="3390090" cy="4366896"/>
          </a:xfrm>
          <a:prstGeom prst="rect">
            <a:avLst/>
          </a:prstGeom>
        </p:spPr>
      </p:pic>
      <p:sp>
        <p:nvSpPr>
          <p:cNvPr id="13" name="AutoShape 2" descr="худ.Іван Сулима. Ілюстрації до книги &quot;100 казок&quot;.">
            <a:extLst>
              <a:ext uri="{FF2B5EF4-FFF2-40B4-BE49-F238E27FC236}">
                <a16:creationId xmlns:a16="http://schemas.microsoft.com/office/drawing/2014/main" id="{3627AA2F-8905-89B6-00A0-2AB0684E70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B9F8A7C-7CEB-91FA-584B-B11DB829C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8" y="2553978"/>
            <a:ext cx="2808312" cy="20548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0D87BD6-0E0E-6780-AE29-00F71B9E95F3}"/>
              </a:ext>
            </a:extLst>
          </p:cNvPr>
          <p:cNvSpPr txBox="1"/>
          <p:nvPr/>
        </p:nvSpPr>
        <p:spPr>
          <a:xfrm>
            <a:off x="107504" y="5712769"/>
            <a:ext cx="885698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https://www.pinterest.com/quirrel72/%D1%83%D0%BA%D1%80%D0%B0%D1%97%D0%BD%D1%81%D1%8C%D0%BA%D1%96-%D1%96%D0%BB%D1%8E%D1%81%D1%82%D1%80%D0%B0%D1%82%D0%BE%D1%80%D0%B8-ukrainian-illustrators/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93233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734490-205C-BA85-6C0A-56521BC27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76" y="755252"/>
            <a:ext cx="3945011" cy="2673748"/>
          </a:xfrm>
          <a:prstGeom prst="rect">
            <a:avLst/>
          </a:prstGeom>
        </p:spPr>
      </p:pic>
      <p:pic>
        <p:nvPicPr>
          <p:cNvPr id="6" name="Місце для вмісту 5">
            <a:extLst>
              <a:ext uri="{FF2B5EF4-FFF2-40B4-BE49-F238E27FC236}">
                <a16:creationId xmlns:a16="http://schemas.microsoft.com/office/drawing/2014/main" id="{50C4082C-0292-BDBB-ACBF-F9491667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3398043"/>
            <a:ext cx="3687835" cy="3509122"/>
          </a:xfrm>
          <a:prstGeom prst="rect">
            <a:avLst/>
          </a:prstGeom>
        </p:spPr>
      </p:pic>
      <p:pic>
        <p:nvPicPr>
          <p:cNvPr id="7" name="Місце для вмісту 6">
            <a:extLst>
              <a:ext uri="{FF2B5EF4-FFF2-40B4-BE49-F238E27FC236}">
                <a16:creationId xmlns:a16="http://schemas.microsoft.com/office/drawing/2014/main" id="{578CE37E-3DA0-62E6-38F9-475DC57FB667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4"/>
          <a:stretch>
            <a:fillRect/>
          </a:stretch>
        </p:blipFill>
        <p:spPr>
          <a:xfrm>
            <a:off x="4443412" y="738199"/>
            <a:ext cx="3945011" cy="33004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DEFE61C-829B-944A-3D31-E8A847FD5C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8628" y="4094163"/>
            <a:ext cx="3728987" cy="276383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5489DA-7C94-4E32-C68B-F79BE1F2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789" y="111136"/>
            <a:ext cx="8229600" cy="1143000"/>
          </a:xfrm>
        </p:spPr>
        <p:txBody>
          <a:bodyPr wrap="square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uk-UA" sz="4000" dirty="0"/>
              <a:t>КОСТЬ  ЛАВРО</a:t>
            </a:r>
            <a:br>
              <a:rPr lang="uk-UA" sz="2400" dirty="0"/>
            </a:br>
            <a:br>
              <a:rPr lang="uk-UA" sz="2400" dirty="0"/>
            </a:b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083365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6942E-E8B4-3BE0-7667-F51CB8141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/>
              <a:t>КОСТЬ  ЛАВРО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3C54809-A303-F371-A58C-61B197BBE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988840"/>
            <a:ext cx="2404816" cy="330152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B1F4A3-0D64-D09F-EC99-0C4ED4CB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578" y="1979906"/>
            <a:ext cx="2505340" cy="33015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170E4FC-BD8B-D5E8-A8C7-85715F20A8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1964953"/>
            <a:ext cx="2995791" cy="327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7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F6E7C68A-E335-A3C3-A7A9-024305CEF1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844824"/>
            <a:ext cx="3373438" cy="3706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29A7AF-F68A-1019-402F-932EFF45B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6761" y="1772816"/>
            <a:ext cx="2919413" cy="37068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A6F764-8201-815C-CB1E-1B22BAE4C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775451"/>
            <a:ext cx="1785938" cy="13652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793ADA-C4E8-518F-6C1E-1DDE53AC95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272" y="3284687"/>
            <a:ext cx="1785938" cy="22669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B868B6-032D-4A57-2935-4ADF62A27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uk-UA" dirty="0"/>
              <a:t>ІНОКЕНТІЙ КОРШУНОВ</a:t>
            </a:r>
            <a:br>
              <a:rPr lang="uk-UA" sz="2400" dirty="0"/>
            </a:br>
            <a:br>
              <a:rPr lang="uk-UA" sz="2400" dirty="0"/>
            </a:b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769655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D50900-B7D1-F78D-B76E-53549AF6E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/>
          <a:lstStyle/>
          <a:p>
            <a:r>
              <a:rPr lang="uk-UA" sz="4000" dirty="0"/>
              <a:t>ВАЛЕНТИНВ МЕЛЬНИЧЕНКО</a:t>
            </a:r>
            <a:br>
              <a:rPr lang="uk-UA" dirty="0"/>
            </a:br>
            <a:br>
              <a:rPr lang="uk-UA" dirty="0"/>
            </a:br>
            <a:endParaRPr lang="uk-UA" dirty="0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DDFFA1E1-4597-8629-A27C-2924B8AC2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9624" y="1412776"/>
            <a:ext cx="3384376" cy="45365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47B425-3CDC-9BD1-8B93-49E8FE834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8926" y="2204864"/>
            <a:ext cx="2559343" cy="33076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818C31-BF91-90BF-7BDA-9E5950253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76" y="2092755"/>
            <a:ext cx="2894148" cy="353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30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0894E6-E4CE-934E-3DF0-D17608819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2910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uk-UA" sz="3700" dirty="0"/>
              <a:t>СУЧАСНІ ІЛЮСТРАЦІЇ ДО  КАЗОК</a:t>
            </a:r>
          </a:p>
        </p:txBody>
      </p:sp>
      <p:pic>
        <p:nvPicPr>
          <p:cNvPr id="5" name="Місце для вмісту 4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B6DEC9EF-B651-8E08-FB0B-12CBEAE5DAC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3568" y="1435400"/>
            <a:ext cx="3190803" cy="4525963"/>
          </a:xfrm>
          <a:prstGeom prst="rect">
            <a:avLst/>
          </a:prstGeom>
          <a:noFill/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040B9F8-0E91-6C15-4D58-46A6E02651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 wrap="square" anchor="t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uk-UA" dirty="0"/>
              <a:t>Після створення образів малюнки обробляються на комп’ютері, потім треба розрахувати розмір і його розташування в книжці. Загалом, аби проілюструвати твір із 7-8 образами, потрібно близько двох тижнів.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985FD-1D97-8A05-80EE-823C1597EA7F}"/>
              </a:ext>
            </a:extLst>
          </p:cNvPr>
          <p:cNvSpPr txBox="1"/>
          <p:nvPr/>
        </p:nvSpPr>
        <p:spPr>
          <a:xfrm>
            <a:off x="1187624" y="630872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ІЛЮСТРАЦІЇ  Анни </a:t>
            </a:r>
            <a:r>
              <a:rPr lang="uk-UA" dirty="0" err="1"/>
              <a:t>Леги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28995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6A8086-4A63-CC7C-F94B-B1519F8B8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ВОВК ТА ЧАПЛЯ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DAD0EBE-EC53-933C-5C1A-FEB8D42F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2352" y="1340768"/>
            <a:ext cx="857929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uk-UA" sz="2400" dirty="0"/>
              <a:t>Ішов голодний Вовк. Він, бідний, так їсти хотів, аж в очах йому чорніло. Ішов він, ішов, аж </a:t>
            </a:r>
            <a:r>
              <a:rPr lang="uk-UA" sz="2400" dirty="0" err="1"/>
              <a:t>гульк</a:t>
            </a:r>
            <a:r>
              <a:rPr lang="uk-UA" sz="2400" dirty="0"/>
              <a:t> — Чапля стоїть. Підкрався Вовк тихенько — і хап її! Бачить Чапля, що непереливки їй, та й каже:</a:t>
            </a:r>
          </a:p>
          <a:p>
            <a:pPr marL="0" indent="0" algn="just">
              <a:buNone/>
            </a:pPr>
            <a:r>
              <a:rPr lang="uk-UA" sz="2400" dirty="0"/>
              <a:t>— Дозволь мені, Вовче, хоч перед смертю потанцювати.</a:t>
            </a:r>
          </a:p>
          <a:p>
            <a:pPr marL="0" indent="0" algn="just">
              <a:buNone/>
            </a:pPr>
            <a:r>
              <a:rPr lang="uk-UA" sz="2400" dirty="0"/>
              <a:t>«Від цього мені шкоди не буде», — подумав Вовк і дозволив: — Танцюй, коли хочеш, тільки швидше, а то я їсти хочу.</a:t>
            </a:r>
          </a:p>
          <a:p>
            <a:pPr marL="0" indent="0" algn="just">
              <a:buNone/>
            </a:pPr>
            <a:r>
              <a:rPr lang="uk-UA" sz="2400" dirty="0"/>
              <a:t>Чапля перед ним із ноги на ногу перескакує — танцює наче (хоч усім </a:t>
            </a:r>
            <a:r>
              <a:rPr lang="uk-UA" sz="2400" dirty="0" err="1"/>
              <a:t>відомо,що</a:t>
            </a:r>
            <a:r>
              <a:rPr lang="uk-UA" sz="2400" dirty="0"/>
              <a:t> чаплі ніколи не танцюють). Скаче, а сама потрошку вбік відходить. А коли відійшла вже далеченько, піднялась і полетіла</a:t>
            </a:r>
            <a:r>
              <a:rPr lang="uk-UA" sz="1800" dirty="0"/>
              <a:t>.</a:t>
            </a:r>
            <a:r>
              <a:rPr lang="ru-RU" sz="1800" dirty="0"/>
              <a:t> </a:t>
            </a:r>
            <a:r>
              <a:rPr lang="ru-RU" sz="2000" dirty="0"/>
              <a:t>Вовк </a:t>
            </a:r>
            <a:r>
              <a:rPr lang="ru-RU" sz="2000" dirty="0" err="1"/>
              <a:t>подививсь</a:t>
            </a:r>
            <a:r>
              <a:rPr lang="ru-RU" sz="2000" dirty="0"/>
              <a:t> </a:t>
            </a:r>
            <a:r>
              <a:rPr lang="ru-RU" sz="2000" dirty="0" err="1"/>
              <a:t>їй</a:t>
            </a:r>
            <a:r>
              <a:rPr lang="ru-RU" sz="2000" dirty="0"/>
              <a:t> </a:t>
            </a:r>
            <a:r>
              <a:rPr lang="ru-RU" sz="2000" dirty="0" err="1"/>
              <a:t>услід</a:t>
            </a:r>
            <a:r>
              <a:rPr lang="ru-RU" sz="2000" dirty="0"/>
              <a:t> та й говорить:</a:t>
            </a:r>
          </a:p>
          <a:p>
            <a:pPr marL="0" indent="0" algn="just">
              <a:buNone/>
            </a:pPr>
            <a:r>
              <a:rPr lang="ru-RU" sz="2000" dirty="0"/>
              <a:t>— І </a:t>
            </a:r>
            <a:r>
              <a:rPr lang="ru-RU" sz="2000" dirty="0" err="1"/>
              <a:t>навіщо</a:t>
            </a:r>
            <a:r>
              <a:rPr lang="ru-RU" sz="2000" dirty="0"/>
              <a:t> </a:t>
            </a:r>
            <a:r>
              <a:rPr lang="ru-RU" sz="2000" dirty="0" err="1"/>
              <a:t>мені</a:t>
            </a:r>
            <a:r>
              <a:rPr lang="ru-RU" sz="2000" dirty="0"/>
              <a:t> </a:t>
            </a:r>
            <a:r>
              <a:rPr lang="ru-RU" sz="2000" dirty="0" err="1"/>
              <a:t>ті</a:t>
            </a:r>
            <a:r>
              <a:rPr lang="ru-RU" sz="2000" dirty="0"/>
              <a:t> </a:t>
            </a:r>
            <a:r>
              <a:rPr lang="ru-RU" sz="2000" dirty="0" err="1"/>
              <a:t>танці</a:t>
            </a:r>
            <a:r>
              <a:rPr lang="ru-RU" sz="2000" dirty="0"/>
              <a:t> </a:t>
            </a:r>
            <a:r>
              <a:rPr lang="ru-RU" sz="2000" dirty="0" err="1"/>
              <a:t>здалися</a:t>
            </a:r>
            <a:r>
              <a:rPr lang="ru-RU" sz="2000" dirty="0"/>
              <a:t>, коли я </a:t>
            </a:r>
            <a:r>
              <a:rPr lang="ru-RU" sz="2000" dirty="0" err="1"/>
              <a:t>їсти</a:t>
            </a:r>
            <a:r>
              <a:rPr lang="ru-RU" sz="2000" dirty="0"/>
              <a:t> хочу?!.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4922212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C3D84E-5E03-6213-B6C8-4918157C3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uk-UA" dirty="0"/>
              <a:t>ВОВК І ЧАПЛЯ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60147708-D974-3125-0036-287A5E0D0B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5375" r="29410" b="1"/>
          <a:stretch/>
        </p:blipFill>
        <p:spPr>
          <a:xfrm>
            <a:off x="323714" y="1916831"/>
            <a:ext cx="4040188" cy="3951288"/>
          </a:xfrm>
          <a:prstGeom prst="rect">
            <a:avLst/>
          </a:prstGeom>
          <a:noFill/>
        </p:spPr>
      </p:pic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9675CAC-6FDC-4710-E574-B289341665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8024" y="2725353"/>
            <a:ext cx="4041775" cy="2334245"/>
          </a:xfrm>
        </p:spPr>
        <p:txBody>
          <a:bodyPr wrap="square" anchor="t">
            <a:normAutofit/>
          </a:bodyPr>
          <a:lstStyle/>
          <a:p>
            <a:pPr marL="0" indent="0" algn="just">
              <a:buNone/>
            </a:pPr>
            <a:r>
              <a:rPr lang="uk-UA" dirty="0"/>
              <a:t>Як схитрувала Чапля в казці? Чи згодні ви з думкою, що хитрим людям легше досягнути успіху в житті? Хитрість — добра чи погана людська риса?</a:t>
            </a:r>
          </a:p>
        </p:txBody>
      </p:sp>
    </p:spTree>
    <p:extLst>
      <p:ext uri="{BB962C8B-B14F-4D97-AF65-F5344CB8AC3E}">
        <p14:creationId xmlns:p14="http://schemas.microsoft.com/office/powerpoint/2010/main" val="4108118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EEFC14-CB7B-2F45-8FAE-22FB97532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346" y="-90825"/>
            <a:ext cx="8229600" cy="1143000"/>
          </a:xfrm>
        </p:spPr>
        <p:txBody>
          <a:bodyPr/>
          <a:lstStyle/>
          <a:p>
            <a:r>
              <a:rPr lang="uk-UA" dirty="0"/>
              <a:t>АЛЕГОРІЯ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08A141F-F982-A27E-51F0-89902C1ED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4360" y="1052175"/>
            <a:ext cx="4040188" cy="639762"/>
          </a:xfrm>
        </p:spPr>
        <p:txBody>
          <a:bodyPr/>
          <a:lstStyle/>
          <a:p>
            <a:r>
              <a:rPr lang="uk-UA" dirty="0"/>
              <a:t>Художній засіб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D9F5282-B559-A6AE-D7C6-1F3FDB07D2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0" y="2011818"/>
            <a:ext cx="4245868" cy="4114345"/>
          </a:xfrm>
        </p:spPr>
        <p:txBody>
          <a:bodyPr/>
          <a:lstStyle/>
          <a:p>
            <a:pPr marL="0" indent="0" algn="just">
              <a:buNone/>
            </a:pPr>
            <a:r>
              <a:rPr lang="ru-RU" sz="2000" dirty="0" err="1"/>
              <a:t>Усі</a:t>
            </a:r>
            <a:r>
              <a:rPr lang="ru-RU" sz="2000" dirty="0"/>
              <a:t> люди </a:t>
            </a:r>
            <a:r>
              <a:rPr lang="ru-RU" sz="2000" dirty="0" err="1"/>
              <a:t>різні</a:t>
            </a:r>
            <a:r>
              <a:rPr lang="ru-RU" sz="2000" dirty="0"/>
              <a:t>: </a:t>
            </a:r>
            <a:r>
              <a:rPr lang="ru-RU" sz="2000" dirty="0" err="1"/>
              <a:t>кожний</a:t>
            </a:r>
            <a:r>
              <a:rPr lang="ru-RU" sz="2000" dirty="0"/>
              <a:t>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свої</a:t>
            </a:r>
            <a:r>
              <a:rPr lang="ru-RU" sz="2000" dirty="0"/>
              <a:t> вади й </a:t>
            </a:r>
            <a:r>
              <a:rPr lang="ru-RU" sz="2000" dirty="0" err="1"/>
              <a:t>переваги</a:t>
            </a:r>
            <a:r>
              <a:rPr lang="ru-RU" sz="2000" dirty="0"/>
              <a:t>. </a:t>
            </a:r>
          </a:p>
          <a:p>
            <a:pPr marL="0" indent="0" algn="just">
              <a:buNone/>
            </a:pPr>
            <a:r>
              <a:rPr lang="uk-UA" sz="2000" dirty="0"/>
              <a:t>Вовк нагадує хижу й зажерливу людину, </a:t>
            </a:r>
          </a:p>
          <a:p>
            <a:pPr marL="0" indent="0" algn="just">
              <a:buNone/>
            </a:pPr>
            <a:r>
              <a:rPr lang="uk-UA" sz="2000" dirty="0"/>
              <a:t>не завжди розумну, іноді легковажну. А й справді, він дозволяє своїй </a:t>
            </a:r>
          </a:p>
          <a:p>
            <a:pPr marL="0" indent="0" algn="just">
              <a:buNone/>
            </a:pPr>
            <a:r>
              <a:rPr lang="uk-UA" sz="2000" dirty="0"/>
              <a:t>жертві потанцювати, не знаючи, що Чапля не вміє цього робити; він </a:t>
            </a:r>
          </a:p>
          <a:p>
            <a:pPr marL="0" indent="0" algn="just">
              <a:buNone/>
            </a:pPr>
            <a:r>
              <a:rPr lang="uk-UA" sz="2000" dirty="0"/>
              <a:t>зовсім не думає про крила цієї птахи, які можуть її врятувати.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8CDB390-0590-A9FB-7C91-CDD214DE8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5025" y="1372056"/>
            <a:ext cx="4041775" cy="639762"/>
          </a:xfrm>
        </p:spPr>
        <p:txBody>
          <a:bodyPr/>
          <a:lstStyle/>
          <a:p>
            <a:r>
              <a:rPr lang="ru-RU" dirty="0"/>
              <a:t>Казка про </a:t>
            </a:r>
            <a:r>
              <a:rPr lang="ru-RU" dirty="0" err="1"/>
              <a:t>звірів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алегоричний</a:t>
            </a:r>
            <a:r>
              <a:rPr lang="ru-RU" dirty="0"/>
              <a:t> </a:t>
            </a:r>
            <a:r>
              <a:rPr lang="ru-RU" dirty="0" err="1"/>
              <a:t>зміст</a:t>
            </a:r>
            <a:r>
              <a:rPr lang="ru-RU" dirty="0"/>
              <a:t>. </a:t>
            </a:r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1D1C693-5FD0-8EBB-69CE-BCD03BF550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498975" cy="3951288"/>
          </a:xfrm>
          <a:solidFill>
            <a:schemeClr val="accent1">
              <a:lumMod val="90000"/>
            </a:schemeClr>
          </a:solidFill>
        </p:spPr>
        <p:txBody>
          <a:bodyPr/>
          <a:lstStyle/>
          <a:p>
            <a:r>
              <a:rPr lang="ru-RU" dirty="0"/>
              <a:t>Казки  </a:t>
            </a:r>
            <a:r>
              <a:rPr lang="ru-RU" dirty="0" err="1"/>
              <a:t>навчають</a:t>
            </a:r>
            <a:r>
              <a:rPr lang="ru-RU" dirty="0"/>
              <a:t> </a:t>
            </a:r>
            <a:r>
              <a:rPr lang="ru-RU" dirty="0" err="1"/>
              <a:t>бачити</a:t>
            </a:r>
            <a:r>
              <a:rPr lang="ru-RU" dirty="0"/>
              <a:t> у тваринах </a:t>
            </a:r>
            <a:r>
              <a:rPr lang="ru-RU" dirty="0" err="1"/>
              <a:t>людські</a:t>
            </a:r>
            <a:r>
              <a:rPr lang="ru-RU" dirty="0"/>
              <a:t> вади, а </a:t>
            </a:r>
            <a:r>
              <a:rPr lang="ru-RU" dirty="0" err="1"/>
              <a:t>отже</a:t>
            </a:r>
            <a:r>
              <a:rPr lang="ru-RU" dirty="0"/>
              <a:t>, й </a:t>
            </a:r>
            <a:r>
              <a:rPr lang="ru-RU" dirty="0" err="1"/>
              <a:t>уникати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b="1" dirty="0" err="1">
                <a:solidFill>
                  <a:srgbClr val="FF0000"/>
                </a:solidFill>
              </a:rPr>
              <a:t>Алегорія</a:t>
            </a:r>
            <a:r>
              <a:rPr lang="ru-RU" b="1" dirty="0">
                <a:solidFill>
                  <a:srgbClr val="FF0000"/>
                </a:solidFill>
              </a:rPr>
              <a:t>–</a:t>
            </a:r>
            <a:r>
              <a:rPr lang="ru-RU" dirty="0"/>
              <a:t> 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b="1" dirty="0" err="1"/>
              <a:t>перенесення</a:t>
            </a:r>
            <a:r>
              <a:rPr lang="ru-RU" b="1" dirty="0"/>
              <a:t> </a:t>
            </a:r>
            <a:r>
              <a:rPr lang="ru-RU" b="1" dirty="0" err="1"/>
              <a:t>властивостей</a:t>
            </a:r>
            <a:r>
              <a:rPr lang="ru-RU" dirty="0"/>
              <a:t> та характеристик одного предмета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явища</a:t>
            </a:r>
            <a:r>
              <a:rPr lang="ru-RU" dirty="0"/>
              <a:t> на </a:t>
            </a:r>
            <a:r>
              <a:rPr lang="ru-RU" dirty="0" err="1"/>
              <a:t>інший</a:t>
            </a:r>
            <a:r>
              <a:rPr lang="ru-RU" dirty="0"/>
              <a:t> для </a:t>
            </a:r>
            <a:r>
              <a:rPr lang="ru-RU" dirty="0" err="1"/>
              <a:t>кращого</a:t>
            </a:r>
            <a:r>
              <a:rPr lang="ru-RU" dirty="0"/>
              <a:t> </a:t>
            </a:r>
            <a:r>
              <a:rPr lang="ru-RU" dirty="0" err="1"/>
              <a:t>відображення</a:t>
            </a:r>
            <a:r>
              <a:rPr lang="ru-RU" dirty="0"/>
              <a:t> образу.</a:t>
            </a:r>
          </a:p>
        </p:txBody>
      </p:sp>
    </p:spTree>
    <p:extLst>
      <p:ext uri="{BB962C8B-B14F-4D97-AF65-F5344CB8AC3E}">
        <p14:creationId xmlns:p14="http://schemas.microsoft.com/office/powerpoint/2010/main" val="1494696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1A7ECF-3167-680C-7AFD-4BE551DA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Антитеза (протиставлення)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302BADD-CFAA-579C-5016-E1C6C85333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6613" y="1415209"/>
            <a:ext cx="4245868" cy="1295918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uk-UA" dirty="0"/>
              <a:t>Протиставлення протилежних персонажів, понять, явищ, характерів.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EB8EA21-2302-24BC-4922-7E0291D801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3068" y="1415209"/>
            <a:ext cx="4135350" cy="1442366"/>
          </a:xfrm>
          <a:solidFill>
            <a:schemeClr val="accent1">
              <a:lumMod val="90000"/>
            </a:schemeClr>
          </a:solidFill>
        </p:spPr>
        <p:txBody>
          <a:bodyPr/>
          <a:lstStyle/>
          <a:p>
            <a:pPr algn="just"/>
            <a:r>
              <a:rPr lang="uk-UA" dirty="0"/>
              <a:t>Зазвичай у казках протиставляються позитивні та негативні герої.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D59326-15D6-189C-2CAF-AFF6B92380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83" y="2924944"/>
            <a:ext cx="4245868" cy="31253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380B87-5D1E-090D-21F6-08377E961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068" y="2928844"/>
            <a:ext cx="2029172" cy="312144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578F7CA-F92C-6FF9-C50B-21F60A724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0717" y="2924944"/>
            <a:ext cx="2133600" cy="312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233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22474B-AB81-C37E-4CAA-A9E57C27E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uk-UA" dirty="0"/>
              <a:t>ЛИСИЦЯ ТА РАК</a:t>
            </a:r>
          </a:p>
        </p:txBody>
      </p:sp>
      <p:pic>
        <p:nvPicPr>
          <p:cNvPr id="7" name="Місце для вмісту 6" descr="Зображення, що містить картинка&#10;&#10;Автоматично згенерований опис">
            <a:extLst>
              <a:ext uri="{FF2B5EF4-FFF2-40B4-BE49-F238E27FC236}">
                <a16:creationId xmlns:a16="http://schemas.microsoft.com/office/drawing/2014/main" id="{E95CFDEA-C343-3026-3747-075902978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781" y="1578398"/>
            <a:ext cx="4482235" cy="3744416"/>
          </a:xfrm>
          <a:prstGeom prst="rect">
            <a:avLst/>
          </a:prstGeom>
          <a:noFill/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D8020F-8483-FCD3-B07D-687EE5ACD9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45" b="7007"/>
          <a:stretch/>
        </p:blipFill>
        <p:spPr>
          <a:xfrm>
            <a:off x="4950573" y="1579448"/>
            <a:ext cx="3736227" cy="37444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5510DE-506F-0EB5-0DAA-DF04A296AC7F}"/>
              </a:ext>
            </a:extLst>
          </p:cNvPr>
          <p:cNvSpPr txBox="1"/>
          <p:nvPr/>
        </p:nvSpPr>
        <p:spPr>
          <a:xfrm>
            <a:off x="233781" y="5517232"/>
            <a:ext cx="845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ЯКИМИ ТИ УЯВЛЯЄШ  ПЕРСОНАЖІВ КАЗКИ?</a:t>
            </a:r>
          </a:p>
        </p:txBody>
      </p:sp>
    </p:spTree>
    <p:extLst>
      <p:ext uri="{BB962C8B-B14F-4D97-AF65-F5344CB8AC3E}">
        <p14:creationId xmlns:p14="http://schemas.microsoft.com/office/powerpoint/2010/main" val="6826360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2DBDD2-1938-3888-F7CA-B00B564D1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uk-UA" sz="4000" dirty="0"/>
              <a:t>РОБОТА З ТЕКСТОМ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0900E34-7850-A944-883D-817A66FEA1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5966" y="1870511"/>
            <a:ext cx="4038600" cy="2980928"/>
          </a:xfrm>
        </p:spPr>
        <p:txBody>
          <a:bodyPr wrap="square" anchor="t">
            <a:normAutofit lnSpcReduction="10000"/>
          </a:bodyPr>
          <a:lstStyle/>
          <a:p>
            <a:pPr marL="0" indent="0" algn="just">
              <a:buNone/>
            </a:pPr>
            <a:r>
              <a:rPr lang="uk-UA" dirty="0" err="1"/>
              <a:t>Випишіть</a:t>
            </a:r>
            <a:r>
              <a:rPr lang="uk-UA" dirty="0"/>
              <a:t> із прочитаних казок імена дійових осіб і навпроти кожної з них запишіть по три прикметники, що їх характеризують.</a:t>
            </a:r>
          </a:p>
        </p:txBody>
      </p:sp>
      <p:pic>
        <p:nvPicPr>
          <p:cNvPr id="5" name="Рисунок 4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C86765FF-9AE5-A4CE-0D62-4C92E0946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2" y="1844824"/>
            <a:ext cx="4248472" cy="28088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65045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uk-UA" sz="4000" dirty="0"/>
              <a:t>СКЛАДІТЬ СЕНКАН</a:t>
            </a:r>
            <a:br>
              <a:rPr lang="uk-UA" sz="3700" b="1" dirty="0"/>
            </a:br>
            <a:endParaRPr lang="uk-UA" sz="37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628800"/>
            <a:ext cx="4038600" cy="4525963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600" dirty="0" err="1"/>
              <a:t>Іменник</a:t>
            </a:r>
            <a:r>
              <a:rPr lang="ru-RU" sz="2600" dirty="0"/>
              <a:t> (тема)</a:t>
            </a:r>
          </a:p>
          <a:p>
            <a:pPr>
              <a:lnSpc>
                <a:spcPct val="90000"/>
              </a:lnSpc>
            </a:pPr>
            <a:r>
              <a:rPr lang="ru-RU" sz="2600" dirty="0"/>
              <a:t>Два </a:t>
            </a:r>
            <a:r>
              <a:rPr lang="ru-RU" sz="2600" dirty="0" err="1"/>
              <a:t>прикметники</a:t>
            </a:r>
            <a:endParaRPr lang="ru-RU" sz="2600" dirty="0"/>
          </a:p>
          <a:p>
            <a:pPr>
              <a:lnSpc>
                <a:spcPct val="90000"/>
              </a:lnSpc>
            </a:pPr>
            <a:r>
              <a:rPr lang="ru-RU" sz="2600" dirty="0"/>
              <a:t>Три </a:t>
            </a:r>
            <a:r>
              <a:rPr lang="ru-RU" sz="2600" dirty="0" err="1"/>
              <a:t>дієслова</a:t>
            </a:r>
            <a:endParaRPr lang="ru-RU" sz="2600" dirty="0"/>
          </a:p>
          <a:p>
            <a:pPr>
              <a:lnSpc>
                <a:spcPct val="90000"/>
              </a:lnSpc>
            </a:pPr>
            <a:r>
              <a:rPr lang="ru-RU" sz="2600" dirty="0"/>
              <a:t>Фраза з </a:t>
            </a:r>
            <a:r>
              <a:rPr lang="ru-RU" sz="2600" dirty="0" err="1"/>
              <a:t>чотирьох</a:t>
            </a:r>
            <a:r>
              <a:rPr lang="ru-RU" sz="2600" dirty="0"/>
              <a:t> </a:t>
            </a:r>
            <a:r>
              <a:rPr lang="ru-RU" sz="2600" dirty="0" err="1"/>
              <a:t>слів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 </a:t>
            </a:r>
            <a:r>
              <a:rPr lang="ru-RU" sz="2600" dirty="0" err="1"/>
              <a:t>висловлює</a:t>
            </a:r>
            <a:r>
              <a:rPr lang="ru-RU" sz="2600" dirty="0"/>
              <a:t> </a:t>
            </a:r>
            <a:r>
              <a:rPr lang="ru-RU" sz="2600" dirty="0" err="1"/>
              <a:t>ставлення</a:t>
            </a:r>
            <a:r>
              <a:rPr lang="ru-RU" sz="2600" dirty="0"/>
              <a:t> до теми</a:t>
            </a:r>
          </a:p>
          <a:p>
            <a:pPr>
              <a:lnSpc>
                <a:spcPct val="90000"/>
              </a:lnSpc>
            </a:pPr>
            <a:r>
              <a:rPr lang="ru-RU" sz="2600" dirty="0" err="1"/>
              <a:t>Перефразування</a:t>
            </a:r>
            <a:r>
              <a:rPr lang="ru-RU" sz="2600" dirty="0"/>
              <a:t> до </a:t>
            </a:r>
            <a:r>
              <a:rPr lang="ru-RU" sz="2600" dirty="0" err="1"/>
              <a:t>першого</a:t>
            </a:r>
            <a:r>
              <a:rPr lang="ru-RU" sz="2600" dirty="0"/>
              <a:t> слова, в </a:t>
            </a:r>
            <a:r>
              <a:rPr lang="ru-RU" sz="2600" dirty="0" err="1"/>
              <a:t>ньому</a:t>
            </a:r>
            <a:r>
              <a:rPr lang="ru-RU" sz="2600" dirty="0"/>
              <a:t> </a:t>
            </a:r>
            <a:r>
              <a:rPr lang="ru-RU" sz="2600" dirty="0" err="1"/>
              <a:t>висловлюється</a:t>
            </a:r>
            <a:r>
              <a:rPr lang="ru-RU" sz="2600" dirty="0"/>
              <a:t> </a:t>
            </a:r>
            <a:r>
              <a:rPr lang="ru-RU" sz="2600" dirty="0" err="1"/>
              <a:t>сутність</a:t>
            </a:r>
            <a:r>
              <a:rPr lang="ru-RU" sz="2600" dirty="0"/>
              <a:t> теми, </a:t>
            </a:r>
            <a:r>
              <a:rPr lang="ru-RU" sz="2600" dirty="0" err="1"/>
              <a:t>ніби</a:t>
            </a:r>
            <a:r>
              <a:rPr lang="ru-RU" sz="2600" dirty="0"/>
              <a:t> робиться </a:t>
            </a:r>
            <a:r>
              <a:rPr lang="ru-RU" sz="2600" dirty="0" err="1"/>
              <a:t>підсумок</a:t>
            </a:r>
            <a:r>
              <a:rPr lang="ru-RU" sz="2600" dirty="0"/>
              <a:t>.</a:t>
            </a:r>
          </a:p>
          <a:p>
            <a:pPr>
              <a:lnSpc>
                <a:spcPct val="90000"/>
              </a:lnSpc>
            </a:pPr>
            <a:endParaRPr lang="uk-UA" sz="26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AA1970-901D-E1B2-A9E5-3D28061983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2299" y="1844824"/>
            <a:ext cx="4284501" cy="32875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82356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7C019A-F1C6-84CF-EEEB-1EFA36F24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uk-UA" sz="4000" dirty="0"/>
              <a:t>СЕНКАН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48DFB6D-ABBB-B5A5-3028-24AE9271CD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504" y="1600201"/>
            <a:ext cx="4392488" cy="2836912"/>
          </a:xfrm>
        </p:spPr>
        <p:txBody>
          <a:bodyPr/>
          <a:lstStyle/>
          <a:p>
            <a:r>
              <a:rPr lang="uk-UA" dirty="0"/>
              <a:t>ЛИСИЦЯ</a:t>
            </a:r>
          </a:p>
          <a:p>
            <a:r>
              <a:rPr lang="uk-UA" dirty="0"/>
              <a:t>ХИТРА, ЗНЕВАЖЛИВА</a:t>
            </a:r>
          </a:p>
          <a:p>
            <a:r>
              <a:rPr lang="uk-UA" dirty="0"/>
              <a:t>МУДРУЄ, БІЖИТЬ, ПРОГРАЄ</a:t>
            </a:r>
          </a:p>
          <a:p>
            <a:r>
              <a:rPr lang="uk-UA" dirty="0"/>
              <a:t>ОБРАЗ ХАРАКТЕРИЗУЄ ХИТРИХ ЛЮДЕЙ</a:t>
            </a:r>
          </a:p>
          <a:p>
            <a:r>
              <a:rPr lang="uk-UA" dirty="0"/>
              <a:t>РУДЕНЬКА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3022B8-6689-8C56-D25A-5D5E6BD92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200" y="1268760"/>
            <a:ext cx="467180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8167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11112E-7F43-E566-21FE-DA0E4E3DB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49592"/>
            <a:ext cx="8229600" cy="1143000"/>
          </a:xfrm>
        </p:spPr>
        <p:txBody>
          <a:bodyPr/>
          <a:lstStyle/>
          <a:p>
            <a:r>
              <a:rPr lang="uk-UA" dirty="0"/>
              <a:t>ВОВК І ЧАПЛЯ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3EFB85EE-A659-58E9-2071-6F0A11953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58366" y="1477671"/>
            <a:ext cx="4134114" cy="35183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0DB44C-3240-4318-A0AB-081CB98AD9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484784"/>
            <a:ext cx="4000918" cy="35183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C36364-62E6-A5D0-FF3E-1FA2F46265FB}"/>
              </a:ext>
            </a:extLst>
          </p:cNvPr>
          <p:cNvSpPr txBox="1"/>
          <p:nvPr/>
        </p:nvSpPr>
        <p:spPr>
          <a:xfrm>
            <a:off x="251520" y="5373216"/>
            <a:ext cx="3816424" cy="646331"/>
          </a:xfrm>
          <a:prstGeom prst="rect">
            <a:avLst/>
          </a:prstGeom>
          <a:solidFill>
            <a:schemeClr val="accent3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ВОВК-хижий, нерозумний, лінивий, нерозважливий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670D75-6B71-709E-38F5-0C85B54F490D}"/>
              </a:ext>
            </a:extLst>
          </p:cNvPr>
          <p:cNvSpPr txBox="1"/>
          <p:nvPr/>
        </p:nvSpPr>
        <p:spPr>
          <a:xfrm>
            <a:off x="4758366" y="5380329"/>
            <a:ext cx="3928434" cy="369332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ЧАПЛЯ- мудра, хитра…</a:t>
            </a:r>
          </a:p>
        </p:txBody>
      </p:sp>
    </p:spTree>
    <p:extLst>
      <p:ext uri="{BB962C8B-B14F-4D97-AF65-F5344CB8AC3E}">
        <p14:creationId xmlns:p14="http://schemas.microsoft.com/office/powerpoint/2010/main" val="42939570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20FE91-31F5-904C-490D-CC2BB17AB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633" y="340"/>
            <a:ext cx="8229600" cy="1143000"/>
          </a:xfrm>
        </p:spPr>
        <p:txBody>
          <a:bodyPr/>
          <a:lstStyle/>
          <a:p>
            <a:r>
              <a:rPr lang="uk-UA" sz="3600" dirty="0"/>
              <a:t>УЧИМОСЯ РОБИТИ ВИСНОВКИ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7BFCA2-6283-EDC2-AE9F-B42530596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005" y="2708920"/>
            <a:ext cx="8530855" cy="2376264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marL="0" indent="0" algn="r">
              <a:buNone/>
            </a:pPr>
            <a:r>
              <a:rPr lang="uk-UA" dirty="0"/>
              <a:t>Казка, фантазія – це ключик, за допомогою якого можна відкрити джерела думки і слова…</a:t>
            </a:r>
          </a:p>
          <a:p>
            <a:pPr marL="0" indent="0" algn="r">
              <a:buNone/>
            </a:pPr>
            <a:r>
              <a:rPr lang="uk-UA" dirty="0"/>
              <a:t>                                                                    </a:t>
            </a:r>
            <a:r>
              <a:rPr lang="uk-UA" sz="1800" i="1" dirty="0" err="1"/>
              <a:t>В.Сухомлинський</a:t>
            </a:r>
            <a:endParaRPr lang="uk-UA" sz="18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B0D883-14ED-8690-1681-224B6A7674E6}"/>
              </a:ext>
            </a:extLst>
          </p:cNvPr>
          <p:cNvSpPr txBox="1"/>
          <p:nvPr/>
        </p:nvSpPr>
        <p:spPr>
          <a:xfrm>
            <a:off x="433633" y="1484784"/>
            <a:ext cx="7882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1. Як розумієте  вислів </a:t>
            </a:r>
            <a:r>
              <a:rPr lang="uk-UA" sz="2800" b="1" dirty="0" err="1"/>
              <a:t>В.Сухомлинського</a:t>
            </a:r>
            <a:r>
              <a:rPr lang="uk-UA" sz="2800" b="1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22804624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E7FA4-620E-D2BF-CE61-E96C572EA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13522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uk-UA" sz="4100" dirty="0"/>
              <a:t>УЧИМОСЯ РОБИТИ ВИСНОВКИ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016251-9509-7C49-A792-81A0A388D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006"/>
          <a:stretch/>
        </p:blipFill>
        <p:spPr>
          <a:xfrm>
            <a:off x="0" y="1624066"/>
            <a:ext cx="5508104" cy="4032448"/>
          </a:xfrm>
          <a:prstGeom prst="rect">
            <a:avLst/>
          </a:prstGeom>
          <a:noFill/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C84C96D-C977-3060-8D9F-BFEAF2360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104" y="1628800"/>
            <a:ext cx="3636684" cy="4525963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r>
              <a:rPr lang="uk-UA" b="1" dirty="0"/>
              <a:t>2.</a:t>
            </a:r>
            <a:r>
              <a:rPr lang="ru-RU" b="1" dirty="0"/>
              <a:t> </a:t>
            </a:r>
            <a:r>
              <a:rPr lang="uk-UA" b="1" dirty="0"/>
              <a:t>Чи властиві риси вдачі Лисиці, Рака, Вовка й Чаплі людям?</a:t>
            </a:r>
          </a:p>
          <a:p>
            <a:pPr marL="0" indent="0">
              <a:buNone/>
            </a:pPr>
            <a:r>
              <a:rPr lang="uk-UA" b="1" dirty="0"/>
              <a:t>3. Чого тебе  навчила казка «Лисиця та Рак»?</a:t>
            </a:r>
          </a:p>
        </p:txBody>
      </p:sp>
    </p:spTree>
    <p:extLst>
      <p:ext uri="{BB962C8B-B14F-4D97-AF65-F5344CB8AC3E}">
        <p14:creationId xmlns:p14="http://schemas.microsoft.com/office/powerpoint/2010/main" val="35836947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32AF4E-685E-E2CC-439D-21EFDE986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uk-UA" dirty="0"/>
              <a:t>ПОВЧАЛЬНИЙ ЗМІСТ КАЗОК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89617A3-317F-E0FC-AA38-D4557754D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uk-UA" dirty="0"/>
              <a:t>Хоча казки розповідають про незвичайні події, та в кожній вигадці є щось і від реального життя. Яскраві казкові образи допомагають нам краще роздивитись у нашому повсякденні </a:t>
            </a:r>
            <a:r>
              <a:rPr lang="uk-UA" b="1" dirty="0"/>
              <a:t>добро і зло</a:t>
            </a:r>
            <a:r>
              <a:rPr lang="uk-UA" dirty="0"/>
              <a:t>, </a:t>
            </a:r>
            <a:r>
              <a:rPr lang="uk-UA" b="1" dirty="0"/>
              <a:t>правду й кривду</a:t>
            </a:r>
            <a:r>
              <a:rPr lang="uk-UA" dirty="0"/>
              <a:t>. Вони вчать нас </a:t>
            </a:r>
            <a:r>
              <a:rPr lang="uk-UA" b="1" dirty="0"/>
              <a:t>бути добрими, щирими, працьовитими, застерігають від скупості, ледарства, брехливості</a:t>
            </a:r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2521980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6387</TotalTime>
  <Words>1379</Words>
  <Application>Microsoft Office PowerPoint</Application>
  <PresentationFormat>Екран (4:3)</PresentationFormat>
  <Paragraphs>113</Paragraphs>
  <Slides>32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32</vt:i4>
      </vt:variant>
    </vt:vector>
  </HeadingPairs>
  <TitlesOfParts>
    <vt:vector size="34" baseType="lpstr">
      <vt:lpstr>Arial</vt:lpstr>
      <vt:lpstr>Diseño predeterminado</vt:lpstr>
      <vt:lpstr>Презентація PowerPoint</vt:lpstr>
      <vt:lpstr>ВЕЛИКЕ ДИВО КАЗКИ </vt:lpstr>
      <vt:lpstr>НАВЧАЛЬНІ   ЦІЛІ</vt:lpstr>
      <vt:lpstr>Презентація PowerPoint</vt:lpstr>
      <vt:lpstr>ІСТОРІЯ ВИНИКНЕННЯ КАЗКИ</vt:lpstr>
      <vt:lpstr>Презентація PowerPoint</vt:lpstr>
      <vt:lpstr>Спорідненість українських казок з казками народів світу </vt:lpstr>
      <vt:lpstr>ЩО В КАЗКАХ  ОСОБЛИВОГО? ЧИМ ВОНИ ПРИВАБЛЮЮТЬ?</vt:lpstr>
      <vt:lpstr>СЛОВНИЧОК</vt:lpstr>
      <vt:lpstr>ГРУПИ НАРОДНИХ КАЗОК: </vt:lpstr>
      <vt:lpstr>ОЗНАКИ КАЗКИ</vt:lpstr>
      <vt:lpstr>БУДОВА КАЗКИ </vt:lpstr>
      <vt:lpstr>ЗВЕРНІТЬ УВАГУ!</vt:lpstr>
      <vt:lpstr>ІЛЮСТРАЦІЇ ДО КАЗОК.</vt:lpstr>
      <vt:lpstr>ІВАН СУЛИМА  </vt:lpstr>
      <vt:lpstr>КОСТЬ  ЛАВРО  </vt:lpstr>
      <vt:lpstr>КОСТЬ  ЛАВРО</vt:lpstr>
      <vt:lpstr>ІНОКЕНТІЙ КОРШУНОВ  </vt:lpstr>
      <vt:lpstr>ВАЛЕНТИНВ МЕЛЬНИЧЕНКО  </vt:lpstr>
      <vt:lpstr>СУЧАСНІ ІЛЮСТРАЦІЇ ДО  КАЗОК</vt:lpstr>
      <vt:lpstr>ВОВК ТА ЧАПЛЯ</vt:lpstr>
      <vt:lpstr>ВОВК І ЧАПЛЯ</vt:lpstr>
      <vt:lpstr>АЛЕГОРІЯ</vt:lpstr>
      <vt:lpstr>Антитеза (протиставлення)</vt:lpstr>
      <vt:lpstr>ЛИСИЦЯ ТА РАК</vt:lpstr>
      <vt:lpstr>РОБОТА З ТЕКСТОМ</vt:lpstr>
      <vt:lpstr>СКЛАДІТЬ СЕНКАН </vt:lpstr>
      <vt:lpstr>СЕНКАН</vt:lpstr>
      <vt:lpstr>ВОВК І ЧАПЛЯ</vt:lpstr>
      <vt:lpstr>УЧИМОСЯ РОБИТИ ВИСНОВКИ</vt:lpstr>
      <vt:lpstr>УЧИМОСЯ РОБИТИ ВИСНОВКИ</vt:lpstr>
      <vt:lpstr>ПОВЧАЛЬНИЙ ЗМІСТ КАЗОК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Тетяна Сезько</cp:lastModifiedBy>
  <cp:revision>877</cp:revision>
  <dcterms:created xsi:type="dcterms:W3CDTF">2010-05-23T14:28:12Z</dcterms:created>
  <dcterms:modified xsi:type="dcterms:W3CDTF">2022-11-12T11:15:15Z</dcterms:modified>
</cp:coreProperties>
</file>