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6" r:id="rId2"/>
    <p:sldId id="274" r:id="rId3"/>
    <p:sldId id="290" r:id="rId4"/>
    <p:sldId id="275" r:id="rId5"/>
    <p:sldId id="279" r:id="rId6"/>
    <p:sldId id="280" r:id="rId7"/>
    <p:sldId id="285" r:id="rId8"/>
    <p:sldId id="281" r:id="rId9"/>
    <p:sldId id="282" r:id="rId10"/>
    <p:sldId id="283" r:id="rId11"/>
    <p:sldId id="284" r:id="rId12"/>
    <p:sldId id="286" r:id="rId13"/>
    <p:sldId id="287" r:id="rId14"/>
    <p:sldId id="291" r:id="rId15"/>
    <p:sldId id="289" r:id="rId16"/>
    <p:sldId id="292" r:id="rId17"/>
    <p:sldId id="28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64D00-50FA-495A-B7B3-07101C4BB671}" type="datetimeFigureOut">
              <a:rPr lang="uk-UA" smtClean="0"/>
              <a:t>02.12.2022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E10B17-7269-477A-9E66-9509E12F20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2923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CAFF4F-D694-B20D-79B2-A2209D7497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03830" y="2605229"/>
            <a:ext cx="8090515" cy="1825096"/>
          </a:xfrm>
        </p:spPr>
        <p:txBody>
          <a:bodyPr>
            <a:normAutofit fontScale="90000"/>
          </a:bodyPr>
          <a:lstStyle/>
          <a:p>
            <a:pPr algn="r"/>
            <a:r>
              <a:rPr lang="uk-UA" sz="3100" dirty="0"/>
              <a:t>Літературна казка.</a:t>
            </a:r>
            <a:br>
              <a:rPr lang="uk-UA" dirty="0"/>
            </a:br>
            <a:r>
              <a:rPr lang="uk-UA" sz="3600" dirty="0"/>
              <a:t>ВАСИЛЬ КОРОЛІВ-СТАРИЙ. </a:t>
            </a:r>
            <a:br>
              <a:rPr lang="uk-UA" dirty="0"/>
            </a:br>
            <a:r>
              <a:rPr lang="uk-UA" dirty="0"/>
              <a:t>«МАВКА ВЕРБИНКА»</a:t>
            </a:r>
            <a:br>
              <a:rPr lang="uk-UA" dirty="0"/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15C6C8-76AC-D50E-B2BA-91C9873A9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6259" y="5379867"/>
            <a:ext cx="9525740" cy="1251751"/>
          </a:xfrm>
        </p:spPr>
        <p:txBody>
          <a:bodyPr>
            <a:noAutofit/>
          </a:bodyPr>
          <a:lstStyle/>
          <a:p>
            <a:pPr algn="r"/>
            <a:r>
              <a:rPr lang="uk-UA" sz="1800" dirty="0"/>
              <a:t>СЕЗЬКО ТЕТЯНА АНАТОЛІЇВНА, </a:t>
            </a:r>
          </a:p>
          <a:p>
            <a:pPr algn="r"/>
            <a:r>
              <a:rPr lang="uk-UA" sz="1800" dirty="0"/>
              <a:t>УЧИТЕЛЬ УКРАЇНСЬКОЇ МОВИ ТА ЛІТЕРАТУРИ </a:t>
            </a:r>
          </a:p>
          <a:p>
            <a:pPr algn="r"/>
            <a:r>
              <a:rPr lang="uk-UA" sz="1800" dirty="0"/>
              <a:t>ВИЩОЇ КВАЛІФІКАЦІЙНОЇ КАТЕГОРІЇ, </a:t>
            </a:r>
          </a:p>
          <a:p>
            <a:pPr algn="r"/>
            <a:r>
              <a:rPr lang="uk-UA" sz="1800" dirty="0"/>
              <a:t>З ПЕДАГОГІЧНИМ ЗВАННЯМ»УЧИТЕЛЬ-МЕТОДИСТ»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12D378-CE52-A588-8714-9E9C81F59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77729" cy="20288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E69063-7AF2-D269-0D47-4F4B6EC88D1D}"/>
              </a:ext>
            </a:extLst>
          </p:cNvPr>
          <p:cNvSpPr txBox="1"/>
          <p:nvPr/>
        </p:nvSpPr>
        <p:spPr>
          <a:xfrm>
            <a:off x="6241002" y="0"/>
            <a:ext cx="2565647" cy="3817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51976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0"/>
            <a:ext cx="8686800" cy="2071678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E9C26-9DA9-40A0-BD50-6393F83AC56E}"/>
              </a:ext>
            </a:extLst>
          </p:cNvPr>
          <p:cNvSpPr txBox="1"/>
          <p:nvPr/>
        </p:nvSpPr>
        <p:spPr>
          <a:xfrm>
            <a:off x="0" y="1341389"/>
            <a:ext cx="464138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Про що ви дізнаєтеся?</a:t>
            </a:r>
          </a:p>
          <a:p>
            <a:endParaRPr lang="uk-UA" sz="2800" b="1" dirty="0">
              <a:solidFill>
                <a:srgbClr val="FF0000"/>
              </a:solidFill>
            </a:endParaRPr>
          </a:p>
          <a:p>
            <a:r>
              <a:rPr lang="uk-UA" sz="2800" dirty="0"/>
              <a:t>• Цікаві відомості із життя та творчу діяльність Василя </a:t>
            </a:r>
            <a:r>
              <a:rPr lang="uk-UA" sz="2800" dirty="0" err="1"/>
              <a:t>Короліва</a:t>
            </a:r>
            <a:r>
              <a:rPr lang="uk-UA" sz="2800" dirty="0"/>
              <a:t>.</a:t>
            </a:r>
          </a:p>
          <a:p>
            <a:r>
              <a:rPr lang="uk-UA" sz="2800" dirty="0"/>
              <a:t>•Хто такі </a:t>
            </a:r>
            <a:r>
              <a:rPr lang="uk-UA" sz="2800" dirty="0" err="1"/>
              <a:t>Хухи</a:t>
            </a:r>
            <a:r>
              <a:rPr lang="uk-UA" sz="2800" dirty="0"/>
              <a:t>, Мавка та Лісовик? </a:t>
            </a:r>
          </a:p>
          <a:p>
            <a:r>
              <a:rPr lang="uk-UA" sz="2800" dirty="0"/>
              <a:t>• Як дбають одне про одного лісові мешканці?</a:t>
            </a:r>
          </a:p>
          <a:p>
            <a:r>
              <a:rPr lang="uk-UA" sz="2800" dirty="0"/>
              <a:t>• Як добро перемагає зло?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AD7FD7-0BD3-2EC9-86F5-80C229AB2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712" y="869073"/>
            <a:ext cx="7605144" cy="5304408"/>
          </a:xfrm>
          <a:prstGeom prst="rect">
            <a:avLst/>
          </a:prstGeo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817BFA-9939-42FC-97E6-1DDD23A38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C4F977-CDDE-402E-B4F0-84B5572E7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B6765B-79A1-759F-5AB1-47417F9D90B5}"/>
              </a:ext>
            </a:extLst>
          </p:cNvPr>
          <p:cNvSpPr txBox="1"/>
          <p:nvPr/>
        </p:nvSpPr>
        <p:spPr>
          <a:xfrm>
            <a:off x="158319" y="1805531"/>
            <a:ext cx="5717218" cy="38541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Учень</a:t>
            </a:r>
            <a:r>
              <a:rPr lang="en-US" sz="2800" b="1" dirty="0">
                <a:solidFill>
                  <a:srgbClr val="FF0000"/>
                </a:solidFill>
              </a:rPr>
              <a:t> / </a:t>
            </a:r>
            <a:r>
              <a:rPr lang="en-US" sz="2800" b="1" dirty="0" err="1">
                <a:solidFill>
                  <a:srgbClr val="FF0000"/>
                </a:solidFill>
              </a:rPr>
              <a:t>учениця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зможе</a:t>
            </a:r>
            <a:r>
              <a:rPr lang="en-US" sz="2800" b="1" dirty="0">
                <a:solidFill>
                  <a:srgbClr val="FF0000"/>
                </a:solidFill>
              </a:rPr>
              <a:t>: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/>
              <a:t>висловлювати </a:t>
            </a:r>
            <a:r>
              <a:rPr lang="uk-UA" sz="2000" dirty="0"/>
              <a:t>власні міркування про вчинки «нечистої сили», які приносять користь людям;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/>
              <a:t>давати</a:t>
            </a:r>
            <a:r>
              <a:rPr lang="uk-UA" sz="2000" dirty="0"/>
              <a:t> оцінку вчинкам і поведінці героїв; розуміти значення доброти в житті людини; </a:t>
            </a:r>
            <a:r>
              <a:rPr lang="uk-UA" sz="2000" b="1" dirty="0"/>
              <a:t>коментувати</a:t>
            </a:r>
            <a:r>
              <a:rPr lang="uk-UA" sz="2000" dirty="0"/>
              <a:t> власне розуміння почуття людяності;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/>
              <a:t>розповідати</a:t>
            </a:r>
            <a:r>
              <a:rPr lang="uk-UA" sz="2000" dirty="0"/>
              <a:t>  про вчинки героїв, аналізуючи зміст казки;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/>
              <a:t>переказувати </a:t>
            </a:r>
            <a:r>
              <a:rPr lang="uk-UA" sz="2000" dirty="0"/>
              <a:t>найяскравіші фрагменти; </a:t>
            </a:r>
            <a:r>
              <a:rPr lang="uk-UA" sz="2000" b="1" dirty="0"/>
              <a:t>характеризувати</a:t>
            </a:r>
            <a:r>
              <a:rPr lang="uk-UA" sz="2000" dirty="0"/>
              <a:t> образи головних героїв;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/>
              <a:t>розрізняти </a:t>
            </a:r>
            <a:r>
              <a:rPr lang="uk-UA" sz="2000" dirty="0"/>
              <a:t>добро і зло, фантастичне і реальне.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14E90A-607B-48E8-4084-CA7FD5731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972" y="1441450"/>
            <a:ext cx="5589593" cy="431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4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6834DC-8DD6-FCEC-CC12-636F9C2E1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6799" y="301841"/>
            <a:ext cx="3368223" cy="46248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7C8BF1-9319-D528-E908-1D32968C0A84}"/>
              </a:ext>
            </a:extLst>
          </p:cNvPr>
          <p:cNvSpPr txBox="1"/>
          <p:nvPr/>
        </p:nvSpPr>
        <p:spPr>
          <a:xfrm>
            <a:off x="8005463" y="4926709"/>
            <a:ext cx="394834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 err="1"/>
              <a:t>Королів</a:t>
            </a:r>
            <a:r>
              <a:rPr lang="ru-RU" sz="2800" dirty="0"/>
              <a:t> Василь </a:t>
            </a:r>
            <a:r>
              <a:rPr lang="ru-RU" sz="2800" dirty="0" err="1"/>
              <a:t>Костянтинович</a:t>
            </a:r>
            <a:endParaRPr lang="ru-RU" sz="2800" dirty="0"/>
          </a:p>
          <a:p>
            <a:pPr algn="ctr"/>
            <a:r>
              <a:rPr lang="ru-RU" sz="2800" dirty="0"/>
              <a:t> (Василь </a:t>
            </a:r>
            <a:r>
              <a:rPr lang="ru-RU" sz="2800" dirty="0" err="1"/>
              <a:t>Королів</a:t>
            </a:r>
            <a:r>
              <a:rPr lang="ru-RU" sz="2800" dirty="0"/>
              <a:t>- </a:t>
            </a:r>
            <a:r>
              <a:rPr lang="ru-RU" sz="2800" dirty="0" err="1"/>
              <a:t>Старий</a:t>
            </a:r>
            <a:r>
              <a:rPr lang="ru-RU" sz="2800" dirty="0"/>
              <a:t>)</a:t>
            </a:r>
            <a:endParaRPr lang="uk-UA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F2180E-1E2A-2A58-D382-21B0AD3B1226}"/>
              </a:ext>
            </a:extLst>
          </p:cNvPr>
          <p:cNvSpPr txBox="1"/>
          <p:nvPr/>
        </p:nvSpPr>
        <p:spPr>
          <a:xfrm>
            <a:off x="988963" y="1247247"/>
            <a:ext cx="609452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Василь Королів-Старий (справжнє прізвище Королів) народився на Полтавщині. Навчався в Полтавській духовній </a:t>
            </a:r>
          </a:p>
          <a:p>
            <a:pPr algn="just"/>
            <a:r>
              <a:rPr lang="uk-UA" sz="2800" dirty="0"/>
              <a:t>семінарії, потім — у Харківському ветеринарному інституті. </a:t>
            </a:r>
          </a:p>
          <a:p>
            <a:pPr algn="just"/>
            <a:r>
              <a:rPr lang="uk-UA" sz="2800" dirty="0"/>
              <a:t>Працював ветеринаром1 і навіть видав дуже популярний у той </a:t>
            </a:r>
          </a:p>
          <a:p>
            <a:pPr algn="just"/>
            <a:r>
              <a:rPr lang="uk-UA" sz="2800" dirty="0"/>
              <a:t>час посібник для лікування тварин.</a:t>
            </a:r>
          </a:p>
        </p:txBody>
      </p: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A80D12-C9CD-8558-72A3-98E6DD5DFC2E}"/>
              </a:ext>
            </a:extLst>
          </p:cNvPr>
          <p:cNvSpPr txBox="1"/>
          <p:nvPr/>
        </p:nvSpPr>
        <p:spPr>
          <a:xfrm>
            <a:off x="5763828" y="1247248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Письменник працював у галузі журналістики, а також редактором журналу</a:t>
            </a:r>
            <a:r>
              <a:rPr lang="ru-RU" sz="2400" dirty="0"/>
              <a:t>. </a:t>
            </a:r>
            <a:endParaRPr lang="uk-UA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31A939-96BB-3FF3-FAA0-C0A7A07545A6}"/>
              </a:ext>
            </a:extLst>
          </p:cNvPr>
          <p:cNvSpPr txBox="1"/>
          <p:nvPr/>
        </p:nvSpPr>
        <p:spPr>
          <a:xfrm>
            <a:off x="5763828" y="2743056"/>
            <a:ext cx="609452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1919 року В. Королів-Старий відряджений з дипломатичною місією УНР до Праги, де й залишився емігрантом. Там познайомився з майбутньою дружиною — українською письменницею </a:t>
            </a:r>
            <a:r>
              <a:rPr lang="uk-UA" dirty="0" err="1"/>
              <a:t>Наталеною</a:t>
            </a:r>
            <a:r>
              <a:rPr lang="uk-UA" dirty="0"/>
              <a:t> Королевою і оселився в містечку Мельник 1927 року. Багато років викладав в Українській господарській академії в </a:t>
            </a:r>
            <a:r>
              <a:rPr lang="uk-UA" dirty="0" err="1"/>
              <a:t>Подєбрадах</a:t>
            </a:r>
            <a:r>
              <a:rPr lang="uk-UA" dirty="0"/>
              <a:t>, водночас не залишаючи літературної творчості.</a:t>
            </a:r>
          </a:p>
          <a:p>
            <a:pPr algn="just"/>
            <a:r>
              <a:rPr lang="uk-UA" dirty="0"/>
              <a:t>Там і помер: зайшовши в свою хату він перехрестився і впав дружині на руки.</a:t>
            </a:r>
          </a:p>
          <a:p>
            <a:pPr algn="just"/>
            <a:r>
              <a:rPr lang="uk-UA" dirty="0"/>
              <a:t>Похований разом з дружиною </a:t>
            </a:r>
            <a:r>
              <a:rPr lang="uk-UA" dirty="0" err="1"/>
              <a:t>Наталеною</a:t>
            </a:r>
            <a:r>
              <a:rPr lang="uk-UA" dirty="0"/>
              <a:t> Королевою на </a:t>
            </a:r>
            <a:r>
              <a:rPr lang="uk-UA" dirty="0" err="1"/>
              <a:t>мiському</a:t>
            </a:r>
            <a:r>
              <a:rPr lang="uk-UA" dirty="0"/>
              <a:t> </a:t>
            </a:r>
            <a:r>
              <a:rPr lang="uk-UA" dirty="0" err="1"/>
              <a:t>цвинтарi</a:t>
            </a: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83B6A0-3294-0B97-74F4-7C027E99C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853" y="1549088"/>
            <a:ext cx="318135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82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622E03-480F-DB17-B586-9FE60E4B0B62}"/>
              </a:ext>
            </a:extLst>
          </p:cNvPr>
          <p:cNvSpPr txBox="1"/>
          <p:nvPr/>
        </p:nvSpPr>
        <p:spPr>
          <a:xfrm>
            <a:off x="534880" y="1513616"/>
            <a:ext cx="609452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У спадщині митця є багато творів для дітей: роман «</a:t>
            </a:r>
            <a:r>
              <a:rPr lang="uk-UA" sz="2800" dirty="0" err="1"/>
              <a:t>Чмелик</a:t>
            </a:r>
            <a:r>
              <a:rPr lang="uk-UA" sz="2800" dirty="0"/>
              <a:t>», збірка казок «Нечиста сила», п’єси-казки «Русалка-жаба», «Лісове свято» та </a:t>
            </a:r>
            <a:r>
              <a:rPr lang="uk-UA" sz="2800" dirty="0" err="1"/>
              <a:t>ін</a:t>
            </a:r>
            <a:endParaRPr lang="uk-UA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B42C0D-8837-7B9B-B70C-94967A888126}"/>
              </a:ext>
            </a:extLst>
          </p:cNvPr>
          <p:cNvSpPr txBox="1"/>
          <p:nvPr/>
        </p:nvSpPr>
        <p:spPr>
          <a:xfrm>
            <a:off x="534880" y="3921218"/>
            <a:ext cx="60945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Збірка казок «Нечиста сила» побудована на фольклорному матеріалі. Одна з казок цієї збірки — «Мавка </a:t>
            </a:r>
            <a:r>
              <a:rPr lang="uk-UA" sz="2400" dirty="0" err="1"/>
              <a:t>Вербинка</a:t>
            </a:r>
            <a:r>
              <a:rPr lang="uk-UA" sz="2400" dirty="0"/>
              <a:t>» — розповідає про життя лісових тварин і міфічних істот — Мавки, Хух, Лісовика та ін.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DA4399-4C3A-71AF-0A21-85AA6A2B07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73" r="15912" b="-841"/>
          <a:stretch/>
        </p:blipFill>
        <p:spPr>
          <a:xfrm>
            <a:off x="7497081" y="376843"/>
            <a:ext cx="4345731" cy="648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0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8454FF-ADE1-96DB-B7C4-7196C1FC3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591" y="0"/>
            <a:ext cx="6657409" cy="9693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831F51-9C0D-A7D4-8DDD-574EB26735E9}"/>
              </a:ext>
            </a:extLst>
          </p:cNvPr>
          <p:cNvSpPr txBox="1"/>
          <p:nvPr/>
        </p:nvSpPr>
        <p:spPr>
          <a:xfrm>
            <a:off x="6711519" y="772357"/>
            <a:ext cx="49359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ПОФАНТАЗУЙМО!</a:t>
            </a:r>
          </a:p>
          <a:p>
            <a:pPr algn="ctr"/>
            <a:r>
              <a:rPr lang="uk-UA" sz="4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ЯКИМ УЯВЛЯЄТЕ ЛІСОВИЧКА?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4AD928-8F20-D43D-A680-1FFDC4BA2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27552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0F29A7-F7BC-710C-D06C-DC8D9BD88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5602" y="3192122"/>
            <a:ext cx="4596501" cy="35371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34000E-58B5-0C97-C8B9-2015E11A3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7372" y="3192122"/>
            <a:ext cx="3028410" cy="3537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64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819B73-D59A-E1BC-17C7-D88DAB497F43}"/>
              </a:ext>
            </a:extLst>
          </p:cNvPr>
          <p:cNvSpPr txBox="1"/>
          <p:nvPr/>
        </p:nvSpPr>
        <p:spPr>
          <a:xfrm>
            <a:off x="4767308" y="399495"/>
            <a:ext cx="6658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/>
              <a:t>З УКРАЇНСЬКОЇ МІФОЛОГІЇ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8A3127-E00E-F882-3D47-28BC7C5F0708}"/>
              </a:ext>
            </a:extLst>
          </p:cNvPr>
          <p:cNvSpPr txBox="1"/>
          <p:nvPr/>
        </p:nvSpPr>
        <p:spPr>
          <a:xfrm>
            <a:off x="5049174" y="2349727"/>
            <a:ext cx="60945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Лісовик </a:t>
            </a:r>
            <a:r>
              <a:rPr lang="uk-UA" dirty="0"/>
              <a:t>— персонаж слов’янської міфології; лісовий дух, утілення лісу. </a:t>
            </a:r>
          </a:p>
          <a:p>
            <a:pPr algn="just"/>
            <a:r>
              <a:rPr lang="uk-UA" dirty="0"/>
              <a:t>Лісовика уявляли як бородатого сірого діда, часто одягненого у звірині шкури чи червоний одяг. Очі цього духа зелені й палають. Вважали, що лісовик не має тіні, улітку ходить лісом, а взимку спить у землі. Може лякати людей, що заходять до лісу, своїм сміхом, збивати зі шляху, забрати дитину. </a:t>
            </a:r>
            <a:r>
              <a:rPr lang="uk-UA" b="1" dirty="0"/>
              <a:t>Покровитель</a:t>
            </a:r>
            <a:r>
              <a:rPr lang="uk-UA" dirty="0"/>
              <a:t> вовків і дрібних звірів, випасає зайців та оленів, а ведмеді служать йому як охоронці. За народними уявленнями слов’ян, лісовика можна задобрити, залишивши для нього частування.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A5B38C-0ECE-7D26-6F21-EF82E9D06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28" y="1872625"/>
            <a:ext cx="4770600" cy="429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41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38519C-52A1-0DA4-8B6F-49BBD521C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7228" y="70961"/>
            <a:ext cx="6657409" cy="9693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183564-C6EA-1184-A959-BBCABB947629}"/>
              </a:ext>
            </a:extLst>
          </p:cNvPr>
          <p:cNvSpPr txBox="1"/>
          <p:nvPr/>
        </p:nvSpPr>
        <p:spPr>
          <a:xfrm>
            <a:off x="5883356" y="1662707"/>
            <a:ext cx="609452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Мавка</a:t>
            </a:r>
            <a:r>
              <a:rPr lang="uk-UA" sz="2400" dirty="0"/>
              <a:t> — лісова істота української міфології, близька до русалки, в образі дівчини з довгим, зеленим, розпущеним волоссям. </a:t>
            </a:r>
          </a:p>
          <a:p>
            <a:pPr algn="just"/>
            <a:r>
              <a:rPr lang="uk-UA" sz="2400" dirty="0"/>
              <a:t>Згідно з народними повір’ями, на мавок перетворюються душі утоплениць або </a:t>
            </a:r>
            <a:r>
              <a:rPr lang="uk-UA" sz="2400" dirty="0" err="1"/>
              <a:t>дівчаток</a:t>
            </a:r>
            <a:r>
              <a:rPr lang="uk-UA" sz="2400" dirty="0"/>
              <a:t>, померлих без хрещення. Мавки живуть у лісах. Вважають, що мавки можуть заманювати хлопців у хащі, де </a:t>
            </a:r>
            <a:r>
              <a:rPr lang="uk-UA" sz="2400" dirty="0" err="1"/>
              <a:t>залоскочують</a:t>
            </a:r>
            <a:r>
              <a:rPr lang="uk-UA" sz="2400" dirty="0"/>
              <a:t> їх до смерті.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EE319C-4252-33EB-B5D7-9ACAD39F9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93" y="1995737"/>
            <a:ext cx="5779363" cy="348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360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427322E-1EE9-5EDA-FC41-A64C40F7A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169981" cy="40659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D40478-2895-5608-3312-F6A44D462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726550"/>
            <a:ext cx="6096000" cy="313145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CDB39D-8B69-13A9-3149-7F00445212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-1"/>
            <a:ext cx="6096001" cy="40659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4D5405-ECE3-41CC-8A35-4C76F7726A15}"/>
              </a:ext>
            </a:extLst>
          </p:cNvPr>
          <p:cNvSpPr txBox="1"/>
          <p:nvPr/>
        </p:nvSpPr>
        <p:spPr>
          <a:xfrm>
            <a:off x="6022020" y="0"/>
            <a:ext cx="3844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bg1"/>
                </a:solidFill>
              </a:rPr>
              <a:t>МАВКА. ПОФАНТАЗУЙМО.</a:t>
            </a:r>
          </a:p>
        </p:txBody>
      </p:sp>
      <p:pic>
        <p:nvPicPr>
          <p:cNvPr id="1026" name="Picture 2" descr="ᐈ Мавки | Discover.in.ua">
            <a:extLst>
              <a:ext uri="{FF2B5EF4-FFF2-40B4-BE49-F238E27FC236}">
                <a16:creationId xmlns:a16="http://schemas.microsoft.com/office/drawing/2014/main" id="{BC3421C8-DDDA-60C9-7C91-624FF1443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5972"/>
            <a:ext cx="6096000" cy="284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370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DA5511-6E0B-D6A7-22ED-463F6F36BC1C}"/>
              </a:ext>
            </a:extLst>
          </p:cNvPr>
          <p:cNvSpPr txBox="1"/>
          <p:nvPr/>
        </p:nvSpPr>
        <p:spPr>
          <a:xfrm>
            <a:off x="304061" y="1205038"/>
            <a:ext cx="6094520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600" b="1" dirty="0" err="1"/>
              <a:t>Хухи</a:t>
            </a:r>
            <a:r>
              <a:rPr lang="uk-UA" sz="2000" dirty="0"/>
              <a:t> — добрі лісові духи в слов’янській міфології. Зовні вони схожі на маленьких пухнастих </a:t>
            </a:r>
            <a:r>
              <a:rPr lang="uk-UA" sz="2000" dirty="0" err="1"/>
              <a:t>звірків</a:t>
            </a:r>
            <a:r>
              <a:rPr lang="uk-UA" sz="2000" dirty="0"/>
              <a:t>. Давні слов’яни вважали, що свої маленькі будинки-</a:t>
            </a:r>
            <a:r>
              <a:rPr lang="uk-UA" sz="2000" dirty="0" err="1"/>
              <a:t>нори</a:t>
            </a:r>
            <a:r>
              <a:rPr lang="uk-UA" sz="2000" dirty="0"/>
              <a:t> </a:t>
            </a:r>
            <a:r>
              <a:rPr lang="uk-UA" sz="2000" dirty="0" err="1"/>
              <a:t>хухи</a:t>
            </a:r>
            <a:r>
              <a:rPr lang="uk-UA" sz="2000" dirty="0"/>
              <a:t> влаштовують між корінням дерев. </a:t>
            </a:r>
          </a:p>
          <a:p>
            <a:pPr algn="just"/>
            <a:r>
              <a:rPr lang="uk-UA" sz="2000" dirty="0"/>
              <a:t>Узимку вони впадають у сплячку аж до весни. Ці міфічні істоти мають здатність змінювати забарвлення шерсті залежно від того </a:t>
            </a:r>
          </a:p>
          <a:p>
            <a:pPr algn="just"/>
            <a:r>
              <a:rPr lang="uk-UA" sz="2000" dirty="0"/>
              <a:t>місця, де знаходяться. Вони дуже </a:t>
            </a:r>
            <a:r>
              <a:rPr lang="uk-UA" sz="2000" dirty="0" err="1"/>
              <a:t>рідко</a:t>
            </a:r>
            <a:r>
              <a:rPr lang="uk-UA" sz="2000" dirty="0"/>
              <a:t> спілкуються з людьми, а коли це роблять, то стають невидимими. </a:t>
            </a:r>
            <a:r>
              <a:rPr lang="uk-UA" sz="2000" b="1" dirty="0"/>
              <a:t>Побачити їх можуть тільки люди з добрим серцем і світлою душею, які ніколи нікого не ображають. </a:t>
            </a:r>
          </a:p>
          <a:p>
            <a:pPr algn="just"/>
            <a:r>
              <a:rPr lang="uk-UA" sz="2000" dirty="0" err="1"/>
              <a:t>Хухи</a:t>
            </a:r>
            <a:r>
              <a:rPr lang="uk-UA" sz="2000" dirty="0"/>
              <a:t> попереджають людей про небезпеку, яка чатує на мандрівника в ліс.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89524E-7C68-4A54-AF3F-9C587F200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132" y="1108686"/>
            <a:ext cx="5167244" cy="516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7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7F9524-BC23-6A11-2611-38B3B36555F1}"/>
              </a:ext>
            </a:extLst>
          </p:cNvPr>
          <p:cNvSpPr txBox="1"/>
          <p:nvPr/>
        </p:nvSpPr>
        <p:spPr>
          <a:xfrm>
            <a:off x="5923625" y="228145"/>
            <a:ext cx="60945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dirty="0"/>
              <a:t>«МАВКА ВЕРБИНКА»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F964DE-C842-4295-E31E-06E76ECA3306}"/>
              </a:ext>
            </a:extLst>
          </p:cNvPr>
          <p:cNvSpPr txBox="1"/>
          <p:nvPr/>
        </p:nvSpPr>
        <p:spPr>
          <a:xfrm>
            <a:off x="6656031" y="1593476"/>
            <a:ext cx="5084685" cy="4154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Тема: </a:t>
            </a:r>
            <a:r>
              <a:rPr lang="uk-UA" sz="2400" dirty="0"/>
              <a:t>взаєморозуміння людини зі світом природи на прикладі зображення життя добрих фантастичних істот на тлі світу людей з їхніми вадами і позитивними рисами.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b="1" dirty="0"/>
              <a:t>Ідея:</a:t>
            </a:r>
            <a:r>
              <a:rPr lang="uk-UA" sz="2400" dirty="0"/>
              <a:t> уславлення доброти, чуйності, взаємодопомоги; засудження жорстокості та несправедливості.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F2CFA6-924F-56A5-9661-542DB40E8310}"/>
              </a:ext>
            </a:extLst>
          </p:cNvPr>
          <p:cNvSpPr txBox="1"/>
          <p:nvPr/>
        </p:nvSpPr>
        <p:spPr>
          <a:xfrm>
            <a:off x="88775" y="1305017"/>
            <a:ext cx="600722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Словничок до твору </a:t>
            </a:r>
          </a:p>
          <a:p>
            <a:endParaRPr lang="uk-UA" dirty="0"/>
          </a:p>
          <a:p>
            <a:pPr algn="just"/>
            <a:r>
              <a:rPr lang="uk-UA" b="1" dirty="0"/>
              <a:t>Мавка</a:t>
            </a:r>
            <a:r>
              <a:rPr lang="uk-UA" dirty="0"/>
              <a:t> – істота української міфології, близька до русалки, в образі гарної дівчини з довгим розпущеним волоссям.</a:t>
            </a:r>
          </a:p>
          <a:p>
            <a:pPr algn="just"/>
            <a:r>
              <a:rPr lang="uk-UA" b="1" dirty="0" err="1"/>
              <a:t>Хухи</a:t>
            </a:r>
            <a:r>
              <a:rPr lang="uk-UA" dirty="0"/>
              <a:t> – лісові добрі духи. За своїм зовнішнім виглядом схожі на маленьких пухнастих звіряток.</a:t>
            </a:r>
          </a:p>
          <a:p>
            <a:pPr algn="just"/>
            <a:r>
              <a:rPr lang="uk-UA" b="1" dirty="0"/>
              <a:t>Лісовик</a:t>
            </a:r>
            <a:r>
              <a:rPr lang="uk-UA" dirty="0"/>
              <a:t> – лісовий дух, володар лісу.</a:t>
            </a:r>
          </a:p>
          <a:p>
            <a:pPr algn="just"/>
            <a:r>
              <a:rPr lang="uk-UA" b="1" dirty="0"/>
              <a:t>Водяник</a:t>
            </a:r>
            <a:r>
              <a:rPr lang="uk-UA" dirty="0"/>
              <a:t> – дух, володар рік, озер, боліт, морів тощо. </a:t>
            </a:r>
          </a:p>
          <a:p>
            <a:pPr algn="just"/>
            <a:r>
              <a:rPr lang="uk-UA" b="1" dirty="0"/>
              <a:t>Русалки</a:t>
            </a:r>
            <a:r>
              <a:rPr lang="uk-UA" dirty="0"/>
              <a:t> – істоти української міфології, первісно </a:t>
            </a:r>
            <a:r>
              <a:rPr lang="uk-UA" b="1" dirty="0"/>
              <a:t>Діви-Богині природи</a:t>
            </a:r>
            <a:r>
              <a:rPr lang="uk-UA" dirty="0"/>
              <a:t>: рік, озер, джерел, рослин, лісів, полів тощо у вигляді гарних дівчат з довгим волоссям.</a:t>
            </a:r>
          </a:p>
          <a:p>
            <a:pPr algn="just"/>
            <a:r>
              <a:rPr lang="uk-UA" b="1" dirty="0"/>
              <a:t>Вовча яма </a:t>
            </a:r>
            <a:r>
              <a:rPr lang="uk-UA" dirty="0"/>
              <a:t>– глибока яма, на дно якої кладуть якусь приманку. Зверху яма маскується гіллям та листям. Звір, приваблений приманкою, провалюється у цю яму, а вискочити з неї не може. </a:t>
            </a:r>
          </a:p>
        </p:txBody>
      </p:sp>
    </p:spTree>
    <p:extLst>
      <p:ext uri="{BB962C8B-B14F-4D97-AF65-F5344CB8AC3E}">
        <p14:creationId xmlns:p14="http://schemas.microsoft.com/office/powerpoint/2010/main" val="1154608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3EFB00-6036-8C53-AE78-0303B92E832D}"/>
              </a:ext>
            </a:extLst>
          </p:cNvPr>
          <p:cNvSpPr txBox="1"/>
          <p:nvPr/>
        </p:nvSpPr>
        <p:spPr>
          <a:xfrm>
            <a:off x="6227683" y="1055402"/>
            <a:ext cx="564102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dirty="0"/>
          </a:p>
          <a:p>
            <a:pPr algn="just"/>
            <a:r>
              <a:rPr lang="uk-UA" b="1" dirty="0"/>
              <a:t>Мавка-</a:t>
            </a:r>
            <a:r>
              <a:rPr lang="uk-UA" b="1" dirty="0" err="1"/>
              <a:t>Вербинка</a:t>
            </a:r>
            <a:r>
              <a:rPr lang="uk-UA" b="1" dirty="0"/>
              <a:t>. </a:t>
            </a:r>
            <a:r>
              <a:rPr lang="uk-UA" dirty="0"/>
              <a:t>«Незвичайно гарна дівчина з темними очима, як фіалки; довге темно-синє волосся, що виблискувало, як гайвороняче крило, довгі світло-зелені шати, ніжні, білі, як лілеї, руки і голос, неначе задзвонили навколо сині дзвіночки»</a:t>
            </a:r>
          </a:p>
          <a:p>
            <a:pPr algn="just"/>
            <a:r>
              <a:rPr lang="uk-UA" b="1" dirty="0"/>
              <a:t>Лісник. </a:t>
            </a:r>
            <a:r>
              <a:rPr lang="uk-UA" dirty="0"/>
              <a:t>«… ніколи не уражав звірів, поважав Лісовика, жалів і малих Хух, а її, Мавку, дуже любив. Навіть часом ставив для неї на пеньку у мисочці молочну кашку...»</a:t>
            </a:r>
          </a:p>
          <a:p>
            <a:pPr algn="just"/>
            <a:r>
              <a:rPr lang="uk-UA" b="1" dirty="0"/>
              <a:t>Лісовик. </a:t>
            </a:r>
            <a:r>
              <a:rPr lang="uk-UA" dirty="0"/>
              <a:t>«Він був сумний, роздратований. Його світлі блакитні очі палали, як сині вогники в печі, кулаки було затято так, що аж довгі кігті впивалися в руки».</a:t>
            </a:r>
          </a:p>
          <a:p>
            <a:pPr algn="just"/>
            <a:r>
              <a:rPr lang="uk-UA" b="1" dirty="0"/>
              <a:t>Інші мавки – сестрички </a:t>
            </a:r>
            <a:r>
              <a:rPr lang="uk-UA" b="1" dirty="0" err="1"/>
              <a:t>Вербинки</a:t>
            </a:r>
            <a:r>
              <a:rPr lang="uk-UA" b="1" dirty="0"/>
              <a:t>: </a:t>
            </a:r>
            <a:r>
              <a:rPr lang="uk-UA" dirty="0" err="1"/>
              <a:t>Ясининка</a:t>
            </a:r>
            <a:r>
              <a:rPr lang="uk-UA" dirty="0"/>
              <a:t>, </a:t>
            </a:r>
            <a:r>
              <a:rPr lang="uk-UA" dirty="0" err="1"/>
              <a:t>Дубовинка</a:t>
            </a:r>
            <a:r>
              <a:rPr lang="uk-UA" dirty="0"/>
              <a:t>, Вільхівка, Кленівка, </a:t>
            </a:r>
            <a:r>
              <a:rPr lang="uk-UA" dirty="0" err="1"/>
              <a:t>Шипшиночка</a:t>
            </a:r>
            <a:r>
              <a:rPr lang="uk-UA" dirty="0"/>
              <a:t>.</a:t>
            </a:r>
          </a:p>
          <a:p>
            <a:pPr algn="just"/>
            <a:r>
              <a:rPr lang="uk-UA" b="1" dirty="0"/>
              <a:t>Кізочка, зайці, вовки, лисичка, куріпки, пани-мисливці.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D5B2B4-3716-6BE8-FDE0-02A87A7DB98C}"/>
              </a:ext>
            </a:extLst>
          </p:cNvPr>
          <p:cNvSpPr txBox="1"/>
          <p:nvPr/>
        </p:nvSpPr>
        <p:spPr>
          <a:xfrm>
            <a:off x="7412854" y="177553"/>
            <a:ext cx="3799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ПЕРСОНАЖІ КАЗКИ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CD22F3-6977-A2CC-C52A-A749E4FCBE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754"/>
          <a:stretch/>
        </p:blipFill>
        <p:spPr>
          <a:xfrm>
            <a:off x="133165" y="177552"/>
            <a:ext cx="6027938" cy="654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13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AD5813-DBF2-2B52-2BE0-2500A4A133A7}"/>
              </a:ext>
            </a:extLst>
          </p:cNvPr>
          <p:cNvSpPr txBox="1"/>
          <p:nvPr/>
        </p:nvSpPr>
        <p:spPr>
          <a:xfrm>
            <a:off x="5919187" y="975392"/>
            <a:ext cx="60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Алегорія </a:t>
            </a:r>
            <a:r>
              <a:rPr lang="uk-UA" dirty="0"/>
              <a:t>– це перенесення людських якостей, стосунків, рис характеру на образ предметів чи тварин.</a:t>
            </a:r>
          </a:p>
          <a:p>
            <a:pPr algn="just"/>
            <a:r>
              <a:rPr lang="uk-UA" b="1" dirty="0"/>
              <a:t>Алегоричний образ – </a:t>
            </a:r>
            <a:r>
              <a:rPr lang="uk-UA" dirty="0"/>
              <a:t>персонаж твору, на якого перенесенні людські якості та риси характер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8331DE-9CB8-8110-03E8-8DFCE11F6D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5165" y="3486394"/>
            <a:ext cx="3000652" cy="31970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ABB18D-E641-68DC-8636-9D1CF066E97C}"/>
              </a:ext>
            </a:extLst>
          </p:cNvPr>
          <p:cNvSpPr txBox="1"/>
          <p:nvPr/>
        </p:nvSpPr>
        <p:spPr>
          <a:xfrm>
            <a:off x="8371643" y="150920"/>
            <a:ext cx="3266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ПРИГАДАЙМО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0AA670-2393-3A85-4148-5F2C6CF17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066" y="3604334"/>
            <a:ext cx="3939284" cy="29611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BBF261-A54B-46E9-2338-1EB1C133C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786795" cy="39393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545E8C-0AD2-4877-D344-878A3A7711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0633" y="2627150"/>
            <a:ext cx="2634741" cy="388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81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4394567-930C-C2DC-E3A8-24B7A1531FE0}"/>
              </a:ext>
            </a:extLst>
          </p:cNvPr>
          <p:cNvSpPr txBox="1"/>
          <p:nvPr/>
        </p:nvSpPr>
        <p:spPr>
          <a:xfrm>
            <a:off x="5411680" y="1039846"/>
            <a:ext cx="6105617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Очі: «... темні очі, що були, як фіалки або </a:t>
            </a:r>
            <a:r>
              <a:rPr lang="uk-UA" sz="2800" dirty="0" err="1"/>
              <a:t>фіалова</a:t>
            </a:r>
            <a:r>
              <a:rPr lang="uk-UA" sz="2800" dirty="0"/>
              <a:t> тінь ...».</a:t>
            </a:r>
          </a:p>
          <a:p>
            <a:pPr algn="just"/>
            <a:r>
              <a:rPr lang="uk-UA" sz="2800" dirty="0"/>
              <a:t> Волосся: «... її довге темно-синє волосся, що відблискувало, як гайвороняче крило ...». </a:t>
            </a:r>
          </a:p>
          <a:p>
            <a:pPr algn="just"/>
            <a:r>
              <a:rPr lang="uk-UA" sz="2800" dirty="0"/>
              <a:t>Руки: «... ніжні, білі, як лілеї ...».</a:t>
            </a:r>
          </a:p>
          <a:p>
            <a:pPr algn="just"/>
            <a:r>
              <a:rPr lang="uk-UA" sz="2800" dirty="0"/>
              <a:t> Голосок: «... неначе задзвонили навколо сині дзвіночки ...», «... ніжний ...». </a:t>
            </a:r>
          </a:p>
          <a:p>
            <a:pPr algn="just"/>
            <a:r>
              <a:rPr lang="uk-UA" sz="2800" dirty="0"/>
              <a:t>Риси вдачі : добра, лагідна, дбайлива, турботлива, товариська, небайдужа,  смілива, відважна</a:t>
            </a:r>
            <a:r>
              <a:rPr lang="uk-UA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6D97A6-077E-5517-8E91-6F481C91CC4A}"/>
              </a:ext>
            </a:extLst>
          </p:cNvPr>
          <p:cNvSpPr txBox="1"/>
          <p:nvPr/>
        </p:nvSpPr>
        <p:spPr>
          <a:xfrm>
            <a:off x="4572001" y="257454"/>
            <a:ext cx="8611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/>
              <a:t>ХАРАКТЕРИСТИКА ГОЛОВНОЇ ГЕРОЇНІ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F9F971-C0C0-C937-FB34-32D7E655FD5B}"/>
              </a:ext>
            </a:extLst>
          </p:cNvPr>
          <p:cNvSpPr txBox="1"/>
          <p:nvPr/>
        </p:nvSpPr>
        <p:spPr>
          <a:xfrm>
            <a:off x="674703" y="1686757"/>
            <a:ext cx="3151573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Складіть </a:t>
            </a:r>
            <a:r>
              <a:rPr lang="uk-UA" sz="2800" dirty="0" err="1"/>
              <a:t>сенкан</a:t>
            </a:r>
            <a:endParaRPr lang="uk-UA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28841E-FE57-90E7-3D9A-DEF38B7A0530}"/>
              </a:ext>
            </a:extLst>
          </p:cNvPr>
          <p:cNvSpPr txBox="1"/>
          <p:nvPr/>
        </p:nvSpPr>
        <p:spPr>
          <a:xfrm>
            <a:off x="719091" y="2867487"/>
            <a:ext cx="3107185" cy="31393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3600" dirty="0"/>
              <a:t>1.МАВКА</a:t>
            </a:r>
          </a:p>
          <a:p>
            <a:r>
              <a:rPr lang="uk-UA" sz="3600" dirty="0"/>
              <a:t>2.</a:t>
            </a:r>
          </a:p>
          <a:p>
            <a:r>
              <a:rPr lang="uk-UA" sz="3600" dirty="0"/>
              <a:t>3.</a:t>
            </a:r>
          </a:p>
          <a:p>
            <a:r>
              <a:rPr lang="uk-UA" sz="3600" dirty="0"/>
              <a:t>4.</a:t>
            </a:r>
          </a:p>
          <a:p>
            <a:r>
              <a:rPr lang="uk-UA" sz="3600" dirty="0"/>
              <a:t>5.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36028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C0A31D-AC07-78BF-8B05-86DFF2FF3481}"/>
              </a:ext>
            </a:extLst>
          </p:cNvPr>
          <p:cNvSpPr txBox="1"/>
          <p:nvPr/>
        </p:nvSpPr>
        <p:spPr>
          <a:xfrm>
            <a:off x="452759" y="1763411"/>
            <a:ext cx="1151433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СЕНКАН</a:t>
            </a:r>
          </a:p>
          <a:p>
            <a:pPr algn="just"/>
            <a:r>
              <a:rPr lang="uk-UA" sz="2400" dirty="0"/>
              <a:t>1 рядок – слово, яке позначає тему (іменник)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2 рядок – це опис теми, який складається з 2 слів (два прикметника)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3 рядок – дія, пов’язана з темою, складається з 3 слів (це дієслова).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4 рядок є фразою, яка складається з чотирьох слів і висловлює ставлення до теми, почуття з приводу обговорюваного.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5 рядок – це одне слово — синонім до першого слова, в ньому висловлюється сутність теми, ніби робиться підсумок.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1700E2-26F7-D921-124E-0E72AA537291}"/>
              </a:ext>
            </a:extLst>
          </p:cNvPr>
          <p:cNvSpPr txBox="1"/>
          <p:nvPr/>
        </p:nvSpPr>
        <p:spPr>
          <a:xfrm>
            <a:off x="9197266" y="204186"/>
            <a:ext cx="2521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ЗГАДАЄМО</a:t>
            </a:r>
          </a:p>
        </p:txBody>
      </p:sp>
    </p:spTree>
    <p:extLst>
      <p:ext uri="{BB962C8B-B14F-4D97-AF65-F5344CB8AC3E}">
        <p14:creationId xmlns:p14="http://schemas.microsoft.com/office/powerpoint/2010/main" val="1999721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99CCD2F-4363-93C6-F08E-090216760873}"/>
              </a:ext>
            </a:extLst>
          </p:cNvPr>
          <p:cNvSpPr txBox="1"/>
          <p:nvPr/>
        </p:nvSpPr>
        <p:spPr>
          <a:xfrm>
            <a:off x="401714" y="1408130"/>
            <a:ext cx="1086404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ПОМІРКУЙТЕ.      ОБГРУНТУЙТЕ ВІДПОВІДЬ.</a:t>
            </a:r>
          </a:p>
          <a:p>
            <a:pPr algn="just"/>
            <a:r>
              <a:rPr lang="uk-UA" sz="2800" dirty="0"/>
              <a:t>• Яка міфічна істота викликає у вас найбільше симпатій? </a:t>
            </a:r>
          </a:p>
          <a:p>
            <a:pPr algn="just"/>
            <a:r>
              <a:rPr lang="uk-UA" sz="2800"/>
              <a:t>•З </a:t>
            </a:r>
            <a:r>
              <a:rPr lang="uk-UA" sz="2800" dirty="0"/>
              <a:t>ким із міфічних героїв / героїнь ви хотіли б подружитися? </a:t>
            </a:r>
          </a:p>
          <a:p>
            <a:pPr algn="just"/>
            <a:endParaRPr lang="uk-UA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6447EF-CBCA-60A1-EBF6-88CFAC14617E}"/>
              </a:ext>
            </a:extLst>
          </p:cNvPr>
          <p:cNvSpPr txBox="1"/>
          <p:nvPr/>
        </p:nvSpPr>
        <p:spPr>
          <a:xfrm>
            <a:off x="8060924" y="0"/>
            <a:ext cx="4225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/>
              <a:t>РЕФЛЕКСІЯ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8CEED6-5EBD-446D-2EA0-91001AEA3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3616"/>
            <a:ext cx="12192000" cy="36561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FCE10B-95ED-589E-352E-572DEA18CB97}"/>
              </a:ext>
            </a:extLst>
          </p:cNvPr>
          <p:cNvSpPr txBox="1"/>
          <p:nvPr/>
        </p:nvSpPr>
        <p:spPr>
          <a:xfrm>
            <a:off x="6383045" y="4709388"/>
            <a:ext cx="580895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/>
              <a:t>•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найбільше</a:t>
            </a:r>
            <a:r>
              <a:rPr lang="ru-RU" sz="2400" dirty="0"/>
              <a:t> </a:t>
            </a:r>
            <a:r>
              <a:rPr lang="ru-RU" sz="2400" dirty="0" err="1"/>
              <a:t>вразило</a:t>
            </a:r>
            <a:r>
              <a:rPr lang="ru-RU" sz="2400" dirty="0"/>
              <a:t> у </a:t>
            </a:r>
            <a:r>
              <a:rPr lang="ru-RU" sz="2400" dirty="0" err="1"/>
              <a:t>казці</a:t>
            </a:r>
            <a:r>
              <a:rPr lang="ru-RU" sz="2400" dirty="0"/>
              <a:t>?</a:t>
            </a:r>
          </a:p>
          <a:p>
            <a:r>
              <a:rPr lang="ru-RU" sz="2400" dirty="0"/>
              <a:t>  •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висновки</a:t>
            </a:r>
            <a:r>
              <a:rPr lang="ru-RU" sz="2400" dirty="0"/>
              <a:t>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err="1"/>
              <a:t>зробили</a:t>
            </a:r>
            <a:r>
              <a:rPr lang="ru-RU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29893119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365</TotalTime>
  <Words>1208</Words>
  <Application>Microsoft Office PowerPoint</Application>
  <PresentationFormat>Широкий екран</PresentationFormat>
  <Paragraphs>93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Century Gothic</vt:lpstr>
      <vt:lpstr>Туман</vt:lpstr>
      <vt:lpstr>Літературна казка. ВАСИЛЬ КОРОЛІВ-СТАРИЙ.  «МАВКА ВЕРБИНКА» </vt:lpstr>
      <vt:lpstr>                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Літературна казка</dc:title>
  <dc:creator>Тетяна Сезько</dc:creator>
  <cp:lastModifiedBy>Тетяна Сезько</cp:lastModifiedBy>
  <cp:revision>38</cp:revision>
  <dcterms:created xsi:type="dcterms:W3CDTF">2022-11-08T17:17:11Z</dcterms:created>
  <dcterms:modified xsi:type="dcterms:W3CDTF">2022-12-02T12:06:21Z</dcterms:modified>
</cp:coreProperties>
</file>