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uk-UA" sz="3200" b="1" dirty="0" smtClean="0"/>
              <a:t>Скарб – узагальнений образ щастя. Повчальний характер оповідання</a:t>
            </a:r>
            <a:endParaRPr lang="ru-RU" sz="3200" b="1" dirty="0"/>
          </a:p>
        </p:txBody>
      </p:sp>
      <p:pic>
        <p:nvPicPr>
          <p:cNvPr id="1026" name="Picture 2" descr="C:\Users\Asus\Desktop\С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2656"/>
            <a:ext cx="6261100" cy="328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65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965245" cy="1202485"/>
          </a:xfrm>
        </p:spPr>
        <p:txBody>
          <a:bodyPr>
            <a:normAutofit/>
          </a:bodyPr>
          <a:lstStyle/>
          <a:p>
            <a:r>
              <a:rPr lang="uk-UA" sz="3200" b="1" dirty="0" err="1" smtClean="0"/>
              <a:t>Бліц-опитування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1412776"/>
            <a:ext cx="6196405" cy="4310293"/>
          </a:xfrm>
        </p:spPr>
        <p:txBody>
          <a:bodyPr>
            <a:normAutofit lnSpcReduction="10000"/>
          </a:bodyPr>
          <a:lstStyle/>
          <a:p>
            <a:pPr algn="just"/>
            <a:r>
              <a:rPr lang="uk-UA" sz="1800" dirty="0" smtClean="0"/>
              <a:t>1. Область, де народився О.</a:t>
            </a:r>
            <a:r>
              <a:rPr lang="uk-UA" sz="1800" dirty="0" err="1" smtClean="0"/>
              <a:t>Стороженко</a:t>
            </a:r>
            <a:r>
              <a:rPr lang="uk-UA" sz="1800" dirty="0" smtClean="0"/>
              <a:t>.</a:t>
            </a:r>
          </a:p>
          <a:p>
            <a:pPr algn="just"/>
            <a:r>
              <a:rPr lang="uk-UA" sz="1800" dirty="0" smtClean="0"/>
              <a:t>2. Хто із українських письменників назвав О.</a:t>
            </a:r>
            <a:r>
              <a:rPr lang="uk-UA" sz="1800" dirty="0" err="1" smtClean="0"/>
              <a:t>Стороженка</a:t>
            </a:r>
            <a:r>
              <a:rPr lang="uk-UA" sz="1800" dirty="0" smtClean="0"/>
              <a:t> «талановитим оповідачем»?</a:t>
            </a:r>
          </a:p>
          <a:p>
            <a:pPr algn="just"/>
            <a:r>
              <a:rPr lang="uk-UA" sz="1800" dirty="0" smtClean="0"/>
              <a:t>3. Назва журналу, в якому друкувалися більшість українських творі О.</a:t>
            </a:r>
            <a:r>
              <a:rPr lang="uk-UA" sz="1800" dirty="0" err="1" smtClean="0"/>
              <a:t>Стороженка</a:t>
            </a:r>
            <a:r>
              <a:rPr lang="uk-UA" sz="1800" dirty="0"/>
              <a:t> </a:t>
            </a:r>
            <a:r>
              <a:rPr lang="uk-UA" sz="1800" dirty="0" smtClean="0"/>
              <a:t>…</a:t>
            </a:r>
          </a:p>
          <a:p>
            <a:pPr algn="just"/>
            <a:r>
              <a:rPr lang="uk-UA" sz="1800" dirty="0" smtClean="0"/>
              <a:t>4. Батько Павлуся хотів, щоб його син навчався у …</a:t>
            </a:r>
          </a:p>
          <a:p>
            <a:pPr algn="just"/>
            <a:r>
              <a:rPr lang="uk-UA" sz="1800" dirty="0" smtClean="0"/>
              <a:t>5. Руки у Павлуся були, як у …</a:t>
            </a:r>
          </a:p>
          <a:p>
            <a:pPr algn="just"/>
            <a:r>
              <a:rPr lang="uk-UA" sz="1800" dirty="0" smtClean="0"/>
              <a:t>6. Місце, де Павлусь іноді так кричав, «буцім з його чортяка лика дере».</a:t>
            </a:r>
          </a:p>
          <a:p>
            <a:pPr algn="just"/>
            <a:r>
              <a:rPr lang="uk-UA" sz="1800" dirty="0" smtClean="0"/>
              <a:t>7. Ті, хто закинули хорта через вікно Павлусевої хати.</a:t>
            </a:r>
          </a:p>
          <a:p>
            <a:pPr algn="just"/>
            <a:r>
              <a:rPr lang="uk-UA" sz="1800" dirty="0" smtClean="0"/>
              <a:t>8. Після смерті батьків за Павлусем доглядали …</a:t>
            </a:r>
          </a:p>
          <a:p>
            <a:pPr algn="just"/>
            <a:r>
              <a:rPr lang="uk-UA" sz="1800" dirty="0" smtClean="0"/>
              <a:t>9. «За один сільничок меду» мати пообіцяла подарувати попу …</a:t>
            </a:r>
          </a:p>
          <a:p>
            <a:pPr algn="just"/>
            <a:r>
              <a:rPr lang="uk-UA" sz="1800" dirty="0" smtClean="0"/>
              <a:t>10. Парубки хотіли взяти Павлуся із собою для </a:t>
            </a:r>
            <a:r>
              <a:rPr lang="uk-UA" sz="1800" dirty="0" err="1" smtClean="0"/>
              <a:t>пошуів</a:t>
            </a:r>
            <a:r>
              <a:rPr lang="uk-UA" sz="1800" dirty="0" smtClean="0"/>
              <a:t> скарбу на …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97963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sus\Desktop\С 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64704"/>
            <a:ext cx="6264696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9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dirty="0" smtClean="0"/>
              <a:t>«ЗАЙМИ ПОЗИЦІЮ»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- Чи замислювались ви коли-небудь над тим, що таке щастя?</a:t>
            </a:r>
          </a:p>
          <a:p>
            <a:pPr algn="just"/>
            <a:r>
              <a:rPr lang="uk-UA" dirty="0" smtClean="0"/>
              <a:t>- Як ви вважаєте, чи був щасливий герой оповідання «Скарб» Павлусь?</a:t>
            </a:r>
          </a:p>
          <a:p>
            <a:pPr algn="just"/>
            <a:r>
              <a:rPr lang="uk-UA" dirty="0" smtClean="0"/>
              <a:t>- Чи хотіли б ви мати таке щастя, як герой твору?</a:t>
            </a:r>
            <a:endParaRPr lang="ru-RU" dirty="0"/>
          </a:p>
        </p:txBody>
      </p:sp>
      <p:pic>
        <p:nvPicPr>
          <p:cNvPr id="3074" name="Picture 2" descr="C:\Users\Asus\Desktop\С 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09120"/>
            <a:ext cx="5832648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4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800" b="1" dirty="0" smtClean="0"/>
              <a:t>СЛОВНИКОВА РОБОТА</a:t>
            </a:r>
            <a:br>
              <a:rPr lang="uk-UA" sz="2800" b="1" dirty="0" smtClean="0"/>
            </a:br>
            <a:r>
              <a:rPr lang="uk-UA" sz="2800" b="1" dirty="0" smtClean="0"/>
              <a:t>Як ви розумієте слово «скарб»? Яким скарбам ви надаєте перевагу?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ru-RU" dirty="0"/>
          </a:p>
        </p:txBody>
      </p:sp>
      <p:pic>
        <p:nvPicPr>
          <p:cNvPr id="4098" name="Picture 2" descr="C:\Users\Asus\Desktop\С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88840"/>
            <a:ext cx="6480720" cy="387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33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3200" b="1" dirty="0" smtClean="0"/>
              <a:t>«ПАВУТИНКА»</a:t>
            </a:r>
            <a:br>
              <a:rPr lang="uk-UA" sz="3200" b="1" dirty="0" smtClean="0"/>
            </a:br>
            <a:r>
              <a:rPr lang="uk-UA" sz="2400" b="1" dirty="0" smtClean="0"/>
              <a:t>Відновивши </a:t>
            </a:r>
            <a:r>
              <a:rPr lang="uk-UA" sz="2400" b="1" dirty="0" err="1" smtClean="0"/>
              <a:t>прислів</a:t>
            </a:r>
            <a:r>
              <a:rPr lang="en-US" sz="2400" b="1" dirty="0" smtClean="0"/>
              <a:t>’</a:t>
            </a:r>
            <a:r>
              <a:rPr lang="uk-UA" sz="2400" b="1" dirty="0" smtClean="0"/>
              <a:t>я, скажіть, які з них відповідають подіям у творі. Яке з них найвлучніше характеризує героя твору?</a:t>
            </a:r>
            <a:endParaRPr lang="ru-RU" sz="3200" b="1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uk-UA" sz="2000" dirty="0" smtClean="0"/>
              <a:t>Хто горя не бачив …</a:t>
            </a:r>
          </a:p>
          <a:p>
            <a:r>
              <a:rPr lang="uk-UA" sz="2000" dirty="0" smtClean="0"/>
              <a:t>Без щастя …</a:t>
            </a:r>
          </a:p>
          <a:p>
            <a:r>
              <a:rPr lang="uk-UA" sz="2000" dirty="0" smtClean="0"/>
              <a:t>Де щастя родиться, …</a:t>
            </a:r>
          </a:p>
          <a:p>
            <a:r>
              <a:rPr lang="uk-UA" sz="2000" dirty="0" smtClean="0"/>
              <a:t>Дурень спить, …</a:t>
            </a:r>
          </a:p>
          <a:p>
            <a:r>
              <a:rPr lang="uk-UA" sz="2000" dirty="0" smtClean="0"/>
              <a:t>Не в кожної Насті …</a:t>
            </a:r>
          </a:p>
          <a:p>
            <a:r>
              <a:rPr lang="uk-UA" sz="2000" dirty="0" smtClean="0"/>
              <a:t>Коли нема щастя зранку, …</a:t>
            </a:r>
          </a:p>
          <a:p>
            <a:r>
              <a:rPr lang="uk-UA" sz="2000" dirty="0" smtClean="0"/>
              <a:t>Не родись вродливим, …</a:t>
            </a:r>
            <a:endParaRPr lang="ru-RU" sz="2000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uk-UA" sz="2000" dirty="0" smtClean="0"/>
              <a:t>…а родись щасливим.</a:t>
            </a:r>
          </a:p>
          <a:p>
            <a:r>
              <a:rPr lang="uk-UA" sz="2000" dirty="0" smtClean="0"/>
              <a:t>…не буде й до останку.</a:t>
            </a:r>
          </a:p>
          <a:p>
            <a:pPr algn="just"/>
            <a:r>
              <a:rPr lang="uk-UA" sz="2000" dirty="0" smtClean="0"/>
              <a:t>…в ліс по гриби не ходи.</a:t>
            </a:r>
          </a:p>
          <a:p>
            <a:r>
              <a:rPr lang="uk-UA" sz="2000" dirty="0" smtClean="0"/>
              <a:t>…той і щастя не знає.</a:t>
            </a:r>
          </a:p>
          <a:p>
            <a:pPr algn="just"/>
            <a:r>
              <a:rPr lang="uk-UA" sz="2000" dirty="0" smtClean="0"/>
              <a:t>…там і </a:t>
            </a:r>
            <a:r>
              <a:rPr lang="uk-UA" sz="2000" dirty="0" err="1" smtClean="0"/>
              <a:t>зависть</a:t>
            </a:r>
            <a:r>
              <a:rPr lang="uk-UA" sz="2000" dirty="0" smtClean="0"/>
              <a:t> плодиться.</a:t>
            </a:r>
          </a:p>
          <a:p>
            <a:pPr algn="just"/>
            <a:r>
              <a:rPr lang="uk-UA" sz="2000" dirty="0" smtClean="0"/>
              <a:t>…а щастя в головах лежить.</a:t>
            </a:r>
          </a:p>
          <a:p>
            <a:pPr algn="just"/>
            <a:r>
              <a:rPr lang="uk-UA" sz="2000" dirty="0" smtClean="0"/>
              <a:t>…однакове щастя.</a:t>
            </a:r>
            <a:endParaRPr lang="ru-RU" sz="20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3851920" y="2348880"/>
            <a:ext cx="1152128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3203848" y="2780928"/>
            <a:ext cx="187220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139952" y="3068960"/>
            <a:ext cx="936104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491880" y="3429000"/>
            <a:ext cx="1584176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3851920" y="3861048"/>
            <a:ext cx="1224136" cy="15841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2843808" y="2708920"/>
            <a:ext cx="2304256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4283968" y="2348880"/>
            <a:ext cx="864096" cy="25202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859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Asus\Desktop\С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432" y="980728"/>
            <a:ext cx="4889500" cy="4384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sus\Desktop\С 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2736304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23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Asus\Desktop\С 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64704"/>
            <a:ext cx="6984775" cy="5112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970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463040" y="764704"/>
            <a:ext cx="6196405" cy="495836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uk-UA" b="1" dirty="0" smtClean="0"/>
              <a:t>  Сформулюйте тему оповідання «Скарб».</a:t>
            </a:r>
          </a:p>
          <a:p>
            <a:pPr marL="0" indent="0" algn="just">
              <a:buNone/>
            </a:pPr>
            <a:endParaRPr lang="uk-UA" b="1" dirty="0" smtClean="0"/>
          </a:p>
          <a:p>
            <a:pPr marL="0" indent="0" algn="just">
              <a:buNone/>
            </a:pPr>
            <a:endParaRPr lang="uk-UA" b="1" dirty="0"/>
          </a:p>
          <a:p>
            <a:pPr marL="0" indent="0" algn="just">
              <a:buNone/>
            </a:pPr>
            <a:endParaRPr lang="uk-UA" b="1" dirty="0" smtClean="0"/>
          </a:p>
          <a:p>
            <a:pPr marL="0" indent="0" algn="just">
              <a:buNone/>
            </a:pPr>
            <a:r>
              <a:rPr lang="uk-UA" b="1" dirty="0" smtClean="0"/>
              <a:t>Яку </a:t>
            </a:r>
            <a:r>
              <a:rPr lang="uk-UA" b="1" dirty="0" smtClean="0"/>
              <a:t>ідею нам розкриває автор у творі?</a:t>
            </a:r>
          </a:p>
          <a:p>
            <a:pPr marL="0" indent="0" algn="just">
              <a:buNone/>
            </a:pPr>
            <a:endParaRPr lang="uk-UA" sz="2000" dirty="0" smtClean="0"/>
          </a:p>
          <a:p>
            <a:pPr marL="0" indent="0" algn="just">
              <a:buNone/>
            </a:pPr>
            <a:endParaRPr lang="uk-UA" sz="2000" b="1" dirty="0"/>
          </a:p>
          <a:p>
            <a:pPr marL="0" indent="0" algn="just">
              <a:buNone/>
            </a:pPr>
            <a:endParaRPr lang="uk-UA" sz="2000" b="1" dirty="0" smtClean="0"/>
          </a:p>
          <a:p>
            <a:pPr marL="0" indent="0" algn="just">
              <a:buNone/>
            </a:pPr>
            <a:r>
              <a:rPr lang="uk-UA" b="1" dirty="0" smtClean="0"/>
              <a:t>   </a:t>
            </a:r>
            <a:r>
              <a:rPr lang="uk-UA" b="1" dirty="0" smtClean="0"/>
              <a:t>Зачитайте рядки з твору, що містять основну думку:</a:t>
            </a:r>
          </a:p>
          <a:p>
            <a:pPr marL="0" indent="0" algn="just">
              <a:buNone/>
            </a:pPr>
            <a:r>
              <a:rPr lang="uk-UA" sz="1800" dirty="0" smtClean="0"/>
              <a:t>А) «…той тільки щасливий, хто другому не завидує, а дякує Бога за те, що він йому послав…»;</a:t>
            </a:r>
          </a:p>
          <a:p>
            <a:pPr marL="0" indent="0" algn="just">
              <a:buNone/>
            </a:pPr>
            <a:r>
              <a:rPr lang="uk-UA" sz="1800" dirty="0" smtClean="0"/>
              <a:t>Б) «Не той тільки щасливий, що натріскається і виспиться, а той, що й другого нагодує і заспокоїть, бо у такого і душа буде не голодна».</a:t>
            </a:r>
            <a:endParaRPr lang="ru-RU" sz="1800" dirty="0"/>
          </a:p>
        </p:txBody>
      </p:sp>
      <p:sp>
        <p:nvSpPr>
          <p:cNvPr id="4" name="Объект 5"/>
          <p:cNvSpPr txBox="1">
            <a:spLocks/>
          </p:cNvSpPr>
          <p:nvPr/>
        </p:nvSpPr>
        <p:spPr>
          <a:xfrm>
            <a:off x="1331640" y="1133920"/>
            <a:ext cx="6196405" cy="17918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Brush Script MT" pitchFamily="66" charset="0"/>
              <a:buNone/>
            </a:pPr>
            <a:r>
              <a:rPr lang="uk-UA" b="1" dirty="0" smtClean="0"/>
              <a:t>  </a:t>
            </a:r>
            <a:r>
              <a:rPr lang="uk-UA" sz="2000" dirty="0" smtClean="0"/>
              <a:t>(Зображення щасливої долі Павлуся Лежня, який усе своє життя був ледачим і в той же час байдужим до всього)</a:t>
            </a:r>
          </a:p>
        </p:txBody>
      </p:sp>
      <p:sp>
        <p:nvSpPr>
          <p:cNvPr id="7" name="Объект 5"/>
          <p:cNvSpPr txBox="1">
            <a:spLocks/>
          </p:cNvSpPr>
          <p:nvPr/>
        </p:nvSpPr>
        <p:spPr>
          <a:xfrm>
            <a:off x="1331640" y="2492896"/>
            <a:ext cx="6196405" cy="20162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Brush Script MT" pitchFamily="66" charset="0"/>
              <a:buNone/>
            </a:pPr>
            <a:r>
              <a:rPr lang="uk-UA" b="1" dirty="0" smtClean="0"/>
              <a:t>  </a:t>
            </a:r>
            <a:r>
              <a:rPr lang="uk-UA" sz="2000" dirty="0" smtClean="0"/>
              <a:t>(Засудження заздрості, підступництва тих, хто зазіхає на чуже майно, ледачого, паразитичного життя)</a:t>
            </a:r>
          </a:p>
          <a:p>
            <a:pPr marL="0" indent="0" algn="just">
              <a:buFont typeface="Brush Script MT" pitchFamily="66" charset="0"/>
              <a:buNone/>
            </a:pPr>
            <a:r>
              <a:rPr lang="uk-UA" b="1" dirty="0" smtClean="0"/>
              <a:t>  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515820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-171399"/>
            <a:ext cx="6965245" cy="1728192"/>
          </a:xfrm>
        </p:spPr>
        <p:txBody>
          <a:bodyPr>
            <a:normAutofit/>
          </a:bodyPr>
          <a:lstStyle/>
          <a:p>
            <a:r>
              <a:rPr lang="uk-UA" sz="3200" b="1" dirty="0" smtClean="0"/>
              <a:t>Літературна вікторина</a:t>
            </a:r>
            <a:br>
              <a:rPr lang="uk-UA" sz="3200" b="1" dirty="0" smtClean="0"/>
            </a:br>
            <a:r>
              <a:rPr lang="uk-UA" sz="3200" b="1" dirty="0" smtClean="0"/>
              <a:t>«Хто сказав?»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268760"/>
            <a:ext cx="7344816" cy="4824536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uk-UA" sz="1800" dirty="0" smtClean="0"/>
              <a:t>«Не ходи,- каже,- холодно, змерзнеш, та ще, крий Боже, </a:t>
            </a:r>
            <a:r>
              <a:rPr lang="uk-UA" sz="1800" dirty="0" err="1" smtClean="0"/>
              <a:t>занеду-жаєш</a:t>
            </a:r>
            <a:r>
              <a:rPr lang="uk-UA" sz="1800" dirty="0" smtClean="0"/>
              <a:t>, то  й умру, не діжду, поки ти й одужаєш»</a:t>
            </a:r>
          </a:p>
          <a:p>
            <a:pPr marL="0" indent="0" algn="just">
              <a:buNone/>
            </a:pPr>
            <a:endParaRPr lang="uk-UA" sz="1800" dirty="0" smtClean="0"/>
          </a:p>
          <a:p>
            <a:pPr algn="just">
              <a:buFontTx/>
              <a:buChar char="-"/>
            </a:pPr>
            <a:r>
              <a:rPr lang="uk-UA" sz="1800" dirty="0" smtClean="0"/>
              <a:t>«</a:t>
            </a:r>
            <a:r>
              <a:rPr lang="uk-UA" sz="1800" dirty="0" smtClean="0"/>
              <a:t>Нате вам за працю, а се наші гроші, бо самі таки розсудіть: хто б їх у чужу хату вкинув, якби не сам Бог того схотів!»</a:t>
            </a:r>
          </a:p>
          <a:p>
            <a:pPr marL="0" indent="0" algn="just">
              <a:buNone/>
            </a:pPr>
            <a:endParaRPr lang="uk-UA" sz="1800" dirty="0" smtClean="0"/>
          </a:p>
          <a:p>
            <a:pPr marL="0" indent="0" algn="just">
              <a:buNone/>
            </a:pPr>
            <a:r>
              <a:rPr lang="uk-UA" sz="1800" dirty="0" smtClean="0"/>
              <a:t>-   </a:t>
            </a:r>
            <a:r>
              <a:rPr lang="uk-UA" sz="1800" dirty="0" smtClean="0"/>
              <a:t>«Якби вечорниці збирались біля моєї хати, то, може б, і пішов».</a:t>
            </a:r>
          </a:p>
          <a:p>
            <a:pPr marL="0" indent="0" algn="just">
              <a:buNone/>
            </a:pPr>
            <a:r>
              <a:rPr lang="uk-UA" sz="1800" dirty="0"/>
              <a:t> </a:t>
            </a:r>
            <a:r>
              <a:rPr lang="uk-UA" sz="1800" dirty="0" smtClean="0"/>
              <a:t>                                                                     </a:t>
            </a:r>
            <a:endParaRPr lang="uk-UA" sz="1800" dirty="0" smtClean="0"/>
          </a:p>
          <a:p>
            <a:pPr marL="0" indent="0" algn="just">
              <a:buNone/>
            </a:pPr>
            <a:r>
              <a:rPr lang="uk-UA" sz="1800" dirty="0" smtClean="0"/>
              <a:t>«</a:t>
            </a:r>
            <a:r>
              <a:rPr lang="uk-UA" sz="1800" dirty="0" smtClean="0"/>
              <a:t>На яку радість ми його вигодували? Який з його </a:t>
            </a:r>
            <a:r>
              <a:rPr lang="uk-UA" sz="1800" dirty="0" err="1" smtClean="0"/>
              <a:t>хя-</a:t>
            </a:r>
            <a:endParaRPr lang="uk-UA" sz="1800" dirty="0" smtClean="0"/>
          </a:p>
          <a:p>
            <a:pPr marL="0" indent="0" algn="just">
              <a:buNone/>
            </a:pPr>
            <a:r>
              <a:rPr lang="uk-UA" sz="1800" dirty="0" err="1" smtClean="0"/>
              <a:t>зяїн</a:t>
            </a:r>
            <a:r>
              <a:rPr lang="uk-UA" sz="1800" dirty="0" smtClean="0"/>
              <a:t> буде? Що з ним станеться, як ми помремо?»</a:t>
            </a:r>
          </a:p>
          <a:p>
            <a:pPr marL="0" indent="0" algn="just">
              <a:buNone/>
            </a:pPr>
            <a:r>
              <a:rPr lang="uk-UA" sz="1800" dirty="0"/>
              <a:t> </a:t>
            </a:r>
            <a:r>
              <a:rPr lang="uk-UA" sz="1800" dirty="0" smtClean="0"/>
              <a:t>                                                                     </a:t>
            </a:r>
          </a:p>
          <a:p>
            <a:pPr algn="just">
              <a:buFontTx/>
              <a:buChar char="-"/>
            </a:pPr>
            <a:r>
              <a:rPr lang="uk-UA" sz="1800" dirty="0" smtClean="0"/>
              <a:t>«Ми тебе так з периною на руках і понесемо; не тебе</a:t>
            </a:r>
          </a:p>
          <a:p>
            <a:pPr marL="0" indent="0" algn="just">
              <a:buNone/>
            </a:pPr>
            <a:r>
              <a:rPr lang="uk-UA" sz="1800" dirty="0" smtClean="0"/>
              <a:t>нам треба, а твого щастя …»</a:t>
            </a:r>
          </a:p>
          <a:p>
            <a:pPr marL="0" indent="0" algn="just">
              <a:buNone/>
            </a:pPr>
            <a:r>
              <a:rPr lang="uk-UA" sz="1800" dirty="0"/>
              <a:t> </a:t>
            </a:r>
            <a:r>
              <a:rPr lang="uk-UA" sz="1800" dirty="0" smtClean="0"/>
              <a:t>                                                                     </a:t>
            </a:r>
            <a:r>
              <a:rPr lang="uk-UA" sz="1800" dirty="0" smtClean="0"/>
              <a:t>      </a:t>
            </a:r>
            <a:endParaRPr lang="uk-UA" sz="1800" dirty="0" smtClean="0"/>
          </a:p>
          <a:p>
            <a:pPr marL="0" indent="0" algn="just">
              <a:buNone/>
            </a:pPr>
            <a:endParaRPr lang="ru-RU" sz="1800" dirty="0"/>
          </a:p>
        </p:txBody>
      </p:sp>
      <p:pic>
        <p:nvPicPr>
          <p:cNvPr id="7170" name="Picture 2" descr="C:\Users\Asus\Desktop\С 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501008"/>
            <a:ext cx="2143125" cy="3475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436096" y="1844824"/>
            <a:ext cx="890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k-UA" dirty="0"/>
              <a:t>(Мати)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04200" y="2780928"/>
            <a:ext cx="11544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(Наймит)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64061" y="3493650"/>
            <a:ext cx="12347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k-UA" dirty="0"/>
              <a:t>(Павлусь)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67533" y="4437112"/>
            <a:ext cx="1071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(Батько)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220844" y="5373216"/>
            <a:ext cx="1237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(Парубки)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5738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/>
              <a:t>«Мозковий штурм»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119257"/>
            <a:ext cx="7344816" cy="3603812"/>
          </a:xfrm>
        </p:spPr>
        <p:txBody>
          <a:bodyPr/>
          <a:lstStyle/>
          <a:p>
            <a:pPr marL="0" indent="0" algn="just">
              <a:buNone/>
            </a:pPr>
            <a:r>
              <a:rPr lang="uk-UA" b="1" dirty="0" smtClean="0"/>
              <a:t>Що символізує образ скарбу? Спробуйте розкрити його символічне значення</a:t>
            </a:r>
            <a:r>
              <a:rPr lang="uk-UA" b="1" dirty="0" smtClean="0"/>
              <a:t>.</a:t>
            </a:r>
            <a:endParaRPr lang="uk-UA" b="1" dirty="0" smtClean="0"/>
          </a:p>
        </p:txBody>
      </p:sp>
      <p:pic>
        <p:nvPicPr>
          <p:cNvPr id="8194" name="Picture 2" descr="C:\Users\Asus\Desktop\С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222885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2627784" y="3212976"/>
            <a:ext cx="5760640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Font typeface="Brush Script MT" pitchFamily="66" charset="0"/>
              <a:buNone/>
            </a:pPr>
            <a:r>
              <a:rPr lang="uk-UA" sz="1800" dirty="0" smtClean="0"/>
              <a:t>(Скарб – узагальнений образ щастя. І хоча люди заздрили Павлусеві, вважали, що щастя приклеїлося до нього, та жити так, як він, вони не хотіли. Щасливим не був і Павлусь, бо він нічого у своєму житті не бачив, окрім того, що їв та спав. А такий спосіб життя людині щастя не приносить)              </a:t>
            </a:r>
            <a:r>
              <a:rPr lang="uk-UA" b="1" dirty="0" smtClean="0"/>
              <a:t>  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89829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260649"/>
            <a:ext cx="6965245" cy="1080120"/>
          </a:xfrm>
        </p:spPr>
        <p:txBody>
          <a:bodyPr/>
          <a:lstStyle/>
          <a:p>
            <a:r>
              <a:rPr lang="uk-UA" b="1" dirty="0" smtClean="0"/>
              <a:t>Підсумовуємо: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Asus\Desktop\С 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12776"/>
            <a:ext cx="6840760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05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548680"/>
            <a:ext cx="6965245" cy="1471387"/>
          </a:xfrm>
        </p:spPr>
        <p:txBody>
          <a:bodyPr>
            <a:normAutofit/>
          </a:bodyPr>
          <a:lstStyle/>
          <a:p>
            <a:pPr algn="just"/>
            <a:r>
              <a:rPr lang="uk-UA" sz="1800" b="1" dirty="0" smtClean="0"/>
              <a:t>Здавна люди замислювалися над тим, що таке щастя. Історія Павлуся показує, що безділля і ситість – це ще не щастя. Не може бути щасливою людина, котра безцільно й безглуздо проживає свій вік. Хоч і поталанило Павлусеві в усьому,  але, мабуть, мало хто хотів би такого щастя.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Asus\Desktop\С 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722937" cy="399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907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b="1" dirty="0" err="1" smtClean="0"/>
              <a:t>Доашнє</a:t>
            </a:r>
            <a:r>
              <a:rPr lang="uk-UA" sz="3200" b="1" dirty="0" smtClean="0"/>
              <a:t> завдання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1. Скласти </a:t>
            </a:r>
            <a:r>
              <a:rPr lang="uk-UA" dirty="0" err="1" smtClean="0"/>
              <a:t>сенкан</a:t>
            </a:r>
            <a:r>
              <a:rPr lang="uk-UA" dirty="0" smtClean="0"/>
              <a:t> до </a:t>
            </a:r>
            <a:r>
              <a:rPr lang="uk-UA" dirty="0" err="1" smtClean="0"/>
              <a:t>сло-</a:t>
            </a:r>
            <a:endParaRPr lang="uk-UA" dirty="0" smtClean="0"/>
          </a:p>
          <a:p>
            <a:pPr marL="0" indent="0">
              <a:buNone/>
            </a:pPr>
            <a:r>
              <a:rPr lang="uk-UA" dirty="0" err="1"/>
              <a:t>в</a:t>
            </a:r>
            <a:r>
              <a:rPr lang="uk-UA" dirty="0" err="1" smtClean="0"/>
              <a:t>а</a:t>
            </a:r>
            <a:r>
              <a:rPr lang="uk-UA" dirty="0" smtClean="0"/>
              <a:t> «скарб».</a:t>
            </a:r>
          </a:p>
          <a:p>
            <a:pPr marL="457200" indent="-457200">
              <a:buAutoNum type="arabicPeriod" startAt="2"/>
            </a:pPr>
            <a:r>
              <a:rPr lang="uk-UA" dirty="0" smtClean="0"/>
              <a:t>Написати твір на тему:</a:t>
            </a:r>
          </a:p>
          <a:p>
            <a:pPr marL="0" indent="0">
              <a:buNone/>
            </a:pPr>
            <a:r>
              <a:rPr lang="uk-UA" dirty="0" smtClean="0"/>
              <a:t>«Чи хотів би я мати таке </a:t>
            </a:r>
          </a:p>
          <a:p>
            <a:pPr marL="0" indent="0">
              <a:buNone/>
            </a:pPr>
            <a:r>
              <a:rPr lang="uk-UA" dirty="0"/>
              <a:t>щ</a:t>
            </a:r>
            <a:r>
              <a:rPr lang="uk-UA" dirty="0" smtClean="0"/>
              <a:t>астя, як Павлусь?»</a:t>
            </a:r>
          </a:p>
        </p:txBody>
      </p:sp>
      <p:pic>
        <p:nvPicPr>
          <p:cNvPr id="11266" name="Picture 2" descr="C:\Users\Asus\Desktop\С 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916832"/>
            <a:ext cx="2593975" cy="390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112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136</TotalTime>
  <Words>688</Words>
  <Application>Microsoft Office PowerPoint</Application>
  <PresentationFormat>Экран (4:3)</PresentationFormat>
  <Paragraphs>80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Кнопка</vt:lpstr>
      <vt:lpstr>Презентация PowerPoint</vt:lpstr>
      <vt:lpstr>Бліц-опитування</vt:lpstr>
      <vt:lpstr>Презентация PowerPoint</vt:lpstr>
      <vt:lpstr>«ЗАЙМИ ПОЗИЦІЮ»</vt:lpstr>
      <vt:lpstr>СЛОВНИКОВА РОБОТА Як ви розумієте слово «скарб»? Яким скарбам ви надаєте перевагу?</vt:lpstr>
      <vt:lpstr>«ПАВУТИНКА» Відновивши прислів’я, скажіть, які з них відповідають подіям у творі. Яке з них найвлучніше характеризує героя твору?</vt:lpstr>
      <vt:lpstr>Презентация PowerPoint</vt:lpstr>
      <vt:lpstr>Презентация PowerPoint</vt:lpstr>
      <vt:lpstr>Презентация PowerPoint</vt:lpstr>
      <vt:lpstr>Літературна вікторина «Хто сказав?»</vt:lpstr>
      <vt:lpstr>«Мозковий штурм»</vt:lpstr>
      <vt:lpstr>Підсумовуємо:</vt:lpstr>
      <vt:lpstr>Здавна люди замислювалися над тим, що таке щастя. Історія Павлуся показує, що безділля і ситість – це ще не щастя. Не може бути щасливою людина, котра безцільно й безглуздо проживає свій вік. Хоч і поталанило Павлусеві в усьому,  але, мабуть, мало хто хотів би такого щастя.</vt:lpstr>
      <vt:lpstr>Доашнє завдання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Asus</cp:lastModifiedBy>
  <cp:revision>15</cp:revision>
  <dcterms:created xsi:type="dcterms:W3CDTF">2022-02-20T16:28:41Z</dcterms:created>
  <dcterms:modified xsi:type="dcterms:W3CDTF">2022-02-20T19:00:59Z</dcterms:modified>
</cp:coreProperties>
</file>