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8" r:id="rId9"/>
    <p:sldId id="280" r:id="rId10"/>
    <p:sldId id="266" r:id="rId11"/>
    <p:sldId id="270" r:id="rId12"/>
    <p:sldId id="271" r:id="rId13"/>
    <p:sldId id="272" r:id="rId14"/>
    <p:sldId id="264" r:id="rId15"/>
    <p:sldId id="267" r:id="rId16"/>
    <p:sldId id="279" r:id="rId17"/>
    <p:sldId id="278" r:id="rId18"/>
    <p:sldId id="274" r:id="rId19"/>
    <p:sldId id="276" r:id="rId20"/>
    <p:sldId id="277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FF99"/>
    <a:srgbClr val="66FFFF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E49D66-BFBB-4A1B-AE56-645ADDA3394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953F50-7E38-414E-BB0A-C5C20D7E335A}">
      <dgm:prSet/>
      <dgm:spPr/>
      <dgm:t>
        <a:bodyPr/>
        <a:lstStyle/>
        <a:p>
          <a:pPr algn="just"/>
          <a:r>
            <a:rPr lang="uk-UA" altLang="ru-RU" b="1" i="1" u="sng" dirty="0">
              <a:ln/>
            </a:rPr>
            <a:t>Романтизм</a:t>
          </a:r>
          <a:r>
            <a:rPr lang="uk-UA" altLang="ru-RU" b="1" i="1" dirty="0">
              <a:ln/>
            </a:rPr>
            <a:t> </a:t>
          </a:r>
          <a:r>
            <a:rPr lang="ru-RU" altLang="ru-RU" b="1" i="1" dirty="0">
              <a:ln/>
            </a:rPr>
            <a:t>— </a:t>
          </a:r>
          <a:r>
            <a:rPr lang="ru-RU" altLang="ru-RU" b="1" dirty="0" err="1">
              <a:ln/>
            </a:rPr>
            <a:t>напрям</a:t>
          </a:r>
          <a:r>
            <a:rPr lang="ru-RU" altLang="ru-RU" b="1" dirty="0">
              <a:ln/>
            </a:rPr>
            <a:t> у </a:t>
          </a:r>
          <a:r>
            <a:rPr lang="ru-RU" altLang="ru-RU" b="1" dirty="0" err="1">
              <a:ln/>
            </a:rPr>
            <a:t>літературі</a:t>
          </a:r>
          <a:r>
            <a:rPr lang="ru-RU" altLang="ru-RU" b="1" dirty="0">
              <a:ln/>
            </a:rPr>
            <a:t> та </a:t>
          </a:r>
          <a:r>
            <a:rPr lang="ru-RU" altLang="ru-RU" b="1" dirty="0" err="1">
              <a:ln/>
            </a:rPr>
            <a:t>мистецтві</a:t>
          </a:r>
          <a:r>
            <a:rPr lang="ru-RU" altLang="ru-RU" b="1" dirty="0">
              <a:ln/>
            </a:rPr>
            <a:t>, </a:t>
          </a:r>
          <a:r>
            <a:rPr lang="ru-RU" altLang="ru-RU" b="1" dirty="0" err="1">
              <a:ln/>
            </a:rPr>
            <a:t>котрий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характеризується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зображенням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ідеальних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героїв</a:t>
          </a:r>
          <a:r>
            <a:rPr lang="ru-RU" altLang="ru-RU" b="1" dirty="0">
              <a:ln/>
            </a:rPr>
            <a:t> і </a:t>
          </a:r>
          <a:r>
            <a:rPr lang="ru-RU" altLang="ru-RU" b="1" dirty="0" err="1">
              <a:ln/>
            </a:rPr>
            <a:t>почуттів</a:t>
          </a:r>
          <a:r>
            <a:rPr lang="ru-RU" altLang="ru-RU" b="1" dirty="0">
              <a:ln/>
            </a:rPr>
            <a:t>. Для </a:t>
          </a:r>
          <a:r>
            <a:rPr lang="ru-RU" altLang="ru-RU" b="1" dirty="0" err="1">
              <a:ln/>
            </a:rPr>
            <a:t>нього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характерними</a:t>
          </a:r>
          <a:r>
            <a:rPr lang="ru-RU" altLang="ru-RU" b="1" dirty="0">
              <a:ln/>
            </a:rPr>
            <a:t> є </a:t>
          </a:r>
          <a:r>
            <a:rPr lang="ru-RU" altLang="ru-RU" b="1" dirty="0" err="1">
              <a:ln/>
            </a:rPr>
            <a:t>відчуття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хиткості</a:t>
          </a:r>
          <a:r>
            <a:rPr lang="ru-RU" altLang="ru-RU" b="1" dirty="0">
              <a:ln/>
            </a:rPr>
            <a:t> </a:t>
          </a:r>
          <a:r>
            <a:rPr lang="ru-RU" altLang="ru-RU" b="1" dirty="0" err="1">
              <a:ln/>
            </a:rPr>
            <a:t>світу</a:t>
          </a:r>
          <a:r>
            <a:rPr lang="ru-RU" altLang="ru-RU" b="1" dirty="0">
              <a:ln/>
            </a:rPr>
            <a:t>, </a:t>
          </a:r>
          <a:r>
            <a:rPr lang="ru-RU" altLang="ru-RU" b="1" dirty="0" err="1">
              <a:ln/>
            </a:rPr>
            <a:t>розчарування</a:t>
          </a:r>
          <a:r>
            <a:rPr lang="ru-RU" altLang="ru-RU" b="1" dirty="0">
              <a:ln/>
            </a:rPr>
            <a:t>.</a:t>
          </a:r>
          <a:endParaRPr lang="ru-RU" dirty="0"/>
        </a:p>
      </dgm:t>
    </dgm:pt>
    <dgm:pt modelId="{D1A84E14-CB67-465C-A7DE-925B3EE36E08}" type="parTrans" cxnId="{681E7DB5-5A4F-4ED8-8645-8CD5CA653657}">
      <dgm:prSet/>
      <dgm:spPr/>
      <dgm:t>
        <a:bodyPr/>
        <a:lstStyle/>
        <a:p>
          <a:endParaRPr lang="ru-RU"/>
        </a:p>
      </dgm:t>
    </dgm:pt>
    <dgm:pt modelId="{4F0B4834-7A79-4CB3-8567-5587A5CB8923}" type="sibTrans" cxnId="{681E7DB5-5A4F-4ED8-8645-8CD5CA653657}">
      <dgm:prSet/>
      <dgm:spPr/>
      <dgm:t>
        <a:bodyPr/>
        <a:lstStyle/>
        <a:p>
          <a:endParaRPr lang="ru-RU"/>
        </a:p>
      </dgm:t>
    </dgm:pt>
    <dgm:pt modelId="{D63055C6-1426-4926-BF53-B6DC4859E5A9}">
      <dgm:prSet/>
      <dgm:spPr/>
      <dgm:t>
        <a:bodyPr/>
        <a:lstStyle/>
        <a:p>
          <a:pPr algn="just"/>
          <a:r>
            <a:rPr lang="uk-UA" altLang="ru-RU" b="1" i="1" u="sng" dirty="0"/>
            <a:t>Реалізм</a:t>
          </a:r>
          <a:r>
            <a:rPr lang="ru-RU" altLang="ru-RU" b="1" dirty="0"/>
            <a:t>— стиль і </a:t>
          </a:r>
          <a:r>
            <a:rPr lang="ru-RU" altLang="ru-RU" b="1" dirty="0" err="1"/>
            <a:t>напрям</a:t>
          </a:r>
          <a:r>
            <a:rPr lang="ru-RU" altLang="ru-RU" b="1" dirty="0"/>
            <a:t> у </a:t>
          </a:r>
          <a:r>
            <a:rPr lang="ru-RU" altLang="ru-RU" b="1" dirty="0" err="1"/>
            <a:t>літературі</a:t>
          </a:r>
          <a:r>
            <a:rPr lang="ru-RU" altLang="ru-RU" b="1" dirty="0"/>
            <a:t> та </a:t>
          </a:r>
          <a:r>
            <a:rPr lang="ru-RU" altLang="ru-RU" b="1" dirty="0" err="1"/>
            <a:t>мистецтві</a:t>
          </a:r>
          <a:r>
            <a:rPr lang="ru-RU" altLang="ru-RU" b="1" dirty="0"/>
            <a:t>, </a:t>
          </a:r>
          <a:r>
            <a:rPr lang="ru-RU" altLang="ru-RU" b="1" dirty="0" err="1"/>
            <a:t>який</a:t>
          </a:r>
          <a:r>
            <a:rPr lang="ru-RU" altLang="ru-RU" b="1" dirty="0"/>
            <a:t>  </a:t>
          </a:r>
          <a:r>
            <a:rPr lang="ru-RU" altLang="ru-RU" b="1" dirty="0" err="1"/>
            <a:t>характеризується</a:t>
          </a:r>
          <a:r>
            <a:rPr lang="ru-RU" altLang="ru-RU" b="1" dirty="0"/>
            <a:t> </a:t>
          </a:r>
          <a:r>
            <a:rPr lang="ru-RU" altLang="ru-RU" b="1" dirty="0" err="1"/>
            <a:t>правдивим</a:t>
          </a:r>
          <a:r>
            <a:rPr lang="ru-RU" altLang="ru-RU" b="1" dirty="0"/>
            <a:t> </a:t>
          </a:r>
          <a:r>
            <a:rPr lang="ru-RU" altLang="ru-RU" b="1" dirty="0" err="1"/>
            <a:t>відтворенням</a:t>
          </a:r>
          <a:r>
            <a:rPr lang="ru-RU" altLang="ru-RU" b="1" dirty="0"/>
            <a:t>  </a:t>
          </a:r>
          <a:r>
            <a:rPr lang="ru-RU" altLang="ru-RU" b="1" dirty="0" err="1"/>
            <a:t>дійсності</a:t>
          </a:r>
          <a:r>
            <a:rPr lang="ru-RU" altLang="ru-RU" b="1" dirty="0"/>
            <a:t> в </a:t>
          </a:r>
          <a:r>
            <a:rPr lang="ru-RU" altLang="ru-RU" b="1" dirty="0" err="1"/>
            <a:t>її</a:t>
          </a:r>
          <a:r>
            <a:rPr lang="ru-RU" altLang="ru-RU" b="1" dirty="0"/>
            <a:t> </a:t>
          </a:r>
          <a:r>
            <a:rPr lang="ru-RU" altLang="ru-RU" b="1" dirty="0" err="1"/>
            <a:t>типових</a:t>
          </a:r>
          <a:r>
            <a:rPr lang="ru-RU" altLang="ru-RU" b="1" dirty="0"/>
            <a:t> рисах. </a:t>
          </a:r>
        </a:p>
      </dgm:t>
    </dgm:pt>
    <dgm:pt modelId="{FE12BF3A-1EDF-43A5-B108-A2D0DF3E2775}" type="sibTrans" cxnId="{696FF031-B9A4-46C8-8F6D-25BE4111CB4C}">
      <dgm:prSet/>
      <dgm:spPr/>
      <dgm:t>
        <a:bodyPr/>
        <a:lstStyle/>
        <a:p>
          <a:endParaRPr lang="ru-RU"/>
        </a:p>
      </dgm:t>
    </dgm:pt>
    <dgm:pt modelId="{7CE5BD67-7467-49FC-B87F-D97D0EB0AE8A}" type="parTrans" cxnId="{696FF031-B9A4-46C8-8F6D-25BE4111CB4C}">
      <dgm:prSet/>
      <dgm:spPr/>
      <dgm:t>
        <a:bodyPr/>
        <a:lstStyle/>
        <a:p>
          <a:endParaRPr lang="ru-RU"/>
        </a:p>
      </dgm:t>
    </dgm:pt>
    <dgm:pt modelId="{7443B0E0-BF95-4D3A-B717-F6DAF3DA203D}" type="pres">
      <dgm:prSet presAssocID="{00E49D66-BFBB-4A1B-AE56-645ADDA33943}" presName="linear" presStyleCnt="0">
        <dgm:presLayoutVars>
          <dgm:animLvl val="lvl"/>
          <dgm:resizeHandles val="exact"/>
        </dgm:presLayoutVars>
      </dgm:prSet>
      <dgm:spPr/>
    </dgm:pt>
    <dgm:pt modelId="{641C7601-7CB6-417F-ABD0-FCC38AE686AC}" type="pres">
      <dgm:prSet presAssocID="{9F953F50-7E38-414E-BB0A-C5C20D7E335A}" presName="parentText" presStyleLbl="node1" presStyleIdx="0" presStyleCnt="2" custLinFactNeighborX="-749" custLinFactNeighborY="25202">
        <dgm:presLayoutVars>
          <dgm:chMax val="0"/>
          <dgm:bulletEnabled val="1"/>
        </dgm:presLayoutVars>
      </dgm:prSet>
      <dgm:spPr/>
    </dgm:pt>
    <dgm:pt modelId="{029D6F88-60FE-4246-9ECF-17C3C1E790D9}" type="pres">
      <dgm:prSet presAssocID="{4F0B4834-7A79-4CB3-8567-5587A5CB8923}" presName="spacer" presStyleCnt="0"/>
      <dgm:spPr/>
    </dgm:pt>
    <dgm:pt modelId="{AE19F865-A27B-4770-B1AE-DEF4F917A528}" type="pres">
      <dgm:prSet presAssocID="{D63055C6-1426-4926-BF53-B6DC4859E5A9}" presName="parentText" presStyleLbl="node1" presStyleIdx="1" presStyleCnt="2" custLinFactY="1047" custLinFactNeighborX="1001" custLinFactNeighborY="100000">
        <dgm:presLayoutVars>
          <dgm:chMax val="0"/>
          <dgm:bulletEnabled val="1"/>
        </dgm:presLayoutVars>
      </dgm:prSet>
      <dgm:spPr/>
    </dgm:pt>
  </dgm:ptLst>
  <dgm:cxnLst>
    <dgm:cxn modelId="{696FF031-B9A4-46C8-8F6D-25BE4111CB4C}" srcId="{00E49D66-BFBB-4A1B-AE56-645ADDA33943}" destId="{D63055C6-1426-4926-BF53-B6DC4859E5A9}" srcOrd="1" destOrd="0" parTransId="{7CE5BD67-7467-49FC-B87F-D97D0EB0AE8A}" sibTransId="{FE12BF3A-1EDF-43A5-B108-A2D0DF3E2775}"/>
    <dgm:cxn modelId="{378D3E5C-7900-4309-891E-9CA62C0F44C0}" type="presOf" srcId="{00E49D66-BFBB-4A1B-AE56-645ADDA33943}" destId="{7443B0E0-BF95-4D3A-B717-F6DAF3DA203D}" srcOrd="0" destOrd="0" presId="urn:microsoft.com/office/officeart/2005/8/layout/vList2"/>
    <dgm:cxn modelId="{C3FD6589-A24A-413D-BAF1-32D59F99D92A}" type="presOf" srcId="{9F953F50-7E38-414E-BB0A-C5C20D7E335A}" destId="{641C7601-7CB6-417F-ABD0-FCC38AE686AC}" srcOrd="0" destOrd="0" presId="urn:microsoft.com/office/officeart/2005/8/layout/vList2"/>
    <dgm:cxn modelId="{681E7DB5-5A4F-4ED8-8645-8CD5CA653657}" srcId="{00E49D66-BFBB-4A1B-AE56-645ADDA33943}" destId="{9F953F50-7E38-414E-BB0A-C5C20D7E335A}" srcOrd="0" destOrd="0" parTransId="{D1A84E14-CB67-465C-A7DE-925B3EE36E08}" sibTransId="{4F0B4834-7A79-4CB3-8567-5587A5CB8923}"/>
    <dgm:cxn modelId="{92DBB9CA-332F-450D-87A1-26785C9A62F5}" type="presOf" srcId="{D63055C6-1426-4926-BF53-B6DC4859E5A9}" destId="{AE19F865-A27B-4770-B1AE-DEF4F917A528}" srcOrd="0" destOrd="0" presId="urn:microsoft.com/office/officeart/2005/8/layout/vList2"/>
    <dgm:cxn modelId="{C0E9340F-5769-43DC-AFDB-9CBC87C2DC07}" type="presParOf" srcId="{7443B0E0-BF95-4D3A-B717-F6DAF3DA203D}" destId="{641C7601-7CB6-417F-ABD0-FCC38AE686AC}" srcOrd="0" destOrd="0" presId="urn:microsoft.com/office/officeart/2005/8/layout/vList2"/>
    <dgm:cxn modelId="{E6CCC1DB-FCA7-4FDB-B84B-2F4DC77B5085}" type="presParOf" srcId="{7443B0E0-BF95-4D3A-B717-F6DAF3DA203D}" destId="{029D6F88-60FE-4246-9ECF-17C3C1E790D9}" srcOrd="1" destOrd="0" presId="urn:microsoft.com/office/officeart/2005/8/layout/vList2"/>
    <dgm:cxn modelId="{BC9E6B30-78CC-49E1-A14A-BE92099AA870}" type="presParOf" srcId="{7443B0E0-BF95-4D3A-B717-F6DAF3DA203D}" destId="{AE19F865-A27B-4770-B1AE-DEF4F917A52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587F01-C7D2-444B-A88F-2CDC316C3BF5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0D9E2E-CD04-4F4D-8B02-DF546AD39ED4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Катерина</a:t>
          </a:r>
          <a:endParaRPr lang="ru-RU" dirty="0"/>
        </a:p>
      </dgm:t>
    </dgm:pt>
    <dgm:pt modelId="{B00882AA-D6C7-4F17-872B-269C205367E5}" type="parTrans" cxnId="{05C8D3A7-1F03-4BAF-932C-D4F729C40C7C}">
      <dgm:prSet/>
      <dgm:spPr/>
      <dgm:t>
        <a:bodyPr/>
        <a:lstStyle/>
        <a:p>
          <a:endParaRPr lang="ru-RU"/>
        </a:p>
      </dgm:t>
    </dgm:pt>
    <dgm:pt modelId="{0501188E-2AD3-4B1A-8750-82F5601748CF}" type="sibTrans" cxnId="{05C8D3A7-1F03-4BAF-932C-D4F729C40C7C}">
      <dgm:prSet/>
      <dgm:spPr/>
      <dgm:t>
        <a:bodyPr/>
        <a:lstStyle/>
        <a:p>
          <a:endParaRPr lang="ru-RU"/>
        </a:p>
      </dgm:t>
    </dgm:pt>
    <dgm:pt modelId="{67A30A49-CCCA-48C4-A963-E93B49D2AD57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200" b="1" dirty="0"/>
            <a:t>зросла в сім</a:t>
          </a:r>
          <a:r>
            <a:rPr lang="ru-RU" sz="2200" b="1" dirty="0"/>
            <a:t>’</a:t>
          </a:r>
          <a:r>
            <a:rPr lang="uk-UA" sz="2200" b="1" dirty="0"/>
            <a:t>ї, покохала, стала покриткою, батьки виганяють з дому, поневіряння, відмова від сина, смерть, дитина – сирота.</a:t>
          </a:r>
          <a:endParaRPr lang="ru-RU" sz="2200" b="1" dirty="0"/>
        </a:p>
      </dgm:t>
    </dgm:pt>
    <dgm:pt modelId="{F1E5A5D2-03FC-416E-8F85-7C78F3946260}" type="parTrans" cxnId="{908CF83A-031B-443F-9B4A-CBD4774F76A7}">
      <dgm:prSet/>
      <dgm:spPr/>
      <dgm:t>
        <a:bodyPr/>
        <a:lstStyle/>
        <a:p>
          <a:endParaRPr lang="ru-RU"/>
        </a:p>
      </dgm:t>
    </dgm:pt>
    <dgm:pt modelId="{72DD20F1-4FB7-4248-97C8-D22265F2DA1B}" type="sibTrans" cxnId="{908CF83A-031B-443F-9B4A-CBD4774F76A7}">
      <dgm:prSet/>
      <dgm:spPr/>
      <dgm:t>
        <a:bodyPr/>
        <a:lstStyle/>
        <a:p>
          <a:endParaRPr lang="ru-RU"/>
        </a:p>
      </dgm:t>
    </dgm:pt>
    <dgm:pt modelId="{321C9137-D2B7-450D-BBE7-52B219816D4D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Ганна</a:t>
          </a:r>
          <a:endParaRPr lang="ru-RU" dirty="0"/>
        </a:p>
      </dgm:t>
    </dgm:pt>
    <dgm:pt modelId="{A210791F-2793-4E6D-B13B-4F43D23AD4A6}" type="parTrans" cxnId="{89B5BB76-1B0F-49BD-AB94-532AA69C21C4}">
      <dgm:prSet/>
      <dgm:spPr/>
      <dgm:t>
        <a:bodyPr/>
        <a:lstStyle/>
        <a:p>
          <a:endParaRPr lang="ru-RU"/>
        </a:p>
      </dgm:t>
    </dgm:pt>
    <dgm:pt modelId="{6871EC14-5BAC-4390-83F0-D71B6C7DD5E1}" type="sibTrans" cxnId="{89B5BB76-1B0F-49BD-AB94-532AA69C21C4}">
      <dgm:prSet/>
      <dgm:spPr/>
      <dgm:t>
        <a:bodyPr/>
        <a:lstStyle/>
        <a:p>
          <a:endParaRPr lang="ru-RU"/>
        </a:p>
      </dgm:t>
    </dgm:pt>
    <dgm:pt modelId="{CD4094E8-7EF5-409C-A891-767107FBF1D3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200" b="1" dirty="0"/>
            <a:t>приходить у село, підкидає дитину, шукає роботи, стала наймичкою, приховує своє горе, піклується за сина, відкриває таємницю, смерть.</a:t>
          </a:r>
          <a:endParaRPr lang="ru-RU" sz="1900" dirty="0"/>
        </a:p>
      </dgm:t>
    </dgm:pt>
    <dgm:pt modelId="{81050055-F78F-4898-9836-C69487FEE57B}" type="parTrans" cxnId="{AB24A0B5-C590-4936-A81F-75EEF9C2D7EE}">
      <dgm:prSet/>
      <dgm:spPr/>
      <dgm:t>
        <a:bodyPr/>
        <a:lstStyle/>
        <a:p>
          <a:endParaRPr lang="ru-RU"/>
        </a:p>
      </dgm:t>
    </dgm:pt>
    <dgm:pt modelId="{27E82BD6-FF98-4CB8-86FF-AC45FACFCF59}" type="sibTrans" cxnId="{AB24A0B5-C590-4936-A81F-75EEF9C2D7EE}">
      <dgm:prSet/>
      <dgm:spPr/>
      <dgm:t>
        <a:bodyPr/>
        <a:lstStyle/>
        <a:p>
          <a:endParaRPr lang="ru-RU"/>
        </a:p>
      </dgm:t>
    </dgm:pt>
    <dgm:pt modelId="{608265B4-CEFC-47F7-919F-2E4662E0C366}" type="pres">
      <dgm:prSet presAssocID="{88587F01-C7D2-444B-A88F-2CDC316C3BF5}" presName="Name0" presStyleCnt="0">
        <dgm:presLayoutVars>
          <dgm:dir/>
          <dgm:animLvl val="lvl"/>
          <dgm:resizeHandles/>
        </dgm:presLayoutVars>
      </dgm:prSet>
      <dgm:spPr/>
    </dgm:pt>
    <dgm:pt modelId="{FD6D732C-4C3E-48CE-88C5-1F07D3365DE8}" type="pres">
      <dgm:prSet presAssocID="{6C0D9E2E-CD04-4F4D-8B02-DF546AD39ED4}" presName="linNode" presStyleCnt="0"/>
      <dgm:spPr/>
    </dgm:pt>
    <dgm:pt modelId="{20FFB8BF-031C-46D5-9BE6-651BF5A9DD70}" type="pres">
      <dgm:prSet presAssocID="{6C0D9E2E-CD04-4F4D-8B02-DF546AD39ED4}" presName="parentShp" presStyleLbl="node1" presStyleIdx="0" presStyleCnt="2">
        <dgm:presLayoutVars>
          <dgm:bulletEnabled val="1"/>
        </dgm:presLayoutVars>
      </dgm:prSet>
      <dgm:spPr/>
    </dgm:pt>
    <dgm:pt modelId="{96B99722-8509-43BE-B1D7-B2FAC2C53769}" type="pres">
      <dgm:prSet presAssocID="{6C0D9E2E-CD04-4F4D-8B02-DF546AD39ED4}" presName="childShp" presStyleLbl="bgAccFollowNode1" presStyleIdx="0" presStyleCnt="2">
        <dgm:presLayoutVars>
          <dgm:bulletEnabled val="1"/>
        </dgm:presLayoutVars>
      </dgm:prSet>
      <dgm:spPr/>
    </dgm:pt>
    <dgm:pt modelId="{90F00CDF-F239-4609-A934-717314F46E3E}" type="pres">
      <dgm:prSet presAssocID="{0501188E-2AD3-4B1A-8750-82F5601748CF}" presName="spacing" presStyleCnt="0"/>
      <dgm:spPr/>
    </dgm:pt>
    <dgm:pt modelId="{438F153F-1539-4FFE-98DE-2351C46EE457}" type="pres">
      <dgm:prSet presAssocID="{321C9137-D2B7-450D-BBE7-52B219816D4D}" presName="linNode" presStyleCnt="0"/>
      <dgm:spPr/>
    </dgm:pt>
    <dgm:pt modelId="{105A03B4-6880-43AE-8A74-ED0A7035CE7C}" type="pres">
      <dgm:prSet presAssocID="{321C9137-D2B7-450D-BBE7-52B219816D4D}" presName="parentShp" presStyleLbl="node1" presStyleIdx="1" presStyleCnt="2">
        <dgm:presLayoutVars>
          <dgm:bulletEnabled val="1"/>
        </dgm:presLayoutVars>
      </dgm:prSet>
      <dgm:spPr/>
    </dgm:pt>
    <dgm:pt modelId="{B0B3953B-80FA-4A79-A29D-62F6C2B1D2A3}" type="pres">
      <dgm:prSet presAssocID="{321C9137-D2B7-450D-BBE7-52B219816D4D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908CF83A-031B-443F-9B4A-CBD4774F76A7}" srcId="{6C0D9E2E-CD04-4F4D-8B02-DF546AD39ED4}" destId="{67A30A49-CCCA-48C4-A963-E93B49D2AD57}" srcOrd="0" destOrd="0" parTransId="{F1E5A5D2-03FC-416E-8F85-7C78F3946260}" sibTransId="{72DD20F1-4FB7-4248-97C8-D22265F2DA1B}"/>
    <dgm:cxn modelId="{6E799252-7183-4D0F-A109-F068112C5B8D}" type="presOf" srcId="{6C0D9E2E-CD04-4F4D-8B02-DF546AD39ED4}" destId="{20FFB8BF-031C-46D5-9BE6-651BF5A9DD70}" srcOrd="0" destOrd="0" presId="urn:microsoft.com/office/officeart/2005/8/layout/vList6"/>
    <dgm:cxn modelId="{89B5BB76-1B0F-49BD-AB94-532AA69C21C4}" srcId="{88587F01-C7D2-444B-A88F-2CDC316C3BF5}" destId="{321C9137-D2B7-450D-BBE7-52B219816D4D}" srcOrd="1" destOrd="0" parTransId="{A210791F-2793-4E6D-B13B-4F43D23AD4A6}" sibTransId="{6871EC14-5BAC-4390-83F0-D71B6C7DD5E1}"/>
    <dgm:cxn modelId="{B7E7E392-498B-49A5-A18A-DA0CB9F777E0}" type="presOf" srcId="{67A30A49-CCCA-48C4-A963-E93B49D2AD57}" destId="{96B99722-8509-43BE-B1D7-B2FAC2C53769}" srcOrd="0" destOrd="0" presId="urn:microsoft.com/office/officeart/2005/8/layout/vList6"/>
    <dgm:cxn modelId="{5C915E9B-CCE3-4871-87A5-FC7ADB076FAC}" type="presOf" srcId="{CD4094E8-7EF5-409C-A891-767107FBF1D3}" destId="{B0B3953B-80FA-4A79-A29D-62F6C2B1D2A3}" srcOrd="0" destOrd="0" presId="urn:microsoft.com/office/officeart/2005/8/layout/vList6"/>
    <dgm:cxn modelId="{05C8D3A7-1F03-4BAF-932C-D4F729C40C7C}" srcId="{88587F01-C7D2-444B-A88F-2CDC316C3BF5}" destId="{6C0D9E2E-CD04-4F4D-8B02-DF546AD39ED4}" srcOrd="0" destOrd="0" parTransId="{B00882AA-D6C7-4F17-872B-269C205367E5}" sibTransId="{0501188E-2AD3-4B1A-8750-82F5601748CF}"/>
    <dgm:cxn modelId="{AB24A0B5-C590-4936-A81F-75EEF9C2D7EE}" srcId="{321C9137-D2B7-450D-BBE7-52B219816D4D}" destId="{CD4094E8-7EF5-409C-A891-767107FBF1D3}" srcOrd="0" destOrd="0" parTransId="{81050055-F78F-4898-9836-C69487FEE57B}" sibTransId="{27E82BD6-FF98-4CB8-86FF-AC45FACFCF59}"/>
    <dgm:cxn modelId="{DEE9B3B7-CEF7-4219-93B7-78BFF028FBA9}" type="presOf" srcId="{88587F01-C7D2-444B-A88F-2CDC316C3BF5}" destId="{608265B4-CEFC-47F7-919F-2E4662E0C366}" srcOrd="0" destOrd="0" presId="urn:microsoft.com/office/officeart/2005/8/layout/vList6"/>
    <dgm:cxn modelId="{BD7CFFD5-5ED6-45FE-A29E-34E757B501CD}" type="presOf" srcId="{321C9137-D2B7-450D-BBE7-52B219816D4D}" destId="{105A03B4-6880-43AE-8A74-ED0A7035CE7C}" srcOrd="0" destOrd="0" presId="urn:microsoft.com/office/officeart/2005/8/layout/vList6"/>
    <dgm:cxn modelId="{EE1CA66D-38E6-4ED5-AC92-8D27699F1F08}" type="presParOf" srcId="{608265B4-CEFC-47F7-919F-2E4662E0C366}" destId="{FD6D732C-4C3E-48CE-88C5-1F07D3365DE8}" srcOrd="0" destOrd="0" presId="urn:microsoft.com/office/officeart/2005/8/layout/vList6"/>
    <dgm:cxn modelId="{CDB353D5-0950-4865-BB64-BA6F8DDD7C77}" type="presParOf" srcId="{FD6D732C-4C3E-48CE-88C5-1F07D3365DE8}" destId="{20FFB8BF-031C-46D5-9BE6-651BF5A9DD70}" srcOrd="0" destOrd="0" presId="urn:microsoft.com/office/officeart/2005/8/layout/vList6"/>
    <dgm:cxn modelId="{2F0A3D73-008F-4EAE-AD25-250D6E1138B2}" type="presParOf" srcId="{FD6D732C-4C3E-48CE-88C5-1F07D3365DE8}" destId="{96B99722-8509-43BE-B1D7-B2FAC2C53769}" srcOrd="1" destOrd="0" presId="urn:microsoft.com/office/officeart/2005/8/layout/vList6"/>
    <dgm:cxn modelId="{30BC123D-BF7D-41F4-86B5-F507124B9A17}" type="presParOf" srcId="{608265B4-CEFC-47F7-919F-2E4662E0C366}" destId="{90F00CDF-F239-4609-A934-717314F46E3E}" srcOrd="1" destOrd="0" presId="urn:microsoft.com/office/officeart/2005/8/layout/vList6"/>
    <dgm:cxn modelId="{1130F47F-7113-4600-80D7-E3606C638DF6}" type="presParOf" srcId="{608265B4-CEFC-47F7-919F-2E4662E0C366}" destId="{438F153F-1539-4FFE-98DE-2351C46EE457}" srcOrd="2" destOrd="0" presId="urn:microsoft.com/office/officeart/2005/8/layout/vList6"/>
    <dgm:cxn modelId="{5EE7C497-DCC2-4949-9EEC-0B9BE459BAB4}" type="presParOf" srcId="{438F153F-1539-4FFE-98DE-2351C46EE457}" destId="{105A03B4-6880-43AE-8A74-ED0A7035CE7C}" srcOrd="0" destOrd="0" presId="urn:microsoft.com/office/officeart/2005/8/layout/vList6"/>
    <dgm:cxn modelId="{603E6EB5-7EF8-4F8D-A3EF-3954DFCDB2B1}" type="presParOf" srcId="{438F153F-1539-4FFE-98DE-2351C46EE457}" destId="{B0B3953B-80FA-4A79-A29D-62F6C2B1D2A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A7A9F6-BD3A-459D-8F13-5C594CD0D982}" type="doc">
      <dgm:prSet loTypeId="urn:microsoft.com/office/officeart/2005/8/layout/arrow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45F244-1162-4446-B45E-0324FE057A9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800" dirty="0">
              <a:solidFill>
                <a:schemeClr val="tx1"/>
              </a:solidFill>
            </a:rPr>
            <a:t>«</a:t>
          </a:r>
          <a:r>
            <a:rPr lang="uk-UA" sz="1800" b="1" dirty="0">
              <a:solidFill>
                <a:schemeClr val="tx1"/>
              </a:solidFill>
            </a:rPr>
            <a:t>Катерина топиться, а її дитя стає поводирем сліпого старця, – се </a:t>
          </a:r>
          <a:r>
            <a:rPr lang="uk-UA" sz="1800" b="1" dirty="0" err="1">
              <a:solidFill>
                <a:schemeClr val="tx1"/>
              </a:solidFill>
            </a:rPr>
            <a:t>конець</a:t>
          </a:r>
          <a:r>
            <a:rPr lang="uk-UA" sz="1800" b="1" dirty="0">
              <a:solidFill>
                <a:schemeClr val="tx1"/>
              </a:solidFill>
            </a:rPr>
            <a:t> людини гарячої та слабої духом, що боїться важкої боротьби з життям серед погорди і наруги людської»</a:t>
          </a:r>
        </a:p>
      </dgm:t>
    </dgm:pt>
    <dgm:pt modelId="{012FD87F-E22A-4712-AB91-03B8CF457B4D}" type="parTrans" cxnId="{8A100A05-C579-4DFC-BFA8-5A4A2690D8F9}">
      <dgm:prSet/>
      <dgm:spPr/>
      <dgm:t>
        <a:bodyPr/>
        <a:lstStyle/>
        <a:p>
          <a:endParaRPr lang="ru-RU"/>
        </a:p>
      </dgm:t>
    </dgm:pt>
    <dgm:pt modelId="{9EC49D93-3A4C-423C-9B92-10211AF0A6D2}" type="sibTrans" cxnId="{8A100A05-C579-4DFC-BFA8-5A4A2690D8F9}">
      <dgm:prSet/>
      <dgm:spPr/>
      <dgm:t>
        <a:bodyPr/>
        <a:lstStyle/>
        <a:p>
          <a:endParaRPr lang="ru-RU"/>
        </a:p>
      </dgm:t>
    </dgm:pt>
    <dgm:pt modelId="{DB06435A-CA0B-4821-A559-0F86A59516A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600" b="1" dirty="0">
              <a:solidFill>
                <a:schemeClr val="tx1"/>
              </a:solidFill>
            </a:rPr>
            <a:t>«Наймичка вибирає власне сю дорогу, посвячує себе цілковито для щастя своєї дитини і ціною цілого життя осягає ту ціль, впроваджує свого сина знову до тої святині сімейного життя, з якої її безповоротно викинуло чисте та нерозумне почуття»</a:t>
          </a:r>
          <a:endParaRPr lang="ru-RU" sz="1600" b="1" dirty="0">
            <a:solidFill>
              <a:schemeClr val="tx1"/>
            </a:solidFill>
          </a:endParaRPr>
        </a:p>
      </dgm:t>
    </dgm:pt>
    <dgm:pt modelId="{0B71F4C1-8624-4A5B-8AF5-BEEB729828B6}" type="parTrans" cxnId="{8DFD7B50-4CA5-4538-93FD-3E2A316201A7}">
      <dgm:prSet/>
      <dgm:spPr/>
      <dgm:t>
        <a:bodyPr/>
        <a:lstStyle/>
        <a:p>
          <a:endParaRPr lang="ru-RU"/>
        </a:p>
      </dgm:t>
    </dgm:pt>
    <dgm:pt modelId="{42D32C8D-6B63-4AE5-9FFA-76673A56357B}" type="sibTrans" cxnId="{8DFD7B50-4CA5-4538-93FD-3E2A316201A7}">
      <dgm:prSet/>
      <dgm:spPr/>
      <dgm:t>
        <a:bodyPr/>
        <a:lstStyle/>
        <a:p>
          <a:endParaRPr lang="ru-RU"/>
        </a:p>
      </dgm:t>
    </dgm:pt>
    <dgm:pt modelId="{0F1FD6B4-BBE7-42EF-A760-B0DE81F59054}" type="pres">
      <dgm:prSet presAssocID="{05A7A9F6-BD3A-459D-8F13-5C594CD0D982}" presName="cycle" presStyleCnt="0">
        <dgm:presLayoutVars>
          <dgm:dir/>
          <dgm:resizeHandles val="exact"/>
        </dgm:presLayoutVars>
      </dgm:prSet>
      <dgm:spPr/>
    </dgm:pt>
    <dgm:pt modelId="{76642A35-02EA-4EE7-834E-CFFD7E990211}" type="pres">
      <dgm:prSet presAssocID="{2545F244-1162-4446-B45E-0324FE057A9D}" presName="arrow" presStyleLbl="node1" presStyleIdx="0" presStyleCnt="2" custRadScaleRad="98330" custRadScaleInc="-5682">
        <dgm:presLayoutVars>
          <dgm:bulletEnabled val="1"/>
        </dgm:presLayoutVars>
      </dgm:prSet>
      <dgm:spPr/>
    </dgm:pt>
    <dgm:pt modelId="{D922DC28-8B9F-400A-ADBA-6962D37B49D2}" type="pres">
      <dgm:prSet presAssocID="{DB06435A-CA0B-4821-A559-0F86A59516AD}" presName="arrow" presStyleLbl="node1" presStyleIdx="1" presStyleCnt="2" custRadScaleRad="100384" custRadScaleInc="4653">
        <dgm:presLayoutVars>
          <dgm:bulletEnabled val="1"/>
        </dgm:presLayoutVars>
      </dgm:prSet>
      <dgm:spPr/>
    </dgm:pt>
  </dgm:ptLst>
  <dgm:cxnLst>
    <dgm:cxn modelId="{9C715D04-D24A-427A-BC2F-90205319394A}" type="presOf" srcId="{2545F244-1162-4446-B45E-0324FE057A9D}" destId="{76642A35-02EA-4EE7-834E-CFFD7E990211}" srcOrd="0" destOrd="0" presId="urn:microsoft.com/office/officeart/2005/8/layout/arrow1"/>
    <dgm:cxn modelId="{8A100A05-C579-4DFC-BFA8-5A4A2690D8F9}" srcId="{05A7A9F6-BD3A-459D-8F13-5C594CD0D982}" destId="{2545F244-1162-4446-B45E-0324FE057A9D}" srcOrd="0" destOrd="0" parTransId="{012FD87F-E22A-4712-AB91-03B8CF457B4D}" sibTransId="{9EC49D93-3A4C-423C-9B92-10211AF0A6D2}"/>
    <dgm:cxn modelId="{480D7616-A831-4E67-AE06-186DBB3853BD}" type="presOf" srcId="{05A7A9F6-BD3A-459D-8F13-5C594CD0D982}" destId="{0F1FD6B4-BBE7-42EF-A760-B0DE81F59054}" srcOrd="0" destOrd="0" presId="urn:microsoft.com/office/officeart/2005/8/layout/arrow1"/>
    <dgm:cxn modelId="{8DFD7B50-4CA5-4538-93FD-3E2A316201A7}" srcId="{05A7A9F6-BD3A-459D-8F13-5C594CD0D982}" destId="{DB06435A-CA0B-4821-A559-0F86A59516AD}" srcOrd="1" destOrd="0" parTransId="{0B71F4C1-8624-4A5B-8AF5-BEEB729828B6}" sibTransId="{42D32C8D-6B63-4AE5-9FFA-76673A56357B}"/>
    <dgm:cxn modelId="{80224DD0-7C76-4360-B605-00933D6BF834}" type="presOf" srcId="{DB06435A-CA0B-4821-A559-0F86A59516AD}" destId="{D922DC28-8B9F-400A-ADBA-6962D37B49D2}" srcOrd="0" destOrd="0" presId="urn:microsoft.com/office/officeart/2005/8/layout/arrow1"/>
    <dgm:cxn modelId="{8B1D4934-8A38-4858-BB39-77E34A15754D}" type="presParOf" srcId="{0F1FD6B4-BBE7-42EF-A760-B0DE81F59054}" destId="{76642A35-02EA-4EE7-834E-CFFD7E990211}" srcOrd="0" destOrd="0" presId="urn:microsoft.com/office/officeart/2005/8/layout/arrow1"/>
    <dgm:cxn modelId="{0A6CDAF7-B6E8-44A1-BEEB-C0AB5E69ADB8}" type="presParOf" srcId="{0F1FD6B4-BBE7-42EF-A760-B0DE81F59054}" destId="{D922DC28-8B9F-400A-ADBA-6962D37B49D2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1C7601-7CB6-417F-ABD0-FCC38AE686AC}">
      <dsp:nvSpPr>
        <dsp:cNvPr id="0" name=""/>
        <dsp:cNvSpPr/>
      </dsp:nvSpPr>
      <dsp:spPr>
        <a:xfrm>
          <a:off x="0" y="244624"/>
          <a:ext cx="8229600" cy="1998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altLang="ru-RU" sz="2800" b="1" i="1" u="sng" kern="1200" dirty="0">
              <a:ln/>
            </a:rPr>
            <a:t>Романтизм</a:t>
          </a:r>
          <a:r>
            <a:rPr lang="uk-UA" altLang="ru-RU" sz="2800" b="1" i="1" kern="1200" dirty="0">
              <a:ln/>
            </a:rPr>
            <a:t> </a:t>
          </a:r>
          <a:r>
            <a:rPr lang="ru-RU" altLang="ru-RU" sz="2800" b="1" i="1" kern="1200" dirty="0">
              <a:ln/>
            </a:rPr>
            <a:t>— </a:t>
          </a:r>
          <a:r>
            <a:rPr lang="ru-RU" altLang="ru-RU" sz="2800" b="1" kern="1200" dirty="0" err="1">
              <a:ln/>
            </a:rPr>
            <a:t>напрям</a:t>
          </a:r>
          <a:r>
            <a:rPr lang="ru-RU" altLang="ru-RU" sz="2800" b="1" kern="1200" dirty="0">
              <a:ln/>
            </a:rPr>
            <a:t> у </a:t>
          </a:r>
          <a:r>
            <a:rPr lang="ru-RU" altLang="ru-RU" sz="2800" b="1" kern="1200" dirty="0" err="1">
              <a:ln/>
            </a:rPr>
            <a:t>літературі</a:t>
          </a:r>
          <a:r>
            <a:rPr lang="ru-RU" altLang="ru-RU" sz="2800" b="1" kern="1200" dirty="0">
              <a:ln/>
            </a:rPr>
            <a:t> та </a:t>
          </a:r>
          <a:r>
            <a:rPr lang="ru-RU" altLang="ru-RU" sz="2800" b="1" kern="1200" dirty="0" err="1">
              <a:ln/>
            </a:rPr>
            <a:t>мистецтві</a:t>
          </a:r>
          <a:r>
            <a:rPr lang="ru-RU" altLang="ru-RU" sz="2800" b="1" kern="1200" dirty="0">
              <a:ln/>
            </a:rPr>
            <a:t>, </a:t>
          </a:r>
          <a:r>
            <a:rPr lang="ru-RU" altLang="ru-RU" sz="2800" b="1" kern="1200" dirty="0" err="1">
              <a:ln/>
            </a:rPr>
            <a:t>котрий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характеризується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зображенням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ідеальних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героїв</a:t>
          </a:r>
          <a:r>
            <a:rPr lang="ru-RU" altLang="ru-RU" sz="2800" b="1" kern="1200" dirty="0">
              <a:ln/>
            </a:rPr>
            <a:t> і </a:t>
          </a:r>
          <a:r>
            <a:rPr lang="ru-RU" altLang="ru-RU" sz="2800" b="1" kern="1200" dirty="0" err="1">
              <a:ln/>
            </a:rPr>
            <a:t>почуттів</a:t>
          </a:r>
          <a:r>
            <a:rPr lang="ru-RU" altLang="ru-RU" sz="2800" b="1" kern="1200" dirty="0">
              <a:ln/>
            </a:rPr>
            <a:t>. Для </a:t>
          </a:r>
          <a:r>
            <a:rPr lang="ru-RU" altLang="ru-RU" sz="2800" b="1" kern="1200" dirty="0" err="1">
              <a:ln/>
            </a:rPr>
            <a:t>нього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характерними</a:t>
          </a:r>
          <a:r>
            <a:rPr lang="ru-RU" altLang="ru-RU" sz="2800" b="1" kern="1200" dirty="0">
              <a:ln/>
            </a:rPr>
            <a:t> є </a:t>
          </a:r>
          <a:r>
            <a:rPr lang="ru-RU" altLang="ru-RU" sz="2800" b="1" kern="1200" dirty="0" err="1">
              <a:ln/>
            </a:rPr>
            <a:t>відчуття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хиткості</a:t>
          </a:r>
          <a:r>
            <a:rPr lang="ru-RU" altLang="ru-RU" sz="2800" b="1" kern="1200" dirty="0">
              <a:ln/>
            </a:rPr>
            <a:t> </a:t>
          </a:r>
          <a:r>
            <a:rPr lang="ru-RU" altLang="ru-RU" sz="2800" b="1" kern="1200" dirty="0" err="1">
              <a:ln/>
            </a:rPr>
            <a:t>світу</a:t>
          </a:r>
          <a:r>
            <a:rPr lang="ru-RU" altLang="ru-RU" sz="2800" b="1" kern="1200" dirty="0">
              <a:ln/>
            </a:rPr>
            <a:t>, </a:t>
          </a:r>
          <a:r>
            <a:rPr lang="ru-RU" altLang="ru-RU" sz="2800" b="1" kern="1200" dirty="0" err="1">
              <a:ln/>
            </a:rPr>
            <a:t>розчарування</a:t>
          </a:r>
          <a:r>
            <a:rPr lang="ru-RU" altLang="ru-RU" sz="2800" b="1" kern="1200" dirty="0">
              <a:ln/>
            </a:rPr>
            <a:t>.</a:t>
          </a:r>
          <a:endParaRPr lang="ru-RU" sz="2800" kern="1200" dirty="0"/>
        </a:p>
      </dsp:txBody>
      <dsp:txXfrm>
        <a:off x="97552" y="342176"/>
        <a:ext cx="8034496" cy="1803256"/>
      </dsp:txXfrm>
    </dsp:sp>
    <dsp:sp modelId="{AE19F865-A27B-4770-B1AE-DEF4F917A528}">
      <dsp:nvSpPr>
        <dsp:cNvPr id="0" name=""/>
        <dsp:cNvSpPr/>
      </dsp:nvSpPr>
      <dsp:spPr>
        <a:xfrm>
          <a:off x="0" y="2404864"/>
          <a:ext cx="8229600" cy="1998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altLang="ru-RU" sz="2800" b="1" i="1" u="sng" kern="1200" dirty="0"/>
            <a:t>Реалізм</a:t>
          </a:r>
          <a:r>
            <a:rPr lang="ru-RU" altLang="ru-RU" sz="2800" b="1" kern="1200" dirty="0"/>
            <a:t>— стиль і </a:t>
          </a:r>
          <a:r>
            <a:rPr lang="ru-RU" altLang="ru-RU" sz="2800" b="1" kern="1200" dirty="0" err="1"/>
            <a:t>напрям</a:t>
          </a:r>
          <a:r>
            <a:rPr lang="ru-RU" altLang="ru-RU" sz="2800" b="1" kern="1200" dirty="0"/>
            <a:t> у </a:t>
          </a:r>
          <a:r>
            <a:rPr lang="ru-RU" altLang="ru-RU" sz="2800" b="1" kern="1200" dirty="0" err="1"/>
            <a:t>літературі</a:t>
          </a:r>
          <a:r>
            <a:rPr lang="ru-RU" altLang="ru-RU" sz="2800" b="1" kern="1200" dirty="0"/>
            <a:t> та </a:t>
          </a:r>
          <a:r>
            <a:rPr lang="ru-RU" altLang="ru-RU" sz="2800" b="1" kern="1200" dirty="0" err="1"/>
            <a:t>мистецтві</a:t>
          </a:r>
          <a:r>
            <a:rPr lang="ru-RU" altLang="ru-RU" sz="2800" b="1" kern="1200" dirty="0"/>
            <a:t>, </a:t>
          </a:r>
          <a:r>
            <a:rPr lang="ru-RU" altLang="ru-RU" sz="2800" b="1" kern="1200" dirty="0" err="1"/>
            <a:t>який</a:t>
          </a:r>
          <a:r>
            <a:rPr lang="ru-RU" altLang="ru-RU" sz="2800" b="1" kern="1200" dirty="0"/>
            <a:t>  </a:t>
          </a:r>
          <a:r>
            <a:rPr lang="ru-RU" altLang="ru-RU" sz="2800" b="1" kern="1200" dirty="0" err="1"/>
            <a:t>характеризується</a:t>
          </a:r>
          <a:r>
            <a:rPr lang="ru-RU" altLang="ru-RU" sz="2800" b="1" kern="1200" dirty="0"/>
            <a:t> </a:t>
          </a:r>
          <a:r>
            <a:rPr lang="ru-RU" altLang="ru-RU" sz="2800" b="1" kern="1200" dirty="0" err="1"/>
            <a:t>правдивим</a:t>
          </a:r>
          <a:r>
            <a:rPr lang="ru-RU" altLang="ru-RU" sz="2800" b="1" kern="1200" dirty="0"/>
            <a:t> </a:t>
          </a:r>
          <a:r>
            <a:rPr lang="ru-RU" altLang="ru-RU" sz="2800" b="1" kern="1200" dirty="0" err="1"/>
            <a:t>відтворенням</a:t>
          </a:r>
          <a:r>
            <a:rPr lang="ru-RU" altLang="ru-RU" sz="2800" b="1" kern="1200" dirty="0"/>
            <a:t>  </a:t>
          </a:r>
          <a:r>
            <a:rPr lang="ru-RU" altLang="ru-RU" sz="2800" b="1" kern="1200" dirty="0" err="1"/>
            <a:t>дійсності</a:t>
          </a:r>
          <a:r>
            <a:rPr lang="ru-RU" altLang="ru-RU" sz="2800" b="1" kern="1200" dirty="0"/>
            <a:t> в </a:t>
          </a:r>
          <a:r>
            <a:rPr lang="ru-RU" altLang="ru-RU" sz="2800" b="1" kern="1200" dirty="0" err="1"/>
            <a:t>її</a:t>
          </a:r>
          <a:r>
            <a:rPr lang="ru-RU" altLang="ru-RU" sz="2800" b="1" kern="1200" dirty="0"/>
            <a:t> </a:t>
          </a:r>
          <a:r>
            <a:rPr lang="ru-RU" altLang="ru-RU" sz="2800" b="1" kern="1200" dirty="0" err="1"/>
            <a:t>типових</a:t>
          </a:r>
          <a:r>
            <a:rPr lang="ru-RU" altLang="ru-RU" sz="2800" b="1" kern="1200" dirty="0"/>
            <a:t> рисах. </a:t>
          </a:r>
        </a:p>
      </dsp:txBody>
      <dsp:txXfrm>
        <a:off x="97552" y="2502416"/>
        <a:ext cx="8034496" cy="18032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99722-8509-43BE-B1D7-B2FAC2C53769}">
      <dsp:nvSpPr>
        <dsp:cNvPr id="0" name=""/>
        <dsp:cNvSpPr/>
      </dsp:nvSpPr>
      <dsp:spPr>
        <a:xfrm>
          <a:off x="3291839" y="552"/>
          <a:ext cx="4937760" cy="2154694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200" b="1" kern="1200" dirty="0"/>
            <a:t>зросла в сім</a:t>
          </a:r>
          <a:r>
            <a:rPr lang="ru-RU" sz="2200" b="1" kern="1200" dirty="0"/>
            <a:t>’</a:t>
          </a:r>
          <a:r>
            <a:rPr lang="uk-UA" sz="2200" b="1" kern="1200" dirty="0"/>
            <a:t>ї, покохала, стала покриткою, батьки виганяють з дому, поневіряння, відмова від сина, смерть, дитина – сирота.</a:t>
          </a:r>
          <a:endParaRPr lang="ru-RU" sz="2200" b="1" kern="1200" dirty="0"/>
        </a:p>
      </dsp:txBody>
      <dsp:txXfrm>
        <a:off x="3291839" y="269889"/>
        <a:ext cx="4129750" cy="1616020"/>
      </dsp:txXfrm>
    </dsp:sp>
    <dsp:sp modelId="{20FFB8BF-031C-46D5-9BE6-651BF5A9DD70}">
      <dsp:nvSpPr>
        <dsp:cNvPr id="0" name=""/>
        <dsp:cNvSpPr/>
      </dsp:nvSpPr>
      <dsp:spPr>
        <a:xfrm>
          <a:off x="0" y="552"/>
          <a:ext cx="3291840" cy="2154694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100" kern="1200" dirty="0"/>
            <a:t>Катерина</a:t>
          </a:r>
          <a:endParaRPr lang="ru-RU" sz="5100" kern="1200" dirty="0"/>
        </a:p>
      </dsp:txBody>
      <dsp:txXfrm>
        <a:off x="105183" y="105735"/>
        <a:ext cx="3081474" cy="1944328"/>
      </dsp:txXfrm>
    </dsp:sp>
    <dsp:sp modelId="{B0B3953B-80FA-4A79-A29D-62F6C2B1D2A3}">
      <dsp:nvSpPr>
        <dsp:cNvPr id="0" name=""/>
        <dsp:cNvSpPr/>
      </dsp:nvSpPr>
      <dsp:spPr>
        <a:xfrm>
          <a:off x="3291839" y="2370716"/>
          <a:ext cx="4937760" cy="2154694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200" b="1" kern="1200" dirty="0"/>
            <a:t>приходить у село, підкидає дитину, шукає роботи, стала наймичкою, приховує своє горе, піклується за сина, відкриває таємницю, смерть.</a:t>
          </a:r>
          <a:endParaRPr lang="ru-RU" sz="1900" kern="1200" dirty="0"/>
        </a:p>
      </dsp:txBody>
      <dsp:txXfrm>
        <a:off x="3291839" y="2640053"/>
        <a:ext cx="4129750" cy="1616020"/>
      </dsp:txXfrm>
    </dsp:sp>
    <dsp:sp modelId="{105A03B4-6880-43AE-8A74-ED0A7035CE7C}">
      <dsp:nvSpPr>
        <dsp:cNvPr id="0" name=""/>
        <dsp:cNvSpPr/>
      </dsp:nvSpPr>
      <dsp:spPr>
        <a:xfrm>
          <a:off x="0" y="2370716"/>
          <a:ext cx="3291840" cy="2154694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100" kern="1200" dirty="0"/>
            <a:t>Ганна</a:t>
          </a:r>
          <a:endParaRPr lang="ru-RU" sz="5100" kern="1200" dirty="0"/>
        </a:p>
      </dsp:txBody>
      <dsp:txXfrm>
        <a:off x="105183" y="2475899"/>
        <a:ext cx="3081474" cy="19443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42A35-02EA-4EE7-834E-CFFD7E990211}">
      <dsp:nvSpPr>
        <dsp:cNvPr id="0" name=""/>
        <dsp:cNvSpPr/>
      </dsp:nvSpPr>
      <dsp:spPr>
        <a:xfrm rot="16200000">
          <a:off x="71855" y="505219"/>
          <a:ext cx="4020743" cy="4020743"/>
        </a:xfrm>
        <a:prstGeom prst="upArrow">
          <a:avLst>
            <a:gd name="adj1" fmla="val 50000"/>
            <a:gd name="adj2" fmla="val 35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kern="1200" dirty="0">
              <a:solidFill>
                <a:schemeClr val="tx1"/>
              </a:solidFill>
            </a:rPr>
            <a:t>«</a:t>
          </a:r>
          <a:r>
            <a:rPr lang="uk-UA" sz="1800" b="1" kern="1200" dirty="0">
              <a:solidFill>
                <a:schemeClr val="tx1"/>
              </a:solidFill>
            </a:rPr>
            <a:t>Катерина топиться, а її дитя стає поводирем сліпого старця, – се </a:t>
          </a:r>
          <a:r>
            <a:rPr lang="uk-UA" sz="1800" b="1" kern="1200" dirty="0" err="1">
              <a:solidFill>
                <a:schemeClr val="tx1"/>
              </a:solidFill>
            </a:rPr>
            <a:t>конець</a:t>
          </a:r>
          <a:r>
            <a:rPr lang="uk-UA" sz="1800" b="1" kern="1200" dirty="0">
              <a:solidFill>
                <a:schemeClr val="tx1"/>
              </a:solidFill>
            </a:rPr>
            <a:t> людини гарячої та слабої духом, що боїться важкої боротьби з життям серед погорди і наруги людської»</a:t>
          </a:r>
        </a:p>
      </dsp:txBody>
      <dsp:txXfrm rot="5400000">
        <a:off x="775485" y="1510405"/>
        <a:ext cx="3317113" cy="2010371"/>
      </dsp:txXfrm>
    </dsp:sp>
    <dsp:sp modelId="{D922DC28-8B9F-400A-ADBA-6962D37B49D2}">
      <dsp:nvSpPr>
        <dsp:cNvPr id="0" name=""/>
        <dsp:cNvSpPr/>
      </dsp:nvSpPr>
      <dsp:spPr>
        <a:xfrm rot="5400000">
          <a:off x="4409340" y="505219"/>
          <a:ext cx="4020743" cy="4020743"/>
        </a:xfrm>
        <a:prstGeom prst="upArrow">
          <a:avLst>
            <a:gd name="adj1" fmla="val 50000"/>
            <a:gd name="adj2" fmla="val 35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>
              <a:solidFill>
                <a:schemeClr val="tx1"/>
              </a:solidFill>
            </a:rPr>
            <a:t>«Наймичка вибирає власне сю дорогу, посвячує себе цілковито для щастя своєї дитини і ціною цілого життя осягає ту ціль, впроваджує свого сина знову до тої святині сімейного життя, з якої її безповоротно викинуло чисте та нерозумне почуття»</a:t>
          </a:r>
          <a:endParaRPr lang="ru-RU" sz="1600" b="1" kern="1200" dirty="0">
            <a:solidFill>
              <a:schemeClr val="tx1"/>
            </a:solidFill>
          </a:endParaRPr>
        </a:p>
      </dsp:txBody>
      <dsp:txXfrm rot="-5400000">
        <a:off x="4409340" y="1510405"/>
        <a:ext cx="3317113" cy="2010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seosvita.ua/" TargetMode="External"/><Relationship Id="rId4" Type="http://schemas.openxmlformats.org/officeDocument/2006/relationships/hyperlink" Target="https://naurok.com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37" y="4437112"/>
            <a:ext cx="2360783" cy="22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ru-RU" i="1" dirty="0"/>
            </a:br>
            <a:br>
              <a:rPr lang="ru-RU" i="1" dirty="0"/>
            </a:br>
            <a:r>
              <a:rPr lang="ru-RU" i="1" dirty="0"/>
              <a:t>Урок – </a:t>
            </a:r>
            <a:r>
              <a:rPr lang="ru-RU" i="1" dirty="0" err="1"/>
              <a:t>дослідження</a:t>
            </a:r>
            <a:r>
              <a:rPr lang="ru-RU" i="1" dirty="0"/>
              <a:t> на тему:</a:t>
            </a:r>
            <a:br>
              <a:rPr lang="ru-RU" i="1" dirty="0"/>
            </a:br>
            <a:br>
              <a:rPr lang="ru-RU" i="1" dirty="0"/>
            </a:br>
            <a:r>
              <a:rPr lang="ru-RU" b="1" dirty="0"/>
              <a:t>«Тарас Шевченко. </a:t>
            </a:r>
            <a:br>
              <a:rPr lang="ru-RU" b="1" dirty="0"/>
            </a:br>
            <a:r>
              <a:rPr lang="ru-RU" b="1" dirty="0"/>
              <a:t>«Катерина», «Наймичка». </a:t>
            </a:r>
            <a:r>
              <a:rPr lang="ru-RU" b="1" dirty="0" err="1"/>
              <a:t>Трагедія</a:t>
            </a:r>
            <a:r>
              <a:rPr lang="ru-RU" b="1" dirty="0"/>
              <a:t> </a:t>
            </a:r>
            <a:r>
              <a:rPr lang="ru-RU" b="1" dirty="0" err="1"/>
              <a:t>жінки-матері</a:t>
            </a:r>
            <a:r>
              <a:rPr lang="ru-RU" b="1" dirty="0"/>
              <a:t>, </a:t>
            </a:r>
            <a:r>
              <a:rPr lang="ru-RU" b="1" dirty="0" err="1"/>
              <a:t>боротьба</a:t>
            </a:r>
            <a:r>
              <a:rPr lang="ru-RU" b="1" dirty="0"/>
              <a:t> за </a:t>
            </a:r>
            <a:r>
              <a:rPr lang="ru-RU" b="1" dirty="0" err="1"/>
              <a:t>своє</a:t>
            </a:r>
            <a:r>
              <a:rPr lang="ru-RU" b="1" dirty="0"/>
              <a:t> материнство, </a:t>
            </a:r>
            <a:r>
              <a:rPr lang="ru-RU" b="1" dirty="0" err="1"/>
              <a:t>жорстокість</a:t>
            </a:r>
            <a:r>
              <a:rPr lang="ru-RU" b="1" dirty="0"/>
              <a:t> </a:t>
            </a:r>
            <a:r>
              <a:rPr lang="ru-RU" b="1" dirty="0" err="1"/>
              <a:t>народної</a:t>
            </a:r>
            <a:r>
              <a:rPr lang="ru-RU" b="1" dirty="0"/>
              <a:t> </a:t>
            </a:r>
            <a:r>
              <a:rPr lang="ru-RU" b="1" dirty="0" err="1"/>
              <a:t>моралі</a:t>
            </a:r>
            <a:r>
              <a:rPr lang="ru-RU" b="1" dirty="0"/>
              <a:t>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72817" y="7368875"/>
            <a:ext cx="6400800" cy="2338820"/>
          </a:xfrm>
        </p:spPr>
        <p:txBody>
          <a:bodyPr>
            <a:normAutofit/>
          </a:bodyPr>
          <a:lstStyle/>
          <a:p>
            <a:pPr algn="r"/>
            <a:endParaRPr lang="ru-RU" sz="2000" b="1" i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Багатогранний образ жінки-матері у поемах Т.Г. Шевченка «Катерина» та « Наймичка» | Презентація. Українська література">
            <a:extLst>
              <a:ext uri="{FF2B5EF4-FFF2-40B4-BE49-F238E27FC236}">
                <a16:creationId xmlns:a16="http://schemas.microsoft.com/office/drawing/2014/main" id="{387723B7-6DB7-321F-DBA1-E2F11C765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915175"/>
            <a:ext cx="3436239" cy="178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136672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Мета</a:t>
            </a:r>
            <a:r>
              <a:rPr lang="uk-UA" dirty="0"/>
              <a:t> (компетентності):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b="1" dirty="0"/>
              <a:t>дослідити </a:t>
            </a:r>
            <a:r>
              <a:rPr lang="uk-UA" dirty="0"/>
              <a:t> особливості  тематики  жіночої  долі у  творчості  Кобзаря в кріпосній  Україні;</a:t>
            </a:r>
            <a:endParaRPr lang="ru-RU" dirty="0"/>
          </a:p>
          <a:p>
            <a:r>
              <a:rPr lang="uk-UA" b="1" dirty="0"/>
              <a:t>розуміти</a:t>
            </a:r>
            <a:r>
              <a:rPr lang="uk-UA" dirty="0"/>
              <a:t>  трагедію жінки-матері, жорстокість народної моралі (на прикладі творів);</a:t>
            </a:r>
            <a:endParaRPr lang="ru-RU" dirty="0"/>
          </a:p>
          <a:p>
            <a:pPr lvl="0"/>
            <a:r>
              <a:rPr lang="uk-UA" b="1" dirty="0"/>
              <a:t>пояснювати</a:t>
            </a:r>
            <a:r>
              <a:rPr lang="uk-UA" dirty="0"/>
              <a:t>  поведінку та </a:t>
            </a:r>
            <a:r>
              <a:rPr lang="uk-UA" b="1" dirty="0"/>
              <a:t>порівнювати</a:t>
            </a:r>
            <a:r>
              <a:rPr lang="uk-UA" dirty="0"/>
              <a:t> вчинки  героїнь  поем,  </a:t>
            </a:r>
            <a:r>
              <a:rPr lang="uk-UA" b="1" dirty="0"/>
              <a:t>коментувати</a:t>
            </a:r>
            <a:r>
              <a:rPr lang="uk-UA" dirty="0"/>
              <a:t> їх;</a:t>
            </a:r>
          </a:p>
          <a:p>
            <a:r>
              <a:rPr lang="uk-UA" b="1" dirty="0"/>
              <a:t>висловлювати</a:t>
            </a:r>
            <a:r>
              <a:rPr lang="uk-UA" dirty="0"/>
              <a:t> судження про материнство  та  вічну  проблему  жіночого  щастя;</a:t>
            </a:r>
          </a:p>
          <a:p>
            <a:r>
              <a:rPr lang="uk-UA" b="1" dirty="0"/>
              <a:t>ставитися</a:t>
            </a:r>
            <a:r>
              <a:rPr lang="uk-UA" dirty="0"/>
              <a:t> шанобливо до жінки в усіх її іпостасях (жінка – мати, жінка – кохана). </a:t>
            </a:r>
          </a:p>
          <a:p>
            <a:endParaRPr lang="ru-RU" dirty="0"/>
          </a:p>
          <a:p>
            <a:pPr lvl="0"/>
            <a:endParaRPr lang="ru-RU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814358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982609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8" algn="r"/>
            <a:r>
              <a:rPr lang="uk-UA" sz="4800" b="1" dirty="0"/>
              <a:t>Епіграф: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556792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 algn="r">
              <a:buNone/>
            </a:pPr>
            <a:r>
              <a:rPr lang="uk-UA" sz="4100" b="1" dirty="0"/>
              <a:t>«У нашім раї на землі</a:t>
            </a:r>
            <a:endParaRPr lang="ru-RU" sz="4100" b="1" dirty="0"/>
          </a:p>
          <a:p>
            <a:pPr marL="0" indent="0" algn="r">
              <a:buNone/>
            </a:pPr>
            <a:r>
              <a:rPr lang="uk-UA" sz="4100" b="1" dirty="0"/>
              <a:t>Нічого кращого </a:t>
            </a:r>
          </a:p>
          <a:p>
            <a:pPr marL="0" indent="0" algn="r">
              <a:buNone/>
            </a:pPr>
            <a:r>
              <a:rPr lang="uk-UA" sz="4100" b="1" dirty="0"/>
              <a:t>немає,</a:t>
            </a:r>
            <a:endParaRPr lang="ru-RU" sz="4100" b="1" dirty="0"/>
          </a:p>
          <a:p>
            <a:pPr marL="0" indent="0" algn="r">
              <a:buNone/>
            </a:pPr>
            <a:r>
              <a:rPr lang="uk-UA" sz="4100" b="1" dirty="0"/>
              <a:t>Як </a:t>
            </a:r>
            <a:r>
              <a:rPr lang="uk-UA" sz="4100" b="1" dirty="0" err="1"/>
              <a:t>тая</a:t>
            </a:r>
            <a:r>
              <a:rPr lang="uk-UA" sz="4100" b="1" dirty="0"/>
              <a:t> мати </a:t>
            </a:r>
            <a:r>
              <a:rPr lang="uk-UA" sz="4100" b="1" dirty="0" err="1"/>
              <a:t>молодая</a:t>
            </a:r>
            <a:endParaRPr lang="ru-RU" sz="4100" b="1" dirty="0"/>
          </a:p>
          <a:p>
            <a:pPr marL="0" indent="0" algn="r">
              <a:buNone/>
            </a:pPr>
            <a:r>
              <a:rPr lang="uk-UA" sz="4100" b="1" dirty="0"/>
              <a:t>З своїм дитяточком </a:t>
            </a:r>
          </a:p>
          <a:p>
            <a:pPr marL="0" indent="0" algn="r">
              <a:buNone/>
            </a:pPr>
            <a:r>
              <a:rPr lang="uk-UA" sz="4100" b="1" dirty="0"/>
              <a:t>малим».</a:t>
            </a:r>
          </a:p>
          <a:p>
            <a:pPr marL="0" indent="0" algn="r">
              <a:buNone/>
            </a:pPr>
            <a:endParaRPr lang="ru-RU" sz="4100" b="1" dirty="0"/>
          </a:p>
          <a:p>
            <a:pPr marL="0" indent="0" algn="r">
              <a:buNone/>
            </a:pPr>
            <a:r>
              <a:rPr lang="uk-UA" sz="4100" b="1" i="1" dirty="0"/>
              <a:t>Т.Шевченко</a:t>
            </a:r>
            <a:endParaRPr lang="ru-RU" sz="4100" b="1" i="1" dirty="0"/>
          </a:p>
          <a:p>
            <a:pPr marL="0" indent="0">
              <a:buNone/>
            </a:pPr>
            <a:r>
              <a:rPr lang="ru-RU" sz="4400" b="1" dirty="0"/>
              <a:t> </a:t>
            </a: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7117564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Autofit/>
          </a:bodyPr>
          <a:lstStyle/>
          <a:p>
            <a:r>
              <a:rPr lang="uk-UA" b="1" dirty="0"/>
              <a:t>Тема жіночої долі – одна з провідних у творчості  Шевченка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000" dirty="0"/>
              <a:t>   </a:t>
            </a:r>
            <a:r>
              <a:rPr lang="uk-UA" sz="2000" i="1" dirty="0"/>
              <a:t>«Такого </a:t>
            </a:r>
            <a:r>
              <a:rPr lang="uk-UA" sz="2000" i="1" dirty="0" err="1"/>
              <a:t>полум</a:t>
            </a:r>
            <a:r>
              <a:rPr lang="en-US" sz="2000" i="1" dirty="0"/>
              <a:t>’</a:t>
            </a:r>
            <a:r>
              <a:rPr lang="uk-UA" sz="2000" i="1" dirty="0" err="1"/>
              <a:t>яного</a:t>
            </a:r>
            <a:r>
              <a:rPr lang="uk-UA" sz="2000" i="1" dirty="0"/>
              <a:t> культу материнства, такого апофеозу жіночого кохання і жіночої муки не знайти, мабуть, ні в одного з поетів світу. Нещасний в особистому житті, Шевченко найвищу і найчистішу красу світу бачив у жінці, в матері».  </a:t>
            </a:r>
            <a:r>
              <a:rPr lang="uk-UA" sz="2000" b="1" i="1" dirty="0"/>
              <a:t>(М.Т.Рильський)</a:t>
            </a:r>
          </a:p>
          <a:p>
            <a:pPr marL="0" indent="0" algn="r">
              <a:buNone/>
            </a:pPr>
            <a:r>
              <a:rPr lang="uk-UA" sz="2000" dirty="0"/>
              <a:t>М.Т.Рильськ</a:t>
            </a:r>
            <a:r>
              <a:rPr lang="uk-UA" sz="2000" b="1" dirty="0"/>
              <a:t>ий</a:t>
            </a:r>
            <a:endParaRPr lang="ru-RU" sz="20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912"/>
            <a:ext cx="9144000" cy="438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8700725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b="1" dirty="0"/>
              <a:t>Кріпацька неволя – доля </a:t>
            </a:r>
            <a:br>
              <a:rPr lang="uk-UA" b="1" dirty="0"/>
            </a:br>
            <a:r>
              <a:rPr lang="uk-UA" b="1" dirty="0"/>
              <a:t>рідної матері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84784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3800" b="1" i="1" dirty="0"/>
              <a:t>«… там матір </a:t>
            </a:r>
            <a:r>
              <a:rPr lang="uk-UA" sz="3800" b="1" i="1" dirty="0" err="1"/>
              <a:t>добрую</a:t>
            </a:r>
            <a:r>
              <a:rPr lang="uk-UA" sz="3800" b="1" i="1" dirty="0"/>
              <a:t> мою</a:t>
            </a:r>
            <a:endParaRPr lang="ru-RU" sz="3800" b="1" dirty="0"/>
          </a:p>
          <a:p>
            <a:pPr marL="0" indent="0" algn="just">
              <a:buNone/>
            </a:pPr>
            <a:r>
              <a:rPr lang="uk-UA" sz="3800" b="1" i="1" dirty="0"/>
              <a:t>Ще </a:t>
            </a:r>
            <a:r>
              <a:rPr lang="uk-UA" sz="3800" b="1" i="1" dirty="0" err="1"/>
              <a:t>молодую</a:t>
            </a:r>
            <a:r>
              <a:rPr lang="uk-UA" sz="3800" b="1" i="1" dirty="0"/>
              <a:t> </a:t>
            </a:r>
          </a:p>
          <a:p>
            <a:pPr marL="0" indent="0" algn="just">
              <a:buNone/>
            </a:pPr>
            <a:r>
              <a:rPr lang="uk-UA" sz="3800" b="1" i="1" dirty="0"/>
              <a:t>у могилу</a:t>
            </a:r>
            <a:endParaRPr lang="ru-RU" sz="3800" b="1" dirty="0"/>
          </a:p>
          <a:p>
            <a:pPr marL="0" indent="0" algn="just">
              <a:buNone/>
            </a:pPr>
            <a:r>
              <a:rPr lang="uk-UA" sz="3800" b="1" i="1" dirty="0"/>
              <a:t>Нужда та праця</a:t>
            </a:r>
          </a:p>
          <a:p>
            <a:pPr marL="0" indent="0" algn="just">
              <a:buNone/>
            </a:pPr>
            <a:r>
              <a:rPr lang="uk-UA" sz="3800" b="1" i="1" dirty="0"/>
              <a:t>положили».</a:t>
            </a:r>
            <a:endParaRPr lang="ru-RU" sz="3800" b="1" dirty="0"/>
          </a:p>
          <a:p>
            <a:pPr algn="just"/>
            <a:endParaRPr lang="ru-RU" sz="3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2560743"/>
            <a:ext cx="523875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447069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900" b="1" dirty="0"/>
              <a:t>Трагічна доля першого кохання </a:t>
            </a:r>
            <a:r>
              <a:rPr lang="uk-UA" sz="4900" b="1" dirty="0" err="1"/>
              <a:t>-Оксани</a:t>
            </a:r>
            <a:r>
              <a:rPr lang="uk-UA" sz="4900" b="1" dirty="0"/>
              <a:t> Коваленко</a:t>
            </a:r>
            <a:r>
              <a:rPr lang="uk-UA" b="1" dirty="0"/>
              <a:t>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b="1" i="1" dirty="0"/>
              <a:t>«Помандрувала ота Оксаночка в поход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За москалями та й пропала.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Вернулась, правда, через </a:t>
            </a:r>
            <a:r>
              <a:rPr lang="uk-UA" sz="2400" b="1" i="1" dirty="0" err="1"/>
              <a:t>год</a:t>
            </a:r>
            <a:r>
              <a:rPr lang="uk-UA" sz="2400" b="1" i="1" dirty="0"/>
              <a:t>,       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Та що з того! З байстрям вернулась,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Острижена. Було, вночі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Сидить під тином, мов зозуля,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Та й кукає, або кричить,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Або тихесенько співає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Та ніби коси розплітає.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А потім знов кудись пішла,</a:t>
            </a:r>
            <a:endParaRPr lang="ru-RU" sz="2400" b="1" dirty="0"/>
          </a:p>
          <a:p>
            <a:pPr marL="0" indent="0">
              <a:buNone/>
            </a:pPr>
            <a:r>
              <a:rPr lang="uk-UA" sz="2400" b="1" i="1" dirty="0"/>
              <a:t>Ніхто не знає, де поділась.»</a:t>
            </a:r>
            <a:endParaRPr lang="ru-RU" sz="2400" b="1" dirty="0"/>
          </a:p>
          <a:p>
            <a:endParaRPr lang="ru-RU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20888"/>
            <a:ext cx="2990850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545670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/>
              <a:t> </a:t>
            </a:r>
            <a:r>
              <a:rPr lang="uk-UA" sz="4900" b="1" dirty="0"/>
              <a:t>Поневіряння на панщині рідних сестер Катрі, Ярини, Марії</a:t>
            </a:r>
            <a:br>
              <a:rPr lang="ru-RU" sz="4900" b="1" dirty="0"/>
            </a:br>
            <a:endParaRPr lang="ru-RU" sz="49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3700" b="1" i="1" dirty="0"/>
              <a:t>«… сестри, </a:t>
            </a:r>
            <a:r>
              <a:rPr lang="uk-UA" sz="3700" b="1" i="1" dirty="0" err="1"/>
              <a:t>сестри</a:t>
            </a:r>
            <a:r>
              <a:rPr lang="uk-UA" sz="3700" b="1" i="1" dirty="0"/>
              <a:t>, </a:t>
            </a:r>
          </a:p>
          <a:p>
            <a:pPr marL="0" indent="0">
              <a:buNone/>
            </a:pPr>
            <a:r>
              <a:rPr lang="uk-UA" sz="3700" b="1" i="1" dirty="0"/>
              <a:t>горе вам,</a:t>
            </a:r>
            <a:endParaRPr lang="ru-RU" sz="3700" b="1" dirty="0"/>
          </a:p>
          <a:p>
            <a:pPr marL="0" indent="0">
              <a:buNone/>
            </a:pPr>
            <a:r>
              <a:rPr lang="uk-UA" sz="3700" b="1" i="1" dirty="0"/>
              <a:t>Мої голубки </a:t>
            </a:r>
            <a:r>
              <a:rPr lang="uk-UA" sz="3700" b="1" i="1" dirty="0" err="1"/>
              <a:t>молодії</a:t>
            </a:r>
            <a:r>
              <a:rPr lang="uk-UA" sz="3700" b="1" i="1" dirty="0"/>
              <a:t>.</a:t>
            </a:r>
            <a:endParaRPr lang="ru-RU" sz="3700" b="1" dirty="0"/>
          </a:p>
          <a:p>
            <a:pPr marL="0" indent="0">
              <a:buNone/>
            </a:pPr>
            <a:r>
              <a:rPr lang="uk-UA" sz="3700" b="1" i="1" dirty="0"/>
              <a:t>Для кого в світі живете?</a:t>
            </a:r>
            <a:endParaRPr lang="ru-RU" sz="3700" b="1" dirty="0"/>
          </a:p>
          <a:p>
            <a:pPr marL="0" indent="0">
              <a:buNone/>
            </a:pPr>
            <a:r>
              <a:rPr lang="uk-UA" sz="3700" b="1" i="1" dirty="0"/>
              <a:t>У наймах виросли </a:t>
            </a:r>
            <a:r>
              <a:rPr lang="uk-UA" sz="3700" b="1" i="1" dirty="0" err="1"/>
              <a:t>чужії</a:t>
            </a:r>
            <a:r>
              <a:rPr lang="uk-UA" sz="3700" b="1" i="1" dirty="0"/>
              <a:t>,</a:t>
            </a:r>
            <a:endParaRPr lang="ru-RU" sz="3700" b="1" dirty="0"/>
          </a:p>
          <a:p>
            <a:pPr marL="0" indent="0">
              <a:buNone/>
            </a:pPr>
            <a:r>
              <a:rPr lang="uk-UA" sz="3700" b="1" i="1" dirty="0"/>
              <a:t>у наймах коси побіліють,</a:t>
            </a:r>
            <a:endParaRPr lang="ru-RU" sz="3700" b="1" dirty="0"/>
          </a:p>
          <a:p>
            <a:pPr marL="0" indent="0">
              <a:buNone/>
            </a:pPr>
            <a:r>
              <a:rPr lang="uk-UA" sz="3700" b="1" i="1" dirty="0"/>
              <a:t>у наймах, сестри, </a:t>
            </a:r>
          </a:p>
          <a:p>
            <a:pPr marL="0" indent="0">
              <a:buNone/>
            </a:pPr>
            <a:r>
              <a:rPr lang="uk-UA" sz="3700" b="1" i="1" dirty="0"/>
              <a:t>й помрете»</a:t>
            </a:r>
            <a:endParaRPr lang="ru-RU" sz="3700" b="1" dirty="0"/>
          </a:p>
          <a:p>
            <a:endParaRPr lang="ru-RU" sz="37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000" y="1252806"/>
            <a:ext cx="3888000" cy="5605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0282708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95536" y="1484784"/>
            <a:ext cx="8352928" cy="4968552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Словникова робота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12800" b="1" dirty="0" err="1"/>
              <a:t>Покритка</a:t>
            </a:r>
            <a:r>
              <a:rPr lang="ru-RU" sz="12800" b="1" dirty="0"/>
              <a:t> </a:t>
            </a:r>
            <a:r>
              <a:rPr lang="ru-RU" sz="12800" dirty="0"/>
              <a:t>— </a:t>
            </a:r>
            <a:r>
              <a:rPr lang="ru-RU" sz="12800" dirty="0" err="1"/>
              <a:t>це</a:t>
            </a:r>
            <a:r>
              <a:rPr lang="ru-RU" sz="12800" dirty="0"/>
              <a:t> </a:t>
            </a:r>
            <a:r>
              <a:rPr lang="ru-RU" sz="12800" dirty="0" err="1"/>
              <a:t>дівчина</a:t>
            </a:r>
            <a:r>
              <a:rPr lang="ru-RU" sz="12800" dirty="0"/>
              <a:t>, </a:t>
            </a:r>
            <a:r>
              <a:rPr lang="ru-RU" sz="12800" dirty="0" err="1"/>
              <a:t>що</a:t>
            </a:r>
            <a:r>
              <a:rPr lang="ru-RU" sz="12800" dirty="0"/>
              <a:t> народила </a:t>
            </a:r>
            <a:r>
              <a:rPr lang="ru-RU" sz="12800" dirty="0" err="1"/>
              <a:t>позашлюбну</a:t>
            </a:r>
            <a:r>
              <a:rPr lang="ru-RU" sz="12800" dirty="0"/>
              <a:t> </a:t>
            </a:r>
            <a:r>
              <a:rPr lang="ru-RU" sz="12800" dirty="0" err="1"/>
              <a:t>дитину</a:t>
            </a:r>
            <a:r>
              <a:rPr lang="ru-RU" sz="12800" dirty="0"/>
              <a:t> (</a:t>
            </a:r>
            <a:r>
              <a:rPr lang="ru-RU" sz="12800" b="1" dirty="0" err="1"/>
              <a:t>байстрюка</a:t>
            </a:r>
            <a:r>
              <a:rPr lang="ru-RU" sz="12800" dirty="0"/>
              <a:t>).</a:t>
            </a:r>
          </a:p>
          <a:p>
            <a:r>
              <a:rPr lang="ru-RU" sz="12800" b="1" dirty="0" err="1"/>
              <a:t>Гріх</a:t>
            </a:r>
            <a:r>
              <a:rPr lang="ru-RU" sz="12800" b="1" dirty="0"/>
              <a:t> </a:t>
            </a:r>
            <a:r>
              <a:rPr lang="ru-RU" sz="12800" dirty="0"/>
              <a:t>— </a:t>
            </a:r>
            <a:r>
              <a:rPr lang="ru-RU" sz="12800" dirty="0" err="1"/>
              <a:t>це</a:t>
            </a:r>
            <a:r>
              <a:rPr lang="ru-RU" sz="12800" dirty="0"/>
              <a:t> </a:t>
            </a:r>
            <a:r>
              <a:rPr lang="ru-RU" sz="12800" dirty="0" err="1"/>
              <a:t>порушення</a:t>
            </a:r>
            <a:r>
              <a:rPr lang="ru-RU" sz="12800" dirty="0"/>
              <a:t> </a:t>
            </a:r>
            <a:r>
              <a:rPr lang="ru-RU" sz="12800" dirty="0" err="1"/>
              <a:t>релігійно-моральних</a:t>
            </a:r>
            <a:r>
              <a:rPr lang="ru-RU" sz="12800" dirty="0"/>
              <a:t> </a:t>
            </a:r>
            <a:r>
              <a:rPr lang="ru-RU" sz="12800" dirty="0" err="1"/>
              <a:t>законів</a:t>
            </a:r>
            <a:r>
              <a:rPr lang="ru-RU" sz="12800" dirty="0"/>
              <a:t> та </a:t>
            </a:r>
            <a:r>
              <a:rPr lang="ru-RU" sz="12800" dirty="0" err="1"/>
              <a:t>установ</a:t>
            </a:r>
            <a:r>
              <a:rPr lang="ru-RU" sz="12800" dirty="0"/>
              <a:t>.</a:t>
            </a:r>
          </a:p>
          <a:p>
            <a:r>
              <a:rPr lang="ru-RU" sz="12800" b="1" dirty="0" err="1"/>
              <a:t>Спокута</a:t>
            </a:r>
            <a:r>
              <a:rPr lang="ru-RU" sz="12800" b="1" dirty="0"/>
              <a:t> </a:t>
            </a:r>
            <a:r>
              <a:rPr lang="ru-RU" sz="12800" dirty="0"/>
              <a:t>— </a:t>
            </a:r>
            <a:r>
              <a:rPr lang="ru-RU" sz="12800" dirty="0" err="1"/>
              <a:t>відбування</a:t>
            </a:r>
            <a:r>
              <a:rPr lang="ru-RU" sz="12800" dirty="0"/>
              <a:t> </a:t>
            </a:r>
            <a:r>
              <a:rPr lang="ru-RU" sz="12800" dirty="0" err="1"/>
              <a:t>покарання</a:t>
            </a:r>
            <a:r>
              <a:rPr lang="ru-RU" sz="12800" dirty="0"/>
              <a:t> за </a:t>
            </a:r>
            <a:r>
              <a:rPr lang="ru-RU" sz="12800" dirty="0" err="1"/>
              <a:t>вчинення</a:t>
            </a:r>
            <a:r>
              <a:rPr lang="ru-RU" sz="12800" dirty="0"/>
              <a:t> </a:t>
            </a:r>
            <a:r>
              <a:rPr lang="ru-RU" sz="12800" dirty="0" err="1"/>
              <a:t>злочину</a:t>
            </a:r>
            <a:r>
              <a:rPr lang="ru-RU" sz="12800" dirty="0"/>
              <a:t>, </a:t>
            </a:r>
            <a:r>
              <a:rPr lang="ru-RU" sz="12800" dirty="0" err="1"/>
              <a:t>провини</a:t>
            </a:r>
            <a:r>
              <a:rPr lang="ru-RU" sz="12800" dirty="0"/>
              <a:t>, кари </a:t>
            </a:r>
            <a:r>
              <a:rPr lang="ru-RU" sz="12800" dirty="0" err="1"/>
              <a:t>або</a:t>
            </a:r>
            <a:r>
              <a:rPr lang="ru-RU" sz="12800" dirty="0"/>
              <a:t> </a:t>
            </a:r>
            <a:r>
              <a:rPr lang="ru-RU" sz="12800" dirty="0" err="1"/>
              <a:t>каяття</a:t>
            </a:r>
            <a:r>
              <a:rPr lang="ru-RU" sz="12800" dirty="0"/>
              <a:t>.</a:t>
            </a:r>
          </a:p>
          <a:p>
            <a:r>
              <a:rPr lang="ru-RU" sz="12800" b="1" dirty="0" err="1"/>
              <a:t>Спокутувати</a:t>
            </a:r>
            <a:r>
              <a:rPr lang="ru-RU" sz="12800" b="1" dirty="0"/>
              <a:t> </a:t>
            </a:r>
            <a:r>
              <a:rPr lang="ru-RU" sz="12800" b="1" dirty="0" err="1"/>
              <a:t>гріх</a:t>
            </a:r>
            <a:r>
              <a:rPr lang="ru-RU" sz="12800" dirty="0"/>
              <a:t> — </a:t>
            </a:r>
            <a:r>
              <a:rPr lang="ru-RU" sz="12800" dirty="0" err="1"/>
              <a:t>визнати</a:t>
            </a:r>
            <a:r>
              <a:rPr lang="ru-RU" sz="12800" dirty="0"/>
              <a:t> свою </a:t>
            </a:r>
            <a:r>
              <a:rPr lang="ru-RU" sz="12800" dirty="0" err="1"/>
              <a:t>провину</a:t>
            </a:r>
            <a:r>
              <a:rPr lang="ru-RU" sz="12800" dirty="0"/>
              <a:t> і </a:t>
            </a:r>
            <a:r>
              <a:rPr lang="ru-RU" sz="12800" dirty="0" err="1"/>
              <a:t>відповідати</a:t>
            </a:r>
            <a:r>
              <a:rPr lang="ru-RU" sz="12800" dirty="0"/>
              <a:t> за </a:t>
            </a:r>
            <a:r>
              <a:rPr lang="ru-RU" sz="12800" dirty="0" err="1"/>
              <a:t>неї</a:t>
            </a:r>
            <a:r>
              <a:rPr lang="ru-RU" sz="12800" dirty="0"/>
              <a:t>.</a:t>
            </a:r>
          </a:p>
          <a:p>
            <a:r>
              <a:rPr lang="ru-RU" sz="12800" b="1" dirty="0"/>
              <a:t> </a:t>
            </a:r>
            <a:r>
              <a:rPr lang="ru-RU" sz="12800" b="1" dirty="0" err="1"/>
              <a:t>Жертовний</a:t>
            </a:r>
            <a:r>
              <a:rPr lang="ru-RU" sz="12800" dirty="0"/>
              <a:t> — </a:t>
            </a:r>
            <a:r>
              <a:rPr lang="ru-RU" sz="12800" dirty="0" err="1"/>
              <a:t>це</a:t>
            </a:r>
            <a:r>
              <a:rPr lang="ru-RU" sz="12800" dirty="0"/>
              <a:t> </a:t>
            </a:r>
            <a:r>
              <a:rPr lang="ru-RU" sz="12800" dirty="0" err="1"/>
              <a:t>сповнений</a:t>
            </a:r>
            <a:r>
              <a:rPr lang="ru-RU" sz="12800" dirty="0"/>
              <a:t> </a:t>
            </a:r>
            <a:r>
              <a:rPr lang="ru-RU" sz="12800" dirty="0" err="1"/>
              <a:t>самопожертви</a:t>
            </a:r>
            <a:r>
              <a:rPr lang="ru-RU" sz="12800" dirty="0"/>
              <a:t> і </a:t>
            </a:r>
            <a:r>
              <a:rPr lang="ru-RU" sz="12800" dirty="0" err="1"/>
              <a:t>самовідданості</a:t>
            </a:r>
            <a:r>
              <a:rPr lang="ru-RU" sz="128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5556564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Теорія літератури</a:t>
            </a:r>
            <a:endParaRPr lang="ru-RU" b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238975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6422755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4540" y="260648"/>
            <a:ext cx="8229600" cy="1143000"/>
          </a:xfrm>
        </p:spPr>
        <p:txBody>
          <a:bodyPr>
            <a:noAutofit/>
          </a:bodyPr>
          <a:lstStyle/>
          <a:p>
            <a:r>
              <a:rPr lang="uk-UA" b="1" dirty="0"/>
              <a:t>Різні типи втілення </a:t>
            </a:r>
            <a:br>
              <a:rPr lang="uk-UA" b="1" dirty="0"/>
            </a:br>
            <a:r>
              <a:rPr lang="uk-UA" b="1" dirty="0"/>
              <a:t>жіночої долі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51520" y="1484784"/>
            <a:ext cx="4040188" cy="639762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  <a:p>
            <a:r>
              <a:rPr lang="uk-UA" sz="9600" dirty="0"/>
              <a:t>Романтичний</a:t>
            </a:r>
          </a:p>
          <a:p>
            <a:r>
              <a:rPr lang="uk-UA" sz="9600" dirty="0"/>
              <a:t>«Катерина» (1838)</a:t>
            </a:r>
            <a:endParaRPr lang="ru-RU" sz="96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5102225" y="1556792"/>
            <a:ext cx="4041775" cy="639762"/>
          </a:xfrm>
        </p:spPr>
        <p:txBody>
          <a:bodyPr>
            <a:noAutofit/>
          </a:bodyPr>
          <a:lstStyle/>
          <a:p>
            <a:pPr algn="r"/>
            <a:r>
              <a:rPr lang="uk-UA" dirty="0"/>
              <a:t>Реалістично-побутовий </a:t>
            </a:r>
          </a:p>
          <a:p>
            <a:pPr algn="r"/>
            <a:r>
              <a:rPr lang="uk-UA" dirty="0"/>
              <a:t>«Наймичка» (1845)</a:t>
            </a:r>
            <a:endParaRPr lang="ru-RU" dirty="0"/>
          </a:p>
        </p:txBody>
      </p:sp>
      <p:pic>
        <p:nvPicPr>
          <p:cNvPr id="9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3263267" cy="43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340" y="2348880"/>
            <a:ext cx="3168000" cy="4348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вал 10"/>
          <p:cNvSpPr/>
          <p:nvPr/>
        </p:nvSpPr>
        <p:spPr>
          <a:xfrm>
            <a:off x="3359340" y="2895600"/>
            <a:ext cx="2520000" cy="26280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Змалювання  жінок-покриток.</a:t>
            </a:r>
          </a:p>
          <a:p>
            <a:pPr algn="ctr"/>
            <a:r>
              <a:rPr lang="uk-UA" dirty="0"/>
              <a:t>Любов Катерини й Ганни до своїх дітей.</a:t>
            </a:r>
          </a:p>
          <a:p>
            <a:pPr algn="ctr"/>
            <a:r>
              <a:rPr lang="uk-UA" dirty="0"/>
              <a:t>Спільне суспільне тло.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7534572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Робота над композицією поеми «Катерина»</a:t>
            </a:r>
            <a:endParaRPr lang="ru-RU" b="1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6532308"/>
              </p:ext>
            </p:extLst>
          </p:nvPr>
        </p:nvGraphicFramePr>
        <p:xfrm>
          <a:off x="467544" y="1340768"/>
          <a:ext cx="8229600" cy="5516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386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2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chemeClr val="tx1"/>
                          </a:solidFill>
                        </a:rPr>
                        <a:t>Назва</a:t>
                      </a:r>
                      <a:r>
                        <a:rPr lang="uk-UA" sz="2000" baseline="0" dirty="0">
                          <a:solidFill>
                            <a:schemeClr val="tx1"/>
                          </a:solidFill>
                        </a:rPr>
                        <a:t> структурного елементу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Характеристика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600" dirty="0"/>
                        <a:t>Пролог-звернення поета до дівчат із застереженням не кохатися із москалями</a:t>
                      </a: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600" dirty="0"/>
                        <a:t>Кохання і розлучення Катерини з офіцером</a:t>
                      </a: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600" dirty="0"/>
                        <a:t>Катерина</a:t>
                      </a:r>
                      <a:r>
                        <a:rPr lang="uk-UA" sz="2600" baseline="0" dirty="0"/>
                        <a:t> залишає рідну домівку за наказом батьків</a:t>
                      </a: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600" dirty="0"/>
                        <a:t>Зустріч героїні з москалем; її</a:t>
                      </a:r>
                      <a:r>
                        <a:rPr lang="uk-UA" sz="2600" baseline="0" dirty="0"/>
                        <a:t> самогубство</a:t>
                      </a: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600" dirty="0"/>
                        <a:t>Життєва доля </a:t>
                      </a:r>
                      <a:r>
                        <a:rPr lang="uk-UA" sz="2600" dirty="0" err="1"/>
                        <a:t>Івася-байстрюка</a:t>
                      </a:r>
                      <a:r>
                        <a:rPr lang="uk-UA" sz="2600" dirty="0"/>
                        <a:t>, його випадкова зустріч із</a:t>
                      </a:r>
                      <a:r>
                        <a:rPr lang="uk-UA" sz="2600" baseline="0" dirty="0"/>
                        <a:t> «батьком»</a:t>
                      </a: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4095523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/>
              <a:t>Бліц-опитування</a:t>
            </a:r>
            <a:r>
              <a:rPr lang="uk-UA" b="1" dirty="0"/>
              <a:t>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uk-UA" dirty="0"/>
              <a:t>-В який період  було написано поему?</a:t>
            </a:r>
            <a:endParaRPr lang="ru-RU" dirty="0"/>
          </a:p>
          <a:p>
            <a:r>
              <a:rPr lang="uk-UA" dirty="0" err="1"/>
              <a:t>-Яку</a:t>
            </a:r>
            <a:r>
              <a:rPr lang="uk-UA" dirty="0"/>
              <a:t> присвяту має?</a:t>
            </a:r>
            <a:endParaRPr lang="ru-RU" dirty="0"/>
          </a:p>
          <a:p>
            <a:r>
              <a:rPr lang="uk-UA" dirty="0" err="1"/>
              <a:t>-Чому</a:t>
            </a:r>
            <a:r>
              <a:rPr lang="uk-UA" dirty="0"/>
              <a:t> називається «Катерина»?</a:t>
            </a:r>
            <a:endParaRPr lang="ru-RU" dirty="0"/>
          </a:p>
          <a:p>
            <a:r>
              <a:rPr lang="uk-UA" dirty="0"/>
              <a:t>- Які почуття переживала дівчина?</a:t>
            </a:r>
            <a:endParaRPr lang="ru-RU" dirty="0"/>
          </a:p>
          <a:p>
            <a:r>
              <a:rPr lang="uk-UA" dirty="0"/>
              <a:t> </a:t>
            </a:r>
            <a:r>
              <a:rPr lang="uk-UA" dirty="0" err="1"/>
              <a:t>-Чому</a:t>
            </a:r>
            <a:r>
              <a:rPr lang="uk-UA" dirty="0"/>
              <a:t> журяться батьки Катерини? Чим мотивує мати своє рішення про вигнання дочки з дому?</a:t>
            </a:r>
            <a:endParaRPr lang="ru-RU" dirty="0"/>
          </a:p>
          <a:p>
            <a:r>
              <a:rPr lang="uk-UA" dirty="0"/>
              <a:t>- Чи можна говорити про жорстокість народної моралі?</a:t>
            </a:r>
            <a:endParaRPr lang="ru-RU" dirty="0"/>
          </a:p>
          <a:p>
            <a:r>
              <a:rPr lang="uk-UA" dirty="0" err="1"/>
              <a:t>-Для</a:t>
            </a:r>
            <a:r>
              <a:rPr lang="uk-UA" dirty="0"/>
              <a:t> чого героїня перед тим як вирушити у дорогу, набрала землі під вишнею?</a:t>
            </a:r>
            <a:endParaRPr lang="ru-RU" dirty="0"/>
          </a:p>
          <a:p>
            <a:r>
              <a:rPr lang="uk-UA" dirty="0" err="1"/>
              <a:t>-Яка</a:t>
            </a:r>
            <a:r>
              <a:rPr lang="uk-UA" dirty="0"/>
              <a:t> доля дитини Івася, матері? </a:t>
            </a:r>
            <a:endParaRPr lang="ru-RU" dirty="0"/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0" y="0"/>
            <a:ext cx="180975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3781835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/>
              <a:t>Робота над композицією поеми «Наймичка»</a:t>
            </a:r>
            <a:endParaRPr lang="ru-RU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084999"/>
              </p:ext>
            </p:extLst>
          </p:nvPr>
        </p:nvGraphicFramePr>
        <p:xfrm>
          <a:off x="457200" y="1600200"/>
          <a:ext cx="8229600" cy="1193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solidFill>
                            <a:schemeClr val="tx1"/>
                          </a:solidFill>
                        </a:rPr>
                        <a:t>Експозиція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solidFill>
                            <a:schemeClr val="tx1"/>
                          </a:solidFill>
                        </a:rPr>
                        <a:t>Зав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’</a:t>
                      </a:r>
                      <a:r>
                        <a:rPr lang="uk-UA" sz="2400" dirty="0" err="1">
                          <a:solidFill>
                            <a:schemeClr val="tx1"/>
                          </a:solidFill>
                        </a:rPr>
                        <a:t>язка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solidFill>
                            <a:schemeClr val="tx1"/>
                          </a:solidFill>
                        </a:rPr>
                        <a:t>Розвиток дії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err="1">
                          <a:solidFill>
                            <a:schemeClr val="tx1"/>
                          </a:solidFill>
                        </a:rPr>
                        <a:t>Кульміна</a:t>
                      </a:r>
                      <a:endParaRPr lang="uk-UA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uk-UA" sz="2400" dirty="0" err="1">
                          <a:solidFill>
                            <a:schemeClr val="tx1"/>
                          </a:solidFill>
                        </a:rPr>
                        <a:t>ція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err="1">
                          <a:solidFill>
                            <a:schemeClr val="tx1"/>
                          </a:solidFill>
                        </a:rPr>
                        <a:t>Розв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’</a:t>
                      </a:r>
                      <a:r>
                        <a:rPr lang="uk-UA" sz="2400" dirty="0" err="1">
                          <a:solidFill>
                            <a:schemeClr val="tx1"/>
                          </a:solidFill>
                        </a:rPr>
                        <a:t>язка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71201" y="3212976"/>
            <a:ext cx="8604000" cy="390876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dirty="0"/>
              <a:t>*</a:t>
            </a:r>
            <a:r>
              <a:rPr lang="uk-UA" sz="2800" dirty="0"/>
              <a:t>Хто така Ганна?</a:t>
            </a:r>
            <a:r>
              <a:rPr lang="ru-RU" sz="2800" dirty="0"/>
              <a:t> </a:t>
            </a:r>
            <a:r>
              <a:rPr lang="uk-UA" sz="2800" dirty="0"/>
              <a:t>Що про себе розповідає, чому покидає сім</a:t>
            </a:r>
            <a:r>
              <a:rPr lang="ru-RU" sz="2800" dirty="0"/>
              <a:t>’</a:t>
            </a:r>
            <a:r>
              <a:rPr lang="uk-UA" sz="2800" dirty="0"/>
              <a:t>ю?</a:t>
            </a:r>
            <a:endParaRPr lang="ru-RU" sz="2800" dirty="0"/>
          </a:p>
          <a:p>
            <a:r>
              <a:rPr lang="uk-UA" sz="2800" dirty="0"/>
              <a:t>*Чому підкинула дитину багатій бездітній сім’ї?</a:t>
            </a:r>
          </a:p>
          <a:p>
            <a:r>
              <a:rPr lang="uk-UA" sz="2800" dirty="0"/>
              <a:t>*Як ставиться Ганна до своїх нових </a:t>
            </a:r>
            <a:r>
              <a:rPr lang="uk-UA" sz="2800" dirty="0" err="1"/>
              <a:t>обов</a:t>
            </a:r>
            <a:r>
              <a:rPr lang="en-US" sz="2800" dirty="0"/>
              <a:t>’</a:t>
            </a:r>
            <a:r>
              <a:rPr lang="uk-UA" sz="2800" dirty="0" err="1"/>
              <a:t>язків</a:t>
            </a:r>
            <a:r>
              <a:rPr lang="uk-UA" sz="2800" dirty="0"/>
              <a:t>? Чому?</a:t>
            </a:r>
          </a:p>
          <a:p>
            <a:r>
              <a:rPr lang="uk-UA" sz="2800" dirty="0"/>
              <a:t>*Чи щаслива Ганна?</a:t>
            </a:r>
          </a:p>
          <a:p>
            <a:r>
              <a:rPr lang="uk-UA" sz="2800" dirty="0"/>
              <a:t>*Як Ганна ставиться до невістки, до онуків?</a:t>
            </a:r>
          </a:p>
          <a:p>
            <a:r>
              <a:rPr lang="uk-UA" sz="2800" dirty="0"/>
              <a:t>*Чому Марко, будучи міцним чоловіком, зомлів від зізнання наймички?</a:t>
            </a:r>
            <a:r>
              <a:rPr lang="uk-UA" sz="2400" dirty="0"/>
              <a:t> </a:t>
            </a:r>
            <a:endParaRPr lang="ru-RU" sz="2400" dirty="0"/>
          </a:p>
          <a:p>
            <a:r>
              <a:rPr lang="uk-UA" sz="2400" dirty="0"/>
              <a:t>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34844058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/>
              <a:t>Інформаційне гроно</a:t>
            </a:r>
            <a:endParaRPr lang="ru-RU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326018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6267338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18630"/>
            <a:ext cx="8229600" cy="114300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3200" b="1" dirty="0" err="1"/>
              <a:t>Пошуково-дослідницька</a:t>
            </a:r>
            <a:r>
              <a:rPr lang="ru-RU" sz="3200" b="1" dirty="0"/>
              <a:t> робота в </a:t>
            </a:r>
            <a:r>
              <a:rPr lang="ru-RU" sz="3200" b="1" dirty="0" err="1"/>
              <a:t>групах</a:t>
            </a:r>
            <a:r>
              <a:rPr lang="ru-RU" sz="3200" b="1" dirty="0"/>
              <a:t>:</a:t>
            </a:r>
            <a:br>
              <a:rPr lang="ru-RU" sz="3200" b="1" dirty="0"/>
            </a:br>
            <a:r>
              <a:rPr lang="ru-RU" sz="3200" dirty="0"/>
              <a:t> </a:t>
            </a:r>
            <a:r>
              <a:rPr lang="uk-UA" sz="3200" b="1" u="sng" dirty="0">
                <a:solidFill>
                  <a:srgbClr val="22222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І група</a:t>
            </a:r>
            <a:r>
              <a:rPr lang="uk-UA" sz="3200" dirty="0">
                <a:solidFill>
                  <a:srgbClr val="22222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досліджує образ </a:t>
            </a:r>
            <a:r>
              <a:rPr lang="uk-UA" sz="32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Катерини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uk-UA" sz="3200" b="1" u="sng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ІІ група</a:t>
            </a:r>
            <a:r>
              <a:rPr lang="uk-UA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досліджує образ </a:t>
            </a:r>
            <a:r>
              <a:rPr lang="uk-UA" sz="32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Ганни</a:t>
            </a:r>
            <a:br>
              <a:rPr lang="uk-UA" sz="3200" dirty="0"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2701526"/>
              </p:ext>
            </p:extLst>
          </p:nvPr>
        </p:nvGraphicFramePr>
        <p:xfrm>
          <a:off x="683568" y="1575872"/>
          <a:ext cx="7768801" cy="49547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08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6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4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Катерина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Ганна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Сім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’</a:t>
                      </a: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я, рівень життя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Проблема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Як це сприйняла сім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’</a:t>
                      </a: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я?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Стать дитини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Ставлення суспільства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25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Чи відомо, хто батько дитини? Проаналізуйте позицію батька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Як вчинила героїня? Поясніть її вибір?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Риси характеру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83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Як героїня планує майбутнє своєї дитини?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83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</a:rPr>
                        <a:t>На які пожертви згодна піти заради дитини?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83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Хто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є прикладом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справжнього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материнського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подвигу?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580" marR="66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43088" y="1575872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92951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Блок-схема: альтернативный процесс 11"/>
          <p:cNvSpPr/>
          <p:nvPr/>
        </p:nvSpPr>
        <p:spPr>
          <a:xfrm>
            <a:off x="4788024" y="868582"/>
            <a:ext cx="3816424" cy="1872208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467544" y="841617"/>
            <a:ext cx="2880320" cy="1872208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365104"/>
            <a:ext cx="20907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>
            <a:noAutofit/>
          </a:bodyPr>
          <a:lstStyle/>
          <a:p>
            <a:r>
              <a:rPr lang="uk-UA" b="1" dirty="0"/>
              <a:t> «Прес» – метод»  ІІІ група</a:t>
            </a:r>
            <a:endParaRPr lang="ru-RU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7544" y="2132856"/>
            <a:ext cx="4040188" cy="639762"/>
          </a:xfrm>
        </p:spPr>
        <p:txBody>
          <a:bodyPr>
            <a:noAutofit/>
          </a:bodyPr>
          <a:lstStyle/>
          <a:p>
            <a:r>
              <a:rPr lang="uk-UA" i="1" dirty="0"/>
              <a:t>Як ви вважаєте, яке рішення прийняла  б Катерина, коли б не покінчила життя самогубством?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08877" y="2713825"/>
            <a:ext cx="4040188" cy="3951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/>
              <a:t>1)</a:t>
            </a:r>
            <a:r>
              <a:rPr lang="uk-UA" sz="2800" dirty="0"/>
              <a:t> </a:t>
            </a:r>
            <a:r>
              <a:rPr lang="uk-UA" sz="2800" b="1" dirty="0"/>
              <a:t>Позиція: </a:t>
            </a:r>
          </a:p>
          <a:p>
            <a:pPr marL="0" indent="0">
              <a:buNone/>
            </a:pPr>
            <a:r>
              <a:rPr lang="uk-UA" sz="2800" i="1" dirty="0"/>
              <a:t>Я вважаю, що …</a:t>
            </a:r>
          </a:p>
          <a:p>
            <a:pPr marL="0" indent="0">
              <a:buNone/>
            </a:pPr>
            <a:r>
              <a:rPr lang="uk-UA" sz="2800" b="1" dirty="0"/>
              <a:t>2) </a:t>
            </a:r>
            <a:r>
              <a:rPr lang="uk-UA" sz="2800" b="1" dirty="0" err="1"/>
              <a:t>Обгрунтування</a:t>
            </a:r>
            <a:r>
              <a:rPr lang="uk-UA" sz="2800" b="1" dirty="0"/>
              <a:t>:</a:t>
            </a:r>
          </a:p>
          <a:p>
            <a:pPr marL="0" indent="0">
              <a:buNone/>
            </a:pPr>
            <a:r>
              <a:rPr lang="uk-UA" sz="2800" i="1" dirty="0"/>
              <a:t>Тому що, …</a:t>
            </a:r>
          </a:p>
          <a:p>
            <a:pPr marL="0" indent="0">
              <a:buNone/>
            </a:pPr>
            <a:r>
              <a:rPr lang="uk-UA" sz="2800" b="1" dirty="0"/>
              <a:t>3) Приклад:</a:t>
            </a:r>
          </a:p>
          <a:p>
            <a:pPr marL="0" indent="0">
              <a:buNone/>
            </a:pPr>
            <a:r>
              <a:rPr lang="uk-UA" sz="2800" i="1" dirty="0"/>
              <a:t>Наприклад, …</a:t>
            </a:r>
          </a:p>
          <a:p>
            <a:pPr marL="0" indent="0">
              <a:buNone/>
            </a:pPr>
            <a:r>
              <a:rPr lang="uk-UA" sz="2800" b="1" dirty="0"/>
              <a:t>4) Висновки:</a:t>
            </a:r>
          </a:p>
          <a:p>
            <a:pPr marL="0" indent="0">
              <a:buNone/>
            </a:pPr>
            <a:r>
              <a:rPr lang="uk-UA" sz="2800" i="1" dirty="0"/>
              <a:t>Отже, …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22922" y="2636912"/>
            <a:ext cx="4041775" cy="639762"/>
          </a:xfrm>
        </p:spPr>
        <p:txBody>
          <a:bodyPr>
            <a:noAutofit/>
          </a:bodyPr>
          <a:lstStyle/>
          <a:p>
            <a:pPr lvl="0"/>
            <a:r>
              <a:rPr lang="uk-UA" i="1" dirty="0"/>
              <a:t>Як ви вважаєте, чи правильно вчинила Ганна, що все життя мовчала і сказала правду лише перед смертю?</a:t>
            </a:r>
            <a:endParaRPr lang="ru-RU" i="1" dirty="0"/>
          </a:p>
          <a:p>
            <a:endParaRPr lang="ru-RU" sz="2800" i="1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644008" y="2708920"/>
            <a:ext cx="4041775" cy="3951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/>
              <a:t>1) Позиція:</a:t>
            </a:r>
          </a:p>
          <a:p>
            <a:pPr marL="0" indent="0">
              <a:buNone/>
            </a:pPr>
            <a:r>
              <a:rPr lang="uk-UA" sz="2800" i="1" dirty="0"/>
              <a:t>Я вважаю, що</a:t>
            </a:r>
            <a:r>
              <a:rPr lang="uk-UA" sz="2800" dirty="0"/>
              <a:t> …</a:t>
            </a:r>
          </a:p>
          <a:p>
            <a:pPr marL="0" indent="0">
              <a:buNone/>
            </a:pPr>
            <a:r>
              <a:rPr lang="uk-UA" sz="2800" b="1" dirty="0"/>
              <a:t>2) </a:t>
            </a:r>
            <a:r>
              <a:rPr lang="uk-UA" sz="2800" b="1" dirty="0" err="1"/>
              <a:t>Обгрунтування</a:t>
            </a:r>
            <a:r>
              <a:rPr lang="uk-UA" sz="2800" b="1" dirty="0"/>
              <a:t>:</a:t>
            </a:r>
          </a:p>
          <a:p>
            <a:pPr marL="0" indent="0">
              <a:buNone/>
            </a:pPr>
            <a:r>
              <a:rPr lang="uk-UA" sz="2800" i="1" dirty="0"/>
              <a:t>Тому що, …</a:t>
            </a:r>
            <a:endParaRPr lang="uk-UA" sz="2800" b="1" i="1" dirty="0"/>
          </a:p>
          <a:p>
            <a:pPr marL="0" indent="0">
              <a:buNone/>
            </a:pPr>
            <a:r>
              <a:rPr lang="uk-UA" sz="2800" b="1" dirty="0"/>
              <a:t>3) Приклад:</a:t>
            </a:r>
          </a:p>
          <a:p>
            <a:pPr marL="0" indent="0">
              <a:buNone/>
            </a:pPr>
            <a:r>
              <a:rPr lang="uk-UA" sz="2800" i="1" dirty="0"/>
              <a:t>Наприклад, …</a:t>
            </a:r>
          </a:p>
          <a:p>
            <a:pPr marL="0" indent="0">
              <a:buNone/>
            </a:pPr>
            <a:r>
              <a:rPr lang="uk-UA" sz="2800" b="1" dirty="0"/>
              <a:t>4) Висновки:</a:t>
            </a:r>
          </a:p>
          <a:p>
            <a:pPr marL="0" indent="0">
              <a:buNone/>
            </a:pPr>
            <a:r>
              <a:rPr lang="uk-UA" sz="2800" i="1" dirty="0"/>
              <a:t>Отже, …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9663236"/>
      </p:ext>
    </p:extLst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Блок-схема: альтернативный процесс 12"/>
          <p:cNvSpPr/>
          <p:nvPr/>
        </p:nvSpPr>
        <p:spPr>
          <a:xfrm>
            <a:off x="4716016" y="608486"/>
            <a:ext cx="4032448" cy="876298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107504" y="608486"/>
            <a:ext cx="4032448" cy="876298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5200" y="-3154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Метод «Займи </a:t>
            </a:r>
            <a:r>
              <a:rPr lang="ru-RU" b="1" dirty="0" err="1"/>
              <a:t>позицію</a:t>
            </a:r>
            <a:r>
              <a:rPr lang="ru-RU" b="1" dirty="0"/>
              <a:t>» І</a:t>
            </a:r>
            <a:r>
              <a:rPr lang="en-US" b="1" dirty="0"/>
              <a:t>V</a:t>
            </a:r>
            <a:r>
              <a:rPr lang="uk-UA" b="1" dirty="0"/>
              <a:t> група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07504" y="1824932"/>
            <a:ext cx="4040188" cy="639762"/>
          </a:xfrm>
        </p:spPr>
        <p:txBody>
          <a:bodyPr>
            <a:noAutofit/>
          </a:bodyPr>
          <a:lstStyle/>
          <a:p>
            <a:r>
              <a:rPr lang="uk-UA" sz="2800" dirty="0"/>
              <a:t>Я засуджую Катерину</a:t>
            </a:r>
            <a:r>
              <a:rPr lang="en-US" sz="2800" dirty="0"/>
              <a:t>/</a:t>
            </a:r>
            <a:r>
              <a:rPr lang="uk-UA" sz="2800" dirty="0"/>
              <a:t>Ганну,тому що що … </a:t>
            </a:r>
          </a:p>
          <a:p>
            <a:r>
              <a:rPr lang="uk-UA" sz="2800" dirty="0"/>
              <a:t>тому що…</a:t>
            </a:r>
            <a:endParaRPr lang="ru-RU" sz="28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7544" y="1916832"/>
            <a:ext cx="4040188" cy="395128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4008" y="1772816"/>
            <a:ext cx="4041775" cy="639762"/>
          </a:xfrm>
        </p:spPr>
        <p:txBody>
          <a:bodyPr>
            <a:noAutofit/>
          </a:bodyPr>
          <a:lstStyle/>
          <a:p>
            <a:r>
              <a:rPr lang="uk-UA" sz="2800" dirty="0"/>
              <a:t>Я співчуваю Катерині</a:t>
            </a:r>
            <a:r>
              <a:rPr lang="en-US" sz="2800" dirty="0"/>
              <a:t>/</a:t>
            </a:r>
            <a:r>
              <a:rPr lang="uk-UA" sz="2800" dirty="0"/>
              <a:t>Ганні, тому що …</a:t>
            </a:r>
          </a:p>
          <a:p>
            <a:r>
              <a:rPr lang="uk-UA" sz="2800" dirty="0"/>
              <a:t>тому що …</a:t>
            </a:r>
            <a:endParaRPr lang="ru-RU" sz="2800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644008" y="1916832"/>
            <a:ext cx="4041775" cy="3951288"/>
          </a:xfrm>
        </p:spPr>
        <p:txBody>
          <a:bodyPr/>
          <a:lstStyle/>
          <a:p>
            <a:pPr marL="1371600" lvl="3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1002"/>
            <a:ext cx="2988000" cy="5204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000" y="1605425"/>
            <a:ext cx="3060000" cy="527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000" y="2864049"/>
            <a:ext cx="3048000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902" y="1484784"/>
            <a:ext cx="3253012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1623160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770" y="1268760"/>
            <a:ext cx="4103467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703" y="-25183"/>
            <a:ext cx="8229600" cy="1503040"/>
          </a:xfrm>
        </p:spPr>
        <p:txBody>
          <a:bodyPr>
            <a:normAutofit/>
          </a:bodyPr>
          <a:lstStyle/>
          <a:p>
            <a:r>
              <a:rPr lang="uk-UA" b="1" dirty="0"/>
              <a:t>Іван Франко про героїнь поем «Катерина» і «Наймичка»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9683804"/>
              </p:ext>
            </p:extLst>
          </p:nvPr>
        </p:nvGraphicFramePr>
        <p:xfrm>
          <a:off x="378691" y="1628800"/>
          <a:ext cx="844562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62886396"/>
      </p:ext>
    </p:extLst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00" y="992057"/>
            <a:ext cx="3924000" cy="589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r>
              <a:rPr lang="ru-RU" b="1" dirty="0" err="1"/>
              <a:t>Якою</a:t>
            </a:r>
            <a:r>
              <a:rPr lang="ru-RU" b="1" dirty="0"/>
              <a:t> </a:t>
            </a:r>
            <a:r>
              <a:rPr lang="ru-RU" b="1" dirty="0" err="1"/>
              <a:t>ви</a:t>
            </a:r>
            <a:r>
              <a:rPr lang="ru-RU" b="1" dirty="0"/>
              <a:t> </a:t>
            </a:r>
            <a:r>
              <a:rPr lang="ru-RU" b="1" dirty="0" err="1"/>
              <a:t>уявляєте</a:t>
            </a:r>
            <a:r>
              <a:rPr lang="ru-RU" b="1" dirty="0"/>
              <a:t> </a:t>
            </a:r>
            <a:r>
              <a:rPr lang="ru-RU" b="1" dirty="0" err="1"/>
              <a:t>сучасну</a:t>
            </a:r>
            <a:r>
              <a:rPr lang="ru-RU" b="1" dirty="0"/>
              <a:t> </a:t>
            </a:r>
            <a:r>
              <a:rPr lang="ru-RU" b="1" dirty="0" err="1"/>
              <a:t>жінку</a:t>
            </a:r>
            <a:r>
              <a:rPr lang="ru-RU" b="1" dirty="0"/>
              <a:t>?</a:t>
            </a:r>
            <a:br>
              <a:rPr lang="ru-RU" b="1" dirty="0"/>
            </a:br>
            <a:r>
              <a:rPr lang="ru-RU" sz="3200" dirty="0" err="1"/>
              <a:t>Доповніть</a:t>
            </a:r>
            <a:r>
              <a:rPr lang="ru-RU" sz="3200" dirty="0"/>
              <a:t>: </a:t>
            </a:r>
            <a:r>
              <a:rPr lang="ru-RU" sz="3200" b="1" i="1" dirty="0"/>
              <a:t>«</a:t>
            </a:r>
            <a:r>
              <a:rPr lang="ru-RU" sz="3200" b="1" i="1" dirty="0" err="1"/>
              <a:t>Щасливою</a:t>
            </a:r>
            <a:r>
              <a:rPr lang="ru-RU" sz="3200" b="1" i="1" dirty="0"/>
              <a:t> та </a:t>
            </a:r>
            <a:r>
              <a:rPr lang="ru-RU" sz="3200" b="1" i="1" dirty="0" err="1"/>
              <a:t>успішною</a:t>
            </a:r>
            <a:r>
              <a:rPr lang="ru-RU" sz="3200" b="1" i="1" dirty="0"/>
              <a:t> </a:t>
            </a:r>
            <a:r>
              <a:rPr lang="ru-RU" sz="3200" b="1" i="1" dirty="0" err="1"/>
              <a:t>можна</a:t>
            </a:r>
            <a:r>
              <a:rPr lang="ru-RU" sz="3200" b="1" i="1" dirty="0"/>
              <a:t> </a:t>
            </a:r>
            <a:r>
              <a:rPr lang="ru-RU" sz="3200" b="1" i="1" dirty="0" err="1"/>
              <a:t>вважати</a:t>
            </a:r>
            <a:r>
              <a:rPr lang="ru-RU" sz="3200" b="1" i="1" dirty="0"/>
              <a:t> </a:t>
            </a:r>
            <a:r>
              <a:rPr lang="ru-RU" sz="3200" b="1" i="1" dirty="0" err="1"/>
              <a:t>жінку</a:t>
            </a:r>
            <a:r>
              <a:rPr lang="ru-RU" sz="3200" b="1" i="1" dirty="0"/>
              <a:t>, яка </a:t>
            </a:r>
            <a:r>
              <a:rPr lang="ru-RU" sz="3200" b="1" i="1" dirty="0" err="1"/>
              <a:t>має</a:t>
            </a:r>
            <a:r>
              <a:rPr lang="ru-RU" sz="3200" b="1" i="1" dirty="0"/>
              <a:t>:  …</a:t>
            </a:r>
            <a:br>
              <a:rPr lang="ru-RU" b="1" i="1" dirty="0"/>
            </a:b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1562170"/>
            <a:ext cx="5364000" cy="5295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1882039"/>
      </p:ext>
    </p:extLst>
  </p:cSld>
  <p:clrMapOvr>
    <a:masterClrMapping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/>
              <a:t>Підсумок уроку</a:t>
            </a:r>
            <a:br>
              <a:rPr lang="ru-RU" dirty="0"/>
            </a:br>
            <a:r>
              <a:rPr lang="uk-UA" b="1" dirty="0"/>
              <a:t>Метод «Відверта розмова»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b="1" dirty="0" err="1"/>
              <a:t>Чи</a:t>
            </a:r>
            <a:r>
              <a:rPr lang="ru-RU" sz="2400" b="1" dirty="0"/>
              <a:t> актуальною є тема </a:t>
            </a:r>
            <a:r>
              <a:rPr lang="ru-RU" sz="2400" b="1" dirty="0" err="1"/>
              <a:t>життя</a:t>
            </a:r>
            <a:r>
              <a:rPr lang="ru-RU" sz="2400" b="1" dirty="0"/>
              <a:t>  </a:t>
            </a:r>
            <a:r>
              <a:rPr lang="ru-RU" sz="2400" b="1" dirty="0" err="1"/>
              <a:t>жінки-покритки</a:t>
            </a:r>
            <a:r>
              <a:rPr lang="ru-RU" sz="2400" b="1" dirty="0"/>
              <a:t> в наш час?</a:t>
            </a:r>
          </a:p>
          <a:p>
            <a:pPr lvl="0"/>
            <a:r>
              <a:rPr lang="uk-UA" sz="2400" b="1" dirty="0"/>
              <a:t>Які причини змушують жінок у наш час залишати своїх дітей?</a:t>
            </a:r>
          </a:p>
          <a:p>
            <a:pPr lvl="0"/>
            <a:r>
              <a:rPr lang="uk-UA" sz="2400" b="1" dirty="0"/>
              <a:t>Я сьогодні замислилась (</a:t>
            </a:r>
            <a:r>
              <a:rPr lang="uk-UA" sz="2400" b="1" dirty="0" err="1"/>
              <a:t>-вся</a:t>
            </a:r>
            <a:r>
              <a:rPr lang="uk-UA" sz="2400" b="1" dirty="0"/>
              <a:t>) …</a:t>
            </a:r>
            <a:endParaRPr lang="ru-RU" sz="2400" b="1" dirty="0"/>
          </a:p>
          <a:p>
            <a:pPr lvl="0"/>
            <a:endParaRPr lang="ru-RU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577" y="4125519"/>
            <a:ext cx="4572000" cy="273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577" y="2073519"/>
            <a:ext cx="3453365" cy="20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2000"/>
            <a:ext cx="5727577" cy="38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6789131"/>
      </p:ext>
    </p:extLst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05" y="2420888"/>
            <a:ext cx="4456113" cy="427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118" y="836712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uk-UA" b="1" dirty="0"/>
              <a:t>Рефлексія:</a:t>
            </a:r>
            <a:br>
              <a:rPr lang="uk-UA" b="1" dirty="0"/>
            </a:br>
            <a:r>
              <a:rPr lang="ru-RU" sz="3600" b="1" dirty="0" err="1"/>
              <a:t>Який</a:t>
            </a:r>
            <a:r>
              <a:rPr lang="ru-RU" sz="3600" b="1" dirty="0"/>
              <a:t> </a:t>
            </a:r>
            <a:r>
              <a:rPr lang="ru-RU" sz="3600" b="1" dirty="0" err="1"/>
              <a:t>життєвий</a:t>
            </a:r>
            <a:r>
              <a:rPr lang="ru-RU" sz="3600" b="1" dirty="0"/>
              <a:t> </a:t>
            </a:r>
            <a:r>
              <a:rPr lang="ru-RU" sz="3600" b="1" dirty="0" err="1"/>
              <a:t>досвід</a:t>
            </a:r>
            <a:r>
              <a:rPr lang="ru-RU" sz="3600" b="1" dirty="0"/>
              <a:t> </a:t>
            </a:r>
            <a:r>
              <a:rPr lang="ru-RU" sz="3600" b="1" dirty="0" err="1"/>
              <a:t>здобули</a:t>
            </a:r>
            <a:r>
              <a:rPr lang="ru-RU" sz="3600" b="1" dirty="0"/>
              <a:t> </a:t>
            </a:r>
            <a:r>
              <a:rPr lang="ru-RU" sz="3600" b="1" dirty="0" err="1"/>
              <a:t>ви</a:t>
            </a:r>
            <a:r>
              <a:rPr lang="ru-RU" sz="3600" b="1" dirty="0"/>
              <a:t> </a:t>
            </a:r>
            <a:r>
              <a:rPr lang="ru-RU" sz="3600" b="1" dirty="0" err="1"/>
              <a:t>сьогодні</a:t>
            </a:r>
            <a:r>
              <a:rPr lang="ru-RU" sz="3600" b="1" dirty="0"/>
              <a:t> на </a:t>
            </a:r>
            <a:r>
              <a:rPr lang="ru-RU" sz="3600" b="1" dirty="0" err="1"/>
              <a:t>уроці</a:t>
            </a:r>
            <a:r>
              <a:rPr lang="ru-RU" sz="3600" b="1" dirty="0"/>
              <a:t>?</a:t>
            </a:r>
            <a:br>
              <a:rPr lang="ru-RU" sz="3600" b="1" dirty="0"/>
            </a:br>
            <a:r>
              <a:rPr lang="ru-RU" sz="3600" b="1" dirty="0" err="1"/>
              <a:t>Які</a:t>
            </a:r>
            <a:r>
              <a:rPr lang="ru-RU" sz="3600" b="1" dirty="0"/>
              <a:t> </a:t>
            </a:r>
            <a:r>
              <a:rPr lang="ru-RU" sz="3600" b="1" dirty="0" err="1"/>
              <a:t>моральні</a:t>
            </a:r>
            <a:r>
              <a:rPr lang="ru-RU" sz="3600" b="1" dirty="0"/>
              <a:t> </a:t>
            </a:r>
            <a:r>
              <a:rPr lang="ru-RU" sz="3600" b="1" dirty="0" err="1"/>
              <a:t>цінності</a:t>
            </a:r>
            <a:r>
              <a:rPr lang="ru-RU" sz="3600" b="1" dirty="0"/>
              <a:t> </a:t>
            </a:r>
            <a:r>
              <a:rPr lang="ru-RU" sz="3600" b="1" dirty="0" err="1"/>
              <a:t>візьмете</a:t>
            </a:r>
            <a:r>
              <a:rPr lang="ru-RU" sz="3600" b="1" dirty="0"/>
              <a:t> </a:t>
            </a:r>
            <a:r>
              <a:rPr lang="ru-RU" sz="3600" b="1" dirty="0" err="1"/>
              <a:t>із</a:t>
            </a:r>
            <a:r>
              <a:rPr lang="ru-RU" sz="3600" b="1" dirty="0"/>
              <a:t> собою в </a:t>
            </a:r>
            <a:r>
              <a:rPr lang="ru-RU" sz="3600" b="1" dirty="0" err="1"/>
              <a:t>життєву</a:t>
            </a:r>
            <a:r>
              <a:rPr lang="ru-RU" sz="3600" b="1" dirty="0"/>
              <a:t> дорогу?</a:t>
            </a:r>
            <a:br>
              <a:rPr lang="ru-RU" sz="3600" b="1" dirty="0"/>
            </a:b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9785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uk-UA" altLang="ru-RU" b="1" i="1" dirty="0">
                <a:solidFill>
                  <a:srgbClr val="C00000"/>
                </a:solidFill>
              </a:rPr>
              <a:t>Живи за законами моралі!</a:t>
            </a:r>
            <a:r>
              <a:rPr lang="ru-RU" altLang="ru-RU" b="1" i="1" dirty="0">
                <a:solidFill>
                  <a:srgbClr val="C00000"/>
                </a:solidFill>
              </a:rPr>
              <a:t>                                            </a:t>
            </a:r>
            <a:r>
              <a:rPr lang="uk-UA" altLang="ru-RU" b="1" i="1" dirty="0">
                <a:solidFill>
                  <a:srgbClr val="C00000"/>
                </a:solidFill>
              </a:rPr>
              <a:t>Будь гідним сином чи донькою!                                                             Поважай жінку — </a:t>
            </a:r>
          </a:p>
          <a:p>
            <a:pPr marL="0" indent="0" algn="r">
              <a:buNone/>
            </a:pPr>
            <a:r>
              <a:rPr lang="uk-UA" altLang="ru-RU" b="1" i="1" dirty="0">
                <a:solidFill>
                  <a:srgbClr val="C00000"/>
                </a:solidFill>
              </a:rPr>
              <a:t>берегиню роду людського.</a:t>
            </a:r>
          </a:p>
          <a:p>
            <a:pPr marL="0" indent="0" algn="r">
              <a:buNone/>
            </a:pPr>
            <a:r>
              <a:rPr lang="uk-UA" altLang="ru-RU" b="1" i="1" dirty="0">
                <a:solidFill>
                  <a:srgbClr val="0070C0"/>
                </a:solidFill>
              </a:rPr>
              <a:t>«Отож-то дивіться</a:t>
            </a:r>
          </a:p>
          <a:p>
            <a:pPr marL="0" indent="0" algn="r">
              <a:buNone/>
            </a:pPr>
            <a:r>
              <a:rPr lang="uk-UA" altLang="ru-RU" b="1" i="1" dirty="0">
                <a:solidFill>
                  <a:srgbClr val="0070C0"/>
                </a:solidFill>
              </a:rPr>
              <a:t> та кайтесь, дівчата, </a:t>
            </a:r>
          </a:p>
          <a:p>
            <a:pPr marL="0" indent="0" algn="r">
              <a:buNone/>
            </a:pPr>
            <a:r>
              <a:rPr lang="uk-UA" altLang="ru-RU" b="1" i="1" dirty="0">
                <a:solidFill>
                  <a:srgbClr val="0070C0"/>
                </a:solidFill>
              </a:rPr>
              <a:t>Щоб не довелося</a:t>
            </a:r>
          </a:p>
          <a:p>
            <a:pPr marL="0" indent="0" algn="r">
              <a:buNone/>
            </a:pPr>
            <a:r>
              <a:rPr lang="uk-UA" altLang="ru-RU" b="1" i="1" dirty="0">
                <a:solidFill>
                  <a:srgbClr val="0070C0"/>
                </a:solidFill>
              </a:rPr>
              <a:t> москаля шукати…»</a:t>
            </a:r>
          </a:p>
          <a:p>
            <a:pPr marL="0" indent="0" algn="r">
              <a:buNone/>
            </a:pPr>
            <a:r>
              <a:rPr lang="uk-UA" altLang="ru-RU" b="1" i="1" dirty="0">
                <a:solidFill>
                  <a:srgbClr val="0070C0"/>
                </a:solidFill>
              </a:rPr>
              <a:t>   Т.Г.Шевченко</a:t>
            </a:r>
            <a:endParaRPr lang="ru-RU" altLang="ru-RU" b="1" i="1" dirty="0">
              <a:solidFill>
                <a:srgbClr val="0070C0"/>
              </a:solidFill>
            </a:endParaRPr>
          </a:p>
          <a:p>
            <a:pPr algn="ctr"/>
            <a:endParaRPr lang="uk-UA" altLang="ru-RU" b="1" i="1" dirty="0">
              <a:solidFill>
                <a:srgbClr val="C00000"/>
              </a:solidFill>
            </a:endParaRPr>
          </a:p>
          <a:p>
            <a:endParaRPr lang="ru-RU" altLang="ru-RU" b="1" i="1" dirty="0">
              <a:solidFill>
                <a:srgbClr val="C00000"/>
              </a:solidFill>
            </a:endParaRP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690171"/>
      </p:ext>
    </p:extLst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3573016"/>
            <a:ext cx="8229600" cy="4525963"/>
          </a:xfrm>
        </p:spPr>
        <p:txBody>
          <a:bodyPr/>
          <a:lstStyle/>
          <a:p>
            <a:r>
              <a:rPr lang="uk-UA" dirty="0"/>
              <a:t>Виписати з поем «Катерина» та «Наймичка» художні засоби.</a:t>
            </a:r>
          </a:p>
          <a:p>
            <a:pPr>
              <a:spcBef>
                <a:spcPct val="0"/>
              </a:spcBef>
              <a:defRPr/>
            </a:pPr>
            <a:r>
              <a:rPr lang="uk-UA" altLang="ru-RU" dirty="0"/>
              <a:t>Написати міні-твір: «За що ми повинні бути вдячними матерям?».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622" y="0"/>
            <a:ext cx="5076000" cy="33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5440636"/>
      </p:ext>
    </p:extLst>
  </p:cSld>
  <p:clrMapOvr>
    <a:masterClrMapping/>
  </p:clrMapOvr>
  <p:transition spd="slow"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3492000" cy="6007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uk-UA" b="1" dirty="0"/>
              <a:t>Дякую за плідну співпрацю!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Використані матеріали сайтів: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https://uk.wikipedia.org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https://naurok.com.ua/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https://vseosvita.ua/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https://dovidka.biz.ua/</a:t>
            </a:r>
            <a:endParaRPr lang="ru-RU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2200" b="1" i="1" dirty="0"/>
          </a:p>
          <a:p>
            <a:pPr algn="r"/>
            <a:r>
              <a:rPr lang="uk-UA" sz="2200" b="1" i="1" dirty="0"/>
              <a:t>Учителька української мови та літератури </a:t>
            </a:r>
          </a:p>
          <a:p>
            <a:pPr marL="0" indent="0" algn="r">
              <a:buNone/>
            </a:pPr>
            <a:r>
              <a:rPr lang="uk-UA" sz="2200" b="1" i="1" dirty="0"/>
              <a:t>опорного закладу «</a:t>
            </a:r>
            <a:r>
              <a:rPr lang="uk-UA" sz="2200" b="1" i="1" dirty="0" err="1"/>
              <a:t>Скороходівський</a:t>
            </a:r>
            <a:r>
              <a:rPr lang="uk-UA" sz="2200" b="1" i="1" dirty="0"/>
              <a:t> ліцей»  </a:t>
            </a:r>
          </a:p>
          <a:p>
            <a:pPr marL="0" indent="0" algn="r">
              <a:buNone/>
            </a:pPr>
            <a:r>
              <a:rPr lang="uk-UA" sz="2200" b="1" i="1" dirty="0"/>
              <a:t>Полтавського району </a:t>
            </a:r>
            <a:r>
              <a:rPr lang="uk-UA" sz="2200" b="1" i="1" dirty="0" err="1"/>
              <a:t>Лемешко</a:t>
            </a:r>
            <a:r>
              <a:rPr lang="uk-UA" sz="2200" b="1" i="1" dirty="0"/>
              <a:t> Ганна Іванівна</a:t>
            </a:r>
            <a:endParaRPr lang="ru-RU" sz="2200" b="1" i="1" dirty="0"/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351270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2079</TotalTime>
  <Words>1261</Words>
  <Application>Microsoft Office PowerPoint</Application>
  <PresentationFormat>Екран (4:3)</PresentationFormat>
  <Paragraphs>169</Paragraphs>
  <Slides>23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  Урок – дослідження на тему:  «Тарас Шевченко.  «Катерина», «Наймичка». Трагедія жінки-матері, боротьба за своє материнство, жорстокість народної моралі»</vt:lpstr>
      <vt:lpstr>Мета (компетентності):</vt:lpstr>
      <vt:lpstr>Епіграф:</vt:lpstr>
      <vt:lpstr>Тема жіночої долі – одна з провідних у творчості  Шевченка</vt:lpstr>
      <vt:lpstr>Кріпацька неволя – доля  рідної матері</vt:lpstr>
      <vt:lpstr>Трагічна доля першого кохання -Оксани Коваленко:</vt:lpstr>
      <vt:lpstr> Поневіряння на панщині рідних сестер Катрі, Ярини, Марії </vt:lpstr>
      <vt:lpstr>Словникова робота</vt:lpstr>
      <vt:lpstr>Теорія літератури</vt:lpstr>
      <vt:lpstr>Різні типи втілення  жіночої долі</vt:lpstr>
      <vt:lpstr>Робота над композицією поеми «Катерина»</vt:lpstr>
      <vt:lpstr>Бліц-опитування:</vt:lpstr>
      <vt:lpstr>Робота над композицією поеми «Наймичка»</vt:lpstr>
      <vt:lpstr>Інформаційне гроно</vt:lpstr>
      <vt:lpstr>Пошуково-дослідницька робота в групах:  І група досліджує образ Катерини ІІ група досліджує образ Ганни </vt:lpstr>
      <vt:lpstr> «Прес» – метод»  ІІІ група</vt:lpstr>
      <vt:lpstr>Метод «Займи позицію» ІV група</vt:lpstr>
      <vt:lpstr>Іван Франко про героїнь поем «Катерина» і «Наймичка»</vt:lpstr>
      <vt:lpstr>Якою ви уявляєте сучасну жінку? Доповніть: «Щасливою та успішною можна вважати жінку, яка має:  …  </vt:lpstr>
      <vt:lpstr>Підсумок уроку Метод «Відверта розмова» </vt:lpstr>
      <vt:lpstr>Рефлексія: Який життєвий досвід здобули ви сьогодні на уроці? Які моральні цінності візьмете із собою в життєву дорогу? </vt:lpstr>
      <vt:lpstr>Презентація PowerPoint</vt:lpstr>
      <vt:lpstr>Дякую за плідну співпрацю!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–дослідження на тему: «Різні  типи  втілення теми жіночої  долі  у  творчості   Т. Г. Шевченка: романтичний («Катерина»), реалістично-побутовий («Наймичка»). »</dc:title>
  <dc:creator>User</dc:creator>
  <cp:lastModifiedBy>Admin</cp:lastModifiedBy>
  <cp:revision>129</cp:revision>
  <dcterms:created xsi:type="dcterms:W3CDTF">2021-02-17T18:18:11Z</dcterms:created>
  <dcterms:modified xsi:type="dcterms:W3CDTF">2025-09-23T15:06:34Z</dcterms:modified>
</cp:coreProperties>
</file>