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0" r:id="rId4"/>
    <p:sldId id="257" r:id="rId5"/>
    <p:sldId id="261" r:id="rId6"/>
    <p:sldId id="262" r:id="rId7"/>
    <p:sldId id="264" r:id="rId8"/>
    <p:sldId id="265" r:id="rId9"/>
    <p:sldId id="263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1402" y="-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67138-6BF2-4637-A744-DA6D510AFA3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709B577-D989-452E-A017-F31F04295B1A}" type="slidenum">
              <a:rPr lang="uk-UA" smtClean="0"/>
              <a:t>‹#›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FC67138-6BF2-4637-A744-DA6D510AFA3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709B577-D989-452E-A017-F31F04295B1A}" type="slidenum">
              <a:rPr lang="uk-UA" smtClean="0"/>
              <a:t>‹#›</a:t>
            </a:fld>
            <a:endParaRPr lang="uk-UA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67138-6BF2-4637-A744-DA6D510AFA3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B577-D989-452E-A017-F31F04295B1A}" type="slidenum">
              <a:rPr lang="uk-UA" smtClean="0"/>
              <a:t>‹#›</a:t>
            </a:fld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67138-6BF2-4637-A744-DA6D510AFA3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B577-D989-452E-A017-F31F04295B1A}" type="slidenum">
              <a:rPr lang="uk-UA" smtClean="0"/>
              <a:t>‹#›</a:t>
            </a:fld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B577-D989-452E-A017-F31F04295B1A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67138-6BF2-4637-A744-DA6D510AFA3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67138-6BF2-4637-A744-DA6D510AFA3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B577-D989-452E-A017-F31F04295B1A}" type="slidenum">
              <a:rPr lang="uk-UA" smtClean="0"/>
              <a:t>‹#›</a:t>
            </a:fld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67138-6BF2-4637-A744-DA6D510AFA3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B577-D989-452E-A017-F31F04295B1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FC67138-6BF2-4637-A744-DA6D510AFA3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709B577-D989-452E-A017-F31F04295B1A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67138-6BF2-4637-A744-DA6D510AFA3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709B577-D989-452E-A017-F31F04295B1A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67138-6BF2-4637-A744-DA6D510AFA3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B577-D989-452E-A017-F31F04295B1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67138-6BF2-4637-A744-DA6D510AFA3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B577-D989-452E-A017-F31F04295B1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FC67138-6BF2-4637-A744-DA6D510AFA38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709B577-D989-452E-A017-F31F04295B1A}" type="slidenum">
              <a:rPr lang="uk-UA" smtClean="0"/>
              <a:t>‹#›</a:t>
            </a:fld>
            <a:endParaRPr lang="uk-UA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347196"/>
          </a:xfrm>
        </p:spPr>
        <p:txBody>
          <a:bodyPr/>
          <a:lstStyle/>
          <a:p>
            <a:r>
              <a:rPr lang="uk-UA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Експресивне висловлювання патріотичних почуттів</a:t>
            </a:r>
            <a:br>
              <a:rPr lang="uk-UA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(«О слово рідне! Орле скутий!..»)</a:t>
            </a:r>
            <a:endParaRPr lang="uk-UA" sz="4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23928" y="5157192"/>
            <a:ext cx="4623048" cy="1241364"/>
          </a:xfrm>
        </p:spPr>
        <p:txBody>
          <a:bodyPr/>
          <a:lstStyle/>
          <a:p>
            <a:pPr lvl="0">
              <a:spcBef>
                <a:spcPts val="0"/>
              </a:spcBef>
              <a:buClrTx/>
              <a:buSzTx/>
            </a:pPr>
            <a:r>
              <a:rPr lang="uk-UA" sz="1400" b="1" spc="0" dirty="0">
                <a:solidFill>
                  <a:prstClr val="black"/>
                </a:solidFill>
                <a:latin typeface="Times New Roman"/>
                <a:ea typeface="Calibri"/>
              </a:rPr>
              <a:t>Кондратюк Людмила Олександрівна</a:t>
            </a:r>
          </a:p>
          <a:p>
            <a:pPr lvl="0">
              <a:spcBef>
                <a:spcPts val="0"/>
              </a:spcBef>
              <a:buClrTx/>
              <a:buSzTx/>
            </a:pPr>
            <a:r>
              <a:rPr lang="uk-UA" sz="1400" b="1" spc="0" dirty="0">
                <a:solidFill>
                  <a:prstClr val="black"/>
                </a:solidFill>
                <a:latin typeface="Times New Roman"/>
                <a:ea typeface="Calibri"/>
              </a:rPr>
              <a:t>Вчитель української мови та літератури</a:t>
            </a:r>
          </a:p>
          <a:p>
            <a:pPr lvl="0">
              <a:spcBef>
                <a:spcPts val="0"/>
              </a:spcBef>
              <a:buClrTx/>
              <a:buSzTx/>
            </a:pPr>
            <a:r>
              <a:rPr lang="uk-UA" sz="1400" b="1" spc="0" dirty="0">
                <a:solidFill>
                  <a:prstClr val="black"/>
                </a:solidFill>
                <a:latin typeface="Times New Roman"/>
                <a:ea typeface="Calibri"/>
              </a:rPr>
              <a:t>Вечірньої (змінної) школи № 20 м. Києва</a:t>
            </a:r>
            <a:endParaRPr lang="uk-UA" sz="1400" spc="0" dirty="0">
              <a:solidFill>
                <a:prstClr val="black"/>
              </a:solidFill>
              <a:latin typeface="Calibri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560673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56792"/>
            <a:ext cx="3240360" cy="36724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9" name="Прямоугольник 8"/>
          <p:cNvSpPr/>
          <p:nvPr/>
        </p:nvSpPr>
        <p:spPr>
          <a:xfrm>
            <a:off x="3851920" y="1420758"/>
            <a:ext cx="5040560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buClr>
                <a:srgbClr val="AA2B1E"/>
              </a:buClr>
              <a:buSzPct val="85000"/>
            </a:pPr>
            <a:r>
              <a:rPr lang="uk-UA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 збірці « Будь мечем моїм!»  </a:t>
            </a:r>
            <a:r>
              <a:rPr lang="uk-UA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поет, розвиваючи традицію Т. Шевченка й Л. Українки, гостро порушує проблему рідного слова, щиро захоплюється й гнівно картає колонізаторів, які його нищать, і своїх безбатченків, котрі його зневажають.</a:t>
            </a:r>
          </a:p>
          <a:p>
            <a:pPr lvl="0" algn="ctr">
              <a:spcBef>
                <a:spcPts val="600"/>
              </a:spcBef>
              <a:buClr>
                <a:srgbClr val="AA2B1E"/>
              </a:buClr>
              <a:buSzPct val="85000"/>
            </a:pPr>
            <a:endParaRPr lang="uk-UA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AA2B1E"/>
              </a:buClr>
              <a:buSzPct val="85000"/>
            </a:pPr>
            <a:r>
              <a:rPr lang="uk-UA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Журбою, болем поета-патріота О. Олеся було рідне слово. Усвідомлюючи, що мова – це етнічна категорія, що притаманна кожному народові, Олесь безжальний у ставленні до тих, хто цурається рідного слова. Осуд тих, хто зневажливо ставиться до рідного слова, звучить у вірші </a:t>
            </a:r>
            <a:r>
              <a:rPr lang="uk-UA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«О слово рідне! Орле скутий!»</a:t>
            </a:r>
          </a:p>
          <a:p>
            <a:pPr lvl="0" algn="ctr">
              <a:spcBef>
                <a:spcPts val="600"/>
              </a:spcBef>
              <a:buClr>
                <a:srgbClr val="AA2B1E"/>
              </a:buClr>
              <a:buSzPct val="85000"/>
            </a:pPr>
            <a:endParaRPr lang="uk-UA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203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20688"/>
            <a:ext cx="8229600" cy="53495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50945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836711"/>
            <a:ext cx="6264696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333333"/>
                </a:solidFill>
                <a:latin typeface="Times New Roman"/>
              </a:rPr>
              <a:t>«О слово рідне! Орле скутий!..»</a:t>
            </a:r>
          </a:p>
          <a:p>
            <a:pPr algn="ctr"/>
            <a:endParaRPr lang="uk-UA" sz="2000" dirty="0" smtClean="0">
              <a:solidFill>
                <a:srgbClr val="333333"/>
              </a:solidFill>
              <a:latin typeface="Roboto"/>
            </a:endParaRPr>
          </a:p>
          <a:p>
            <a:pPr algn="ctr"/>
            <a:r>
              <a:rPr lang="uk-UA" sz="2000" dirty="0" smtClean="0">
                <a:solidFill>
                  <a:srgbClr val="333333"/>
                </a:solidFill>
                <a:latin typeface="Times New Roman"/>
              </a:rPr>
              <a:t>О слово рідне! Орле скутий!..</a:t>
            </a:r>
            <a:endParaRPr lang="uk-UA" sz="2000" dirty="0" smtClean="0">
              <a:solidFill>
                <a:srgbClr val="333333"/>
              </a:solidFill>
              <a:latin typeface="Roboto"/>
            </a:endParaRPr>
          </a:p>
          <a:p>
            <a:pPr algn="ctr"/>
            <a:r>
              <a:rPr lang="uk-UA" sz="2000" dirty="0" smtClean="0">
                <a:solidFill>
                  <a:srgbClr val="333333"/>
                </a:solidFill>
                <a:latin typeface="Times New Roman"/>
              </a:rPr>
              <a:t>Чужинцям кинуте на сміх!</a:t>
            </a:r>
            <a:endParaRPr lang="uk-UA" sz="2000" dirty="0" smtClean="0">
              <a:solidFill>
                <a:srgbClr val="333333"/>
              </a:solidFill>
              <a:latin typeface="Roboto"/>
            </a:endParaRPr>
          </a:p>
          <a:p>
            <a:pPr algn="ctr"/>
            <a:r>
              <a:rPr lang="uk-UA" sz="2000" dirty="0" smtClean="0">
                <a:solidFill>
                  <a:srgbClr val="333333"/>
                </a:solidFill>
                <a:latin typeface="Times New Roman"/>
              </a:rPr>
              <a:t> Співочий грім батьків моїх,</a:t>
            </a:r>
            <a:endParaRPr lang="uk-UA" sz="2000" dirty="0" smtClean="0">
              <a:solidFill>
                <a:srgbClr val="333333"/>
              </a:solidFill>
              <a:latin typeface="Roboto"/>
            </a:endParaRPr>
          </a:p>
          <a:p>
            <a:pPr algn="ctr"/>
            <a:r>
              <a:rPr lang="uk-UA" sz="2000" dirty="0" smtClean="0">
                <a:solidFill>
                  <a:srgbClr val="333333"/>
                </a:solidFill>
                <a:latin typeface="Times New Roman"/>
              </a:rPr>
              <a:t>Дітьми безпам’ятно забутий.</a:t>
            </a:r>
            <a:endParaRPr lang="uk-UA" sz="2000" dirty="0" smtClean="0">
              <a:solidFill>
                <a:srgbClr val="333333"/>
              </a:solidFill>
              <a:latin typeface="Roboto"/>
            </a:endParaRPr>
          </a:p>
          <a:p>
            <a:pPr algn="ctr"/>
            <a:r>
              <a:rPr lang="uk-UA" sz="2000" dirty="0" smtClean="0">
                <a:solidFill>
                  <a:srgbClr val="333333"/>
                </a:solidFill>
                <a:latin typeface="Times New Roman"/>
              </a:rPr>
              <a:t> </a:t>
            </a:r>
            <a:endParaRPr lang="uk-UA" sz="2000" dirty="0" smtClean="0">
              <a:solidFill>
                <a:srgbClr val="333333"/>
              </a:solidFill>
              <a:latin typeface="Roboto"/>
            </a:endParaRPr>
          </a:p>
          <a:p>
            <a:pPr algn="ctr"/>
            <a:r>
              <a:rPr lang="uk-UA" sz="2000" dirty="0" smtClean="0">
                <a:solidFill>
                  <a:srgbClr val="333333"/>
                </a:solidFill>
                <a:latin typeface="Times New Roman"/>
              </a:rPr>
              <a:t> О слово рідне! Шум дерев!</a:t>
            </a:r>
            <a:endParaRPr lang="uk-UA" sz="2000" dirty="0" smtClean="0">
              <a:solidFill>
                <a:srgbClr val="333333"/>
              </a:solidFill>
              <a:latin typeface="Roboto"/>
            </a:endParaRPr>
          </a:p>
          <a:p>
            <a:pPr algn="ctr"/>
            <a:r>
              <a:rPr lang="uk-UA" sz="2000" dirty="0" smtClean="0">
                <a:solidFill>
                  <a:srgbClr val="333333"/>
                </a:solidFill>
                <a:latin typeface="Times New Roman"/>
              </a:rPr>
              <a:t>Музика зір блакитнооких,</a:t>
            </a:r>
            <a:endParaRPr lang="uk-UA" sz="2000" dirty="0" smtClean="0">
              <a:solidFill>
                <a:srgbClr val="333333"/>
              </a:solidFill>
              <a:latin typeface="Roboto"/>
            </a:endParaRPr>
          </a:p>
          <a:p>
            <a:pPr algn="ctr"/>
            <a:r>
              <a:rPr lang="uk-UA" sz="2000" dirty="0" smtClean="0">
                <a:solidFill>
                  <a:srgbClr val="333333"/>
                </a:solidFill>
                <a:latin typeface="Times New Roman"/>
              </a:rPr>
              <a:t>Шовковий спів степів широких,</a:t>
            </a:r>
            <a:endParaRPr lang="uk-UA" sz="2000" dirty="0" smtClean="0">
              <a:solidFill>
                <a:srgbClr val="333333"/>
              </a:solidFill>
              <a:latin typeface="Roboto"/>
            </a:endParaRPr>
          </a:p>
          <a:p>
            <a:pPr algn="ctr"/>
            <a:r>
              <a:rPr lang="uk-UA" sz="2000" dirty="0" smtClean="0">
                <a:solidFill>
                  <a:srgbClr val="333333"/>
                </a:solidFill>
                <a:latin typeface="Times New Roman"/>
              </a:rPr>
              <a:t>Дніпра між ними левій рев…</a:t>
            </a:r>
            <a:endParaRPr lang="uk-UA" sz="2000" dirty="0" smtClean="0">
              <a:solidFill>
                <a:srgbClr val="333333"/>
              </a:solidFill>
              <a:latin typeface="Roboto"/>
            </a:endParaRPr>
          </a:p>
          <a:p>
            <a:pPr algn="ctr"/>
            <a:r>
              <a:rPr lang="uk-UA" sz="2000" dirty="0" smtClean="0">
                <a:solidFill>
                  <a:srgbClr val="333333"/>
                </a:solidFill>
                <a:latin typeface="Times New Roman"/>
              </a:rPr>
              <a:t> </a:t>
            </a:r>
            <a:endParaRPr lang="uk-UA" sz="2000" dirty="0" smtClean="0">
              <a:solidFill>
                <a:srgbClr val="333333"/>
              </a:solidFill>
              <a:latin typeface="Roboto"/>
            </a:endParaRPr>
          </a:p>
          <a:p>
            <a:pPr algn="ctr"/>
            <a:r>
              <a:rPr lang="uk-UA" sz="2000" dirty="0" smtClean="0">
                <a:solidFill>
                  <a:srgbClr val="333333"/>
                </a:solidFill>
                <a:latin typeface="Times New Roman"/>
              </a:rPr>
              <a:t>О слово! Будь мечем моїм!</a:t>
            </a:r>
            <a:endParaRPr lang="uk-UA" sz="2000" dirty="0" smtClean="0">
              <a:solidFill>
                <a:srgbClr val="333333"/>
              </a:solidFill>
              <a:latin typeface="Roboto"/>
            </a:endParaRPr>
          </a:p>
          <a:p>
            <a:pPr algn="ctr"/>
            <a:r>
              <a:rPr lang="uk-UA" sz="2000" dirty="0" smtClean="0">
                <a:solidFill>
                  <a:srgbClr val="333333"/>
                </a:solidFill>
                <a:latin typeface="Times New Roman"/>
              </a:rPr>
              <a:t>Ні, сонцем стань!</a:t>
            </a:r>
            <a:endParaRPr lang="uk-UA" sz="2000" dirty="0" smtClean="0">
              <a:solidFill>
                <a:srgbClr val="333333"/>
              </a:solidFill>
              <a:latin typeface="Roboto"/>
            </a:endParaRPr>
          </a:p>
          <a:p>
            <a:pPr algn="ctr"/>
            <a:r>
              <a:rPr lang="uk-UA" sz="2000" dirty="0" smtClean="0">
                <a:solidFill>
                  <a:srgbClr val="333333"/>
                </a:solidFill>
                <a:latin typeface="Times New Roman"/>
              </a:rPr>
              <a:t>Вгорі спинися, Осяй мій край і розтелися</a:t>
            </a:r>
            <a:endParaRPr lang="uk-UA" sz="2000" dirty="0" smtClean="0">
              <a:solidFill>
                <a:srgbClr val="333333"/>
              </a:solidFill>
              <a:latin typeface="Roboto"/>
            </a:endParaRPr>
          </a:p>
          <a:p>
            <a:pPr algn="ctr"/>
            <a:r>
              <a:rPr lang="uk-UA" sz="2000" dirty="0" smtClean="0">
                <a:solidFill>
                  <a:srgbClr val="333333"/>
                </a:solidFill>
                <a:latin typeface="Times New Roman"/>
              </a:rPr>
              <a:t>Дощами судними над ним</a:t>
            </a:r>
            <a:endParaRPr lang="uk-UA" sz="2000" dirty="0" smtClean="0">
              <a:solidFill>
                <a:srgbClr val="333333"/>
              </a:solidFill>
              <a:latin typeface="Roboto"/>
            </a:endParaRPr>
          </a:p>
          <a:p>
            <a:pPr algn="ctr"/>
            <a:r>
              <a:rPr lang="uk-UA" sz="2400" b="1" dirty="0" smtClean="0">
                <a:solidFill>
                  <a:srgbClr val="333333"/>
                </a:solidFill>
                <a:latin typeface="Times New Roman"/>
              </a:rPr>
              <a:t> </a:t>
            </a:r>
            <a:endParaRPr lang="uk-UA" sz="2400" b="0" i="0" dirty="0">
              <a:solidFill>
                <a:srgbClr val="333333"/>
              </a:solidFill>
              <a:effectLst/>
              <a:latin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638044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147248" cy="2880320"/>
          </a:xfrm>
        </p:spPr>
        <p:txBody>
          <a:bodyPr>
            <a:normAutofit/>
          </a:bodyPr>
          <a:lstStyle/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Хто з українських поетів звертався до теми рідного слова (рідної мови)?</a:t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До якого жанру лірики належить вірш?</a:t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Чому рідне слово Олесь порівнює з  «орлом скутим»?</a:t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Як усвідомлює свою причетність до проблеми існування рідного слова ліричний герой О. Олеся?</a:t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uk-U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Яка позиція ліричного героя щодо існування рідного слова?</a:t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2627784" y="188640"/>
            <a:ext cx="4320480" cy="1152128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Робота з текстом</a:t>
            </a:r>
            <a:endParaRPr lang="uk-UA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ludmi\Downloads\272434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3645024"/>
            <a:ext cx="4464496" cy="2535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8056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15272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uk-UA" sz="23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Літературний рід:</a:t>
            </a:r>
            <a:r>
              <a:rPr lang="uk-UA" sz="2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патріотична лірика.</a:t>
            </a:r>
          </a:p>
          <a:p>
            <a:pPr algn="just"/>
            <a:r>
              <a:rPr lang="uk-UA" sz="23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Жанр:</a:t>
            </a:r>
            <a:r>
              <a:rPr lang="uk-UA" sz="2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вірш-медитація (історико-філософське осмислення ролі рідного слова, загалом митця в історичній долі народу).</a:t>
            </a:r>
          </a:p>
          <a:p>
            <a:pPr algn="just"/>
            <a:r>
              <a:rPr lang="uk-UA" sz="23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Напрям:</a:t>
            </a:r>
            <a:r>
              <a:rPr lang="uk-UA" sz="2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модернізм.</a:t>
            </a:r>
          </a:p>
          <a:p>
            <a:pPr algn="just"/>
            <a:r>
              <a:rPr lang="uk-UA" sz="23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Течія:</a:t>
            </a:r>
            <a:r>
              <a:rPr lang="uk-UA" sz="2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символізм.</a:t>
            </a:r>
          </a:p>
          <a:p>
            <a:pPr algn="just"/>
            <a:r>
              <a:rPr lang="uk-UA" sz="23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Провідний мотив, мотиви:</a:t>
            </a:r>
            <a:r>
              <a:rPr lang="uk-UA" sz="2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щире захоплення рідним словом; гнівне картання тих, хто його нищить і зневажає; заклик любити й берегти рідне слово.</a:t>
            </a:r>
          </a:p>
          <a:p>
            <a:pPr algn="just"/>
            <a:r>
              <a:rPr lang="uk-UA" sz="23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  <a:r>
              <a:rPr lang="uk-UA" sz="2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роль рідного слова в житті суспільства.</a:t>
            </a:r>
          </a:p>
          <a:p>
            <a:pPr algn="just"/>
            <a:r>
              <a:rPr lang="uk-UA" sz="23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Ідея:</a:t>
            </a:r>
            <a:r>
              <a:rPr lang="uk-UA" sz="2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утвердження думки про силу рідного слова, яке здатне стати зброєю в руках громадянина й патріота проти "дітей", які "безпам'ятно забули" батьківське слово.</a:t>
            </a:r>
          </a:p>
          <a:p>
            <a:pPr algn="just"/>
            <a:r>
              <a:rPr lang="uk-UA" sz="23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Композиція (зміст):</a:t>
            </a:r>
            <a:r>
              <a:rPr lang="uk-UA" sz="2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ліричний герой звертається до слова, називаючи його скутим орлом — говорить, що слово чужинцям кинутого на сміх безпам'ятними дітьми — показує красу слова — звертається до слова бути його мечем, сонцем, дощем судним для краю рідного.</a:t>
            </a: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Ідейно-художній аналіз поезії</a:t>
            </a:r>
            <a:endParaRPr lang="uk-UA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3445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260647"/>
            <a:ext cx="842493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Художньо-стильові особливості:</a:t>
            </a:r>
            <a:r>
              <a:rPr lang="uk-UA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endParaRPr lang="uk-UA" sz="2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три частини композиції виконують роль тези, антитези і синтезу. Поезія вибудувана як монолог-звертання ліричного героя до рідного слова. Анафора "О слово рідне!" увиразнює не тільки композиційну єдність, а й змістову наповненість, підкреслює щирість ліричної оповіді, схвильованість героя, зумовлює ораторські інтонації, патріотичні почуття. У серці автора виникає біль через зневажливе ставлення до рідної мови й історичне безпам'ятство співвітчизників. Наскрізна антитеза розгортає сюжет вірша. Поет використовує яскраві метафори й епітети. Українське слово уподібнюється "скутому орлу", тобто поневоленому народові, слово якого звучало завжди як "співочий грім батьків моїх", а тепер "дітьми безпам'ятно забутий". Поет вдається до ремінісценцій послання "І мертвим, і живим..." </a:t>
            </a:r>
          </a:p>
          <a:p>
            <a:pPr algn="ctr"/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Т. Шевченка, закликаючи дієво любити свободу людини і народу. Для поета рідне слово, незважаючи на переслідування і заборони, — носій волелюбного духу народу, його безсмертя. Ідея вірша випливає з переконань митця, що рідне слово відбиває драматичну історію України, стало духовною зброєю народу.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178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836713"/>
            <a:ext cx="77768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Зображуючи поетичний образ неповторної краси української мови і Вітчизни, поет висловлю своє творче кредо: </a:t>
            </a:r>
          </a:p>
          <a:p>
            <a:pPr algn="ctr"/>
            <a:r>
              <a:rPr lang="uk-UA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"О слово! Будь мечем моїм! / Ні, сонцем стань! Вгорі спинися, / Осяй мій край і розлетися / Дощами судними над ним".</a:t>
            </a:r>
          </a:p>
          <a:p>
            <a:pPr algn="ctr"/>
            <a:endParaRPr lang="uk-UA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Образ меча в Олеся перегукується з емблемою апостола Павла, у якого він символізує меч духовний</a:t>
            </a:r>
            <a:r>
              <a:rPr lang="uk-UA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"Меч духовний є слово Боже". </a:t>
            </a:r>
          </a:p>
          <a:p>
            <a:pPr algn="ctr"/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Автор переосмислює цей образ, поєднуючи в ньому духовне і творче начала; слово-меч стає атрибутом свободи і справедливості.</a:t>
            </a:r>
          </a:p>
          <a:p>
            <a:pPr algn="ctr"/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 руслі символізму поет вдається до міфологічних образів космічного простору — сонця, синього неба, музики зір, а також біблійних образів (судні дні), які очистять рідний край від зла і стануть запорукою відродження нації, якщо вона поставить слово-меч собі на службу, оберігатиме рідне слово — символ безсмертя народу.</a:t>
            </a:r>
            <a:endParaRPr lang="uk-UA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8565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9928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Образи та символічні образи:</a:t>
            </a:r>
          </a:p>
          <a:p>
            <a:pPr algn="ctr"/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285750" indent="-285750" algn="just">
              <a:buFontTx/>
              <a:buChar char="-"/>
            </a:pP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людей: ліричний герой — людина-патріот, яка любить рідну мову й займає активну громадянську позицію; </a:t>
            </a:r>
          </a:p>
          <a:p>
            <a:pPr marL="285750" indent="-285750" algn="just">
              <a:buFontTx/>
              <a:buChar char="-"/>
            </a:pP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діти — українці, які відцуралися рідного слова; </a:t>
            </a:r>
          </a:p>
          <a:p>
            <a:pPr marL="285750" indent="-285750" algn="just">
              <a:buFontTx/>
              <a:buChar char="-"/>
            </a:pP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чужинці; </a:t>
            </a:r>
          </a:p>
          <a:p>
            <a:pPr marL="285750" indent="-285750" algn="just">
              <a:buFontTx/>
              <a:buChar char="-"/>
            </a:pP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природи: орел, дерева, зорі, Дніпро, сонце, дощі; предметів і явищ: слово; шум, музика, спів, рев, меч.</a:t>
            </a:r>
          </a:p>
          <a:p>
            <a:pPr algn="just"/>
            <a:endParaRPr lang="uk-UA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Символічні образи:</a:t>
            </a:r>
            <a:r>
              <a:rPr lang="uk-UA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endParaRPr lang="uk-UA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скутий орел (символ великої сили й свободи, яка неприродно скута); </a:t>
            </a:r>
          </a:p>
          <a:p>
            <a:pPr marL="285750" indent="-285750" algn="just">
              <a:buFontTx/>
              <a:buChar char="-"/>
            </a:pP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сонце (символ нового життя); </a:t>
            </a:r>
          </a:p>
          <a:p>
            <a:pPr marL="285750" indent="-285750" algn="just">
              <a:buFontTx/>
              <a:buChar char="-"/>
            </a:pP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судні дощі (символ покари за гріх безпам'ятства); меч (символ сили слова).</a:t>
            </a:r>
            <a:endParaRPr lang="uk-UA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18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Художні засоби:</a:t>
            </a:r>
            <a:endParaRPr lang="uk-UA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8061014"/>
              </p:ext>
            </p:extLst>
          </p:nvPr>
        </p:nvGraphicFramePr>
        <p:xfrm>
          <a:off x="457200" y="1484786"/>
          <a:ext cx="8229600" cy="360039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114800"/>
                <a:gridCol w="4114800"/>
              </a:tblGrid>
              <a:tr h="560270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Алітерація</a:t>
                      </a:r>
                      <a:endParaRPr lang="uk-UA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06688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Епітет</a:t>
                      </a:r>
                      <a:endParaRPr lang="uk-UA" b="1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06688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Порівняння</a:t>
                      </a:r>
                      <a:endParaRPr lang="uk-UA" b="1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06688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Метафора</a:t>
                      </a:r>
                      <a:endParaRPr lang="uk-UA" b="1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06688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Риторичне звертання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06688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Риторичне  заперечення</a:t>
                      </a:r>
                      <a:endParaRPr lang="uk-UA" b="1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06688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Риторичні оклики</a:t>
                      </a:r>
                      <a:endParaRPr lang="uk-UA" b="1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97764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99248"/>
          </a:xfrm>
        </p:spPr>
        <p:txBody>
          <a:bodyPr/>
          <a:lstStyle/>
          <a:p>
            <a:pPr marL="0" indent="0" algn="ctr">
              <a:buNone/>
            </a:pP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Слово</a:t>
            </a:r>
          </a:p>
          <a:p>
            <a:pPr marL="0" indent="0" algn="ctr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Мелодійне, рідне</a:t>
            </a:r>
          </a:p>
          <a:p>
            <a:pPr marL="0" indent="0" algn="ctr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Звучить, перемагає, бринить</a:t>
            </a:r>
          </a:p>
          <a:p>
            <a:pPr marL="0" indent="0" algn="ctr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Осяває рідний край</a:t>
            </a:r>
          </a:p>
          <a:p>
            <a:pPr marL="0" indent="0" algn="ctr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Сонце</a:t>
            </a:r>
          </a:p>
          <a:p>
            <a:pPr marL="0" indent="0" algn="ctr"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19256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Сенкан</a:t>
            </a:r>
            <a:endParaRPr lang="uk-UA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037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496944" cy="3312368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Домашнє завдання:</a:t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Написати  есе </a:t>
            </a:r>
            <a:b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 Духовні пріоритети О. Олеся»</a:t>
            </a:r>
            <a:endParaRPr lang="uk-UA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Смайлики - красивые картинки (100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65335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97</TotalTime>
  <Words>350</Words>
  <Application>Microsoft Office PowerPoint</Application>
  <PresentationFormat>Экран (4:3)</PresentationFormat>
  <Paragraphs>76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Бумажная</vt:lpstr>
      <vt:lpstr>Експресивне висловлювання патріотичних почуттів  («О слово рідне! Орле скутий!..»)</vt:lpstr>
      <vt:lpstr>Презентация PowerPoint</vt:lpstr>
      <vt:lpstr>Презентация PowerPoint</vt:lpstr>
      <vt:lpstr>Презентация PowerPoint</vt:lpstr>
      <vt:lpstr>1. Хто з українських поетів звертався до теми рідного слова (рідної мови)? 2. До якого жанру лірики належить вірш? 3. Чому рідне слово Олесь порівнює з  «орлом скутим»? 4. Як усвідомлює свою причетність до проблеми існування рідного слова ліричний герой О. Олеся? 5.  Яка позиція ліричного героя щодо існування рідного слова?  </vt:lpstr>
      <vt:lpstr>Ідейно-художній аналіз поезії</vt:lpstr>
      <vt:lpstr>Презентация PowerPoint</vt:lpstr>
      <vt:lpstr>Презентация PowerPoint</vt:lpstr>
      <vt:lpstr>Презентация PowerPoint</vt:lpstr>
      <vt:lpstr>Художні засоби:</vt:lpstr>
      <vt:lpstr>  Сенкан</vt:lpstr>
      <vt:lpstr>      Домашнє завдання:  Написати  есе  « Духовні пріоритети О. Олеся»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Експресивне висловлювання патріотичних почуттів  («О слово рідне! Орле скутий!..»)</dc:title>
  <dc:creator>Людмила Кондратюк</dc:creator>
  <cp:lastModifiedBy>Людмила Кондратюк</cp:lastModifiedBy>
  <cp:revision>12</cp:revision>
  <dcterms:created xsi:type="dcterms:W3CDTF">2024-12-02T11:55:37Z</dcterms:created>
  <dcterms:modified xsi:type="dcterms:W3CDTF">2024-12-03T20:05:41Z</dcterms:modified>
</cp:coreProperties>
</file>