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9" r:id="rId1"/>
  </p:sldMasterIdLst>
  <p:notesMasterIdLst>
    <p:notesMasterId r:id="rId20"/>
  </p:notesMasterIdLst>
  <p:sldIdLst>
    <p:sldId id="335" r:id="rId2"/>
    <p:sldId id="362" r:id="rId3"/>
    <p:sldId id="257" r:id="rId4"/>
    <p:sldId id="361" r:id="rId5"/>
    <p:sldId id="363" r:id="rId6"/>
    <p:sldId id="364" r:id="rId7"/>
    <p:sldId id="365" r:id="rId8"/>
    <p:sldId id="366" r:id="rId9"/>
    <p:sldId id="368" r:id="rId10"/>
    <p:sldId id="369" r:id="rId11"/>
    <p:sldId id="370" r:id="rId12"/>
    <p:sldId id="371" r:id="rId13"/>
    <p:sldId id="372" r:id="rId14"/>
    <p:sldId id="342" r:id="rId15"/>
    <p:sldId id="345" r:id="rId16"/>
    <p:sldId id="322" r:id="rId17"/>
    <p:sldId id="263" r:id="rId18"/>
    <p:sldId id="32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21" autoAdjust="0"/>
    <p:restoredTop sz="95033" autoAdjust="0"/>
  </p:normalViewPr>
  <p:slideViewPr>
    <p:cSldViewPr snapToGrid="0">
      <p:cViewPr varScale="1">
        <p:scale>
          <a:sx n="79" d="100"/>
          <a:sy n="79" d="100"/>
        </p:scale>
        <p:origin x="90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CB1B5-61CA-4FB8-9039-8D3C13120E25}" type="datetimeFigureOut">
              <a:rPr lang="ru-UA" smtClean="0"/>
              <a:t>11.02.2024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76D8C-243C-4E44-AB4A-609C0F5815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14979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476D8C-243C-4E44-AB4A-609C0F5815F5}" type="slidenum">
              <a:rPr lang="ru-UA" smtClean="0"/>
              <a:t>15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65695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476D8C-243C-4E44-AB4A-609C0F5815F5}" type="slidenum">
              <a:rPr lang="ru-UA" smtClean="0"/>
              <a:t>16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08920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18263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51486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430108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94995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67168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28499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77645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35386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6616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24486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204242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3580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887181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5041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82639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18191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9806E-8E94-473C-AEE7-BE6F15F85533}" type="datetime1">
              <a:rPr lang="en-US" smtClean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869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  <p:sldLayoutId id="2147483802" r:id="rId13"/>
    <p:sldLayoutId id="2147483803" r:id="rId14"/>
    <p:sldLayoutId id="2147483804" r:id="rId15"/>
    <p:sldLayoutId id="2147483805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b_OLEMTtzE?feature=oembed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h2UcDh3AsOc?feature=oemb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6MhM5-CzKw?feature=oembed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r72U5SmkaQ?feature=oembe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h2UcDh3AsOc" TargetMode="External"/><Relationship Id="rId2" Type="http://schemas.openxmlformats.org/officeDocument/2006/relationships/hyperlink" Target="https://youtu.be/jb_OLEMTtz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ir72U5SmkaQ" TargetMode="External"/><Relationship Id="rId4" Type="http://schemas.openxmlformats.org/officeDocument/2006/relationships/hyperlink" Target="https://youtu.be/d6MhM5-CzK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7AF003-85B5-D08C-305B-C4763A1291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75888" y="764705"/>
            <a:ext cx="8004962" cy="2399758"/>
          </a:xfrm>
        </p:spPr>
        <p:txBody>
          <a:bodyPr anchor="ctr">
            <a:normAutofit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Історичне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минуле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 в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літописних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оповіданнях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Казкові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 й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історичні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мотиви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. «ПОВІСТЬ МИНУЛИХ ЛІТ» 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ru-RU" sz="3600" dirty="0" err="1">
                <a:solidFill>
                  <a:schemeClr val="accent2">
                    <a:lumMod val="75000"/>
                  </a:schemeClr>
                </a:solidFill>
              </a:rPr>
              <a:t>уривки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</a:rPr>
              <a:t>) </a:t>
            </a:r>
            <a:endParaRPr lang="ru-UA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B104A38-D8D0-265C-04F5-1879C0F233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52184" y="172756"/>
            <a:ext cx="4452371" cy="591949"/>
          </a:xfrm>
        </p:spPr>
        <p:txBody>
          <a:bodyPr anchor="b">
            <a:normAutofit fontScale="92500" lnSpcReduction="20000"/>
          </a:bodyPr>
          <a:lstStyle/>
          <a:p>
            <a:pPr algn="ctr"/>
            <a:r>
              <a:rPr lang="uk-UA" sz="4000" b="1" dirty="0">
                <a:solidFill>
                  <a:schemeClr val="accent2">
                    <a:lumMod val="50000"/>
                  </a:schemeClr>
                </a:solidFill>
              </a:rPr>
              <a:t>Тема уроку: </a:t>
            </a:r>
            <a:endParaRPr lang="ru-UA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3" descr="Мрамор с коричневый и голубой цвета">
            <a:extLst>
              <a:ext uri="{FF2B5EF4-FFF2-40B4-BE49-F238E27FC236}">
                <a16:creationId xmlns:a16="http://schemas.microsoft.com/office/drawing/2014/main" id="{2D268586-01FA-73AE-1506-7B8178CAAD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890" r="20999"/>
          <a:stretch/>
        </p:blipFill>
        <p:spPr>
          <a:xfrm>
            <a:off x="1" y="-68094"/>
            <a:ext cx="3774332" cy="6857999"/>
          </a:xfrm>
          <a:prstGeom prst="rect">
            <a:avLst/>
          </a:prstGeom>
        </p:spPr>
      </p:pic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6709C63F-3C83-3B29-CEBC-7A1D9CF2FE5F}"/>
              </a:ext>
            </a:extLst>
          </p:cNvPr>
          <p:cNvSpPr txBox="1">
            <a:spLocks/>
          </p:cNvSpPr>
          <p:nvPr/>
        </p:nvSpPr>
        <p:spPr>
          <a:xfrm>
            <a:off x="-532124" y="-542679"/>
            <a:ext cx="4452371" cy="14308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4000" b="1" dirty="0" err="1">
                <a:solidFill>
                  <a:schemeClr val="accent2">
                    <a:lumMod val="50000"/>
                  </a:schemeClr>
                </a:solidFill>
              </a:rPr>
              <a:t>Уроки</a:t>
            </a:r>
            <a:r>
              <a:rPr lang="uk-UA" sz="4000" b="1" dirty="0">
                <a:solidFill>
                  <a:schemeClr val="accent2">
                    <a:lumMod val="50000"/>
                  </a:schemeClr>
                </a:solidFill>
              </a:rPr>
              <a:t> 45-48</a:t>
            </a:r>
            <a:endParaRPr lang="ru-UA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D65AA69-5C5C-514F-1E20-E6FF6E9FA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951378" y="3164463"/>
            <a:ext cx="6115683" cy="33958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7572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B79724F-6B0E-B189-7A80-DE95768D5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0FE1BA0-80D8-5AFA-37DD-322FA415CD94}"/>
              </a:ext>
            </a:extLst>
          </p:cNvPr>
          <p:cNvSpPr txBox="1"/>
          <p:nvPr/>
        </p:nvSpPr>
        <p:spPr>
          <a:xfrm>
            <a:off x="291831" y="319897"/>
            <a:ext cx="673154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Україна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має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славну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історію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</a:t>
            </a:r>
          </a:p>
          <a:p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Упродовж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віків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нашим предкам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доводилося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боронити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землю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від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багатьох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нападників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захищати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себе  та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свої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святині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 </a:t>
            </a:r>
          </a:p>
          <a:p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Були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епохи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коли наша держава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занепадала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а були й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часи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коли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міцнішала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піднімалася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будувала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міста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й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храми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до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неї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з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повагою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ставилася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вся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Європа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CDFBE4B-000F-5B56-B0E4-254EC6F1A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7227" y="129651"/>
            <a:ext cx="3767988" cy="2184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E8F0EE9-9A49-9A41-4E5D-0E3513C6A4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3180" y="4544193"/>
            <a:ext cx="3250605" cy="2210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931048F-9021-F829-5ED7-CD30A679E6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9113" y="2441402"/>
            <a:ext cx="3250606" cy="1975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613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0EB7445-0255-E755-9F8C-20720D3E159C}"/>
              </a:ext>
            </a:extLst>
          </p:cNvPr>
          <p:cNvSpPr txBox="1"/>
          <p:nvPr/>
        </p:nvSpPr>
        <p:spPr>
          <a:xfrm>
            <a:off x="430300" y="1179195"/>
            <a:ext cx="540629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Усім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королям і князям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Європи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за честь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було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поріднитися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з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київським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князем Ярославом Мудрим,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сином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князя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Володимира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 А слава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козацька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… Вона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гриміла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на весь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світ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!.</a:t>
            </a:r>
            <a:endParaRPr lang="ru-UA" sz="2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2FAB8D-C13D-FCAA-2037-849DE71B00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1281" y="239326"/>
            <a:ext cx="3511918" cy="263054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038C800-2A9E-31C5-7BF1-83BB86DE6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4867" y="3050746"/>
            <a:ext cx="5276833" cy="2630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4D006CC-3A62-6880-26AE-1476F03EC761}"/>
              </a:ext>
            </a:extLst>
          </p:cNvPr>
          <p:cNvSpPr txBox="1"/>
          <p:nvPr/>
        </p:nvSpPr>
        <p:spPr>
          <a:xfrm>
            <a:off x="7340330" y="5601820"/>
            <a:ext cx="48516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/>
              <a:t>«</a:t>
            </a:r>
            <a:r>
              <a:rPr lang="ru-RU" sz="1600" dirty="0" err="1"/>
              <a:t>Французькі</a:t>
            </a:r>
            <a:r>
              <a:rPr lang="ru-RU" sz="1600" dirty="0"/>
              <a:t> </a:t>
            </a:r>
            <a:r>
              <a:rPr lang="ru-RU" sz="1600" dirty="0" err="1"/>
              <a:t>посли</a:t>
            </a:r>
            <a:r>
              <a:rPr lang="ru-RU" sz="1600" dirty="0"/>
              <a:t> в Ярослава», </a:t>
            </a:r>
          </a:p>
          <a:p>
            <a:r>
              <a:rPr lang="ru-RU" sz="1600" dirty="0"/>
              <a:t>            Петро </a:t>
            </a:r>
            <a:r>
              <a:rPr lang="ru-RU" sz="1600" dirty="0" err="1"/>
              <a:t>Андрусів</a:t>
            </a:r>
            <a:endParaRPr lang="ru-UA" sz="1600" dirty="0"/>
          </a:p>
        </p:txBody>
      </p:sp>
    </p:spTree>
    <p:extLst>
      <p:ext uri="{BB962C8B-B14F-4D97-AF65-F5344CB8AC3E}">
        <p14:creationId xmlns:p14="http://schemas.microsoft.com/office/powerpoint/2010/main" val="296051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744999D-6AAF-2ED4-B18F-71158225C3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203E74C-92E7-4944-1297-B729DE76EA2C}"/>
              </a:ext>
            </a:extLst>
          </p:cNvPr>
          <p:cNvSpPr txBox="1"/>
          <p:nvPr/>
        </p:nvSpPr>
        <p:spPr>
          <a:xfrm>
            <a:off x="334306" y="450685"/>
            <a:ext cx="609567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 	Наша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історія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закарбована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в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усній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народній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творчості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але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фольклорні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твори не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завжди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можна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вважати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джерелом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достовірної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інформації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Адже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ми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знаємо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що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в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народних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піснях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переказах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і думах є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багато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народної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фантазії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та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перебільшення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</a:t>
            </a:r>
            <a:endParaRPr lang="ru-UA" sz="2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3D3439-A497-1FC8-E461-E5E69788C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9923" y="353153"/>
            <a:ext cx="2808050" cy="2239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D1F79E2-801A-58CE-CD2E-76811A54E97B}"/>
              </a:ext>
            </a:extLst>
          </p:cNvPr>
          <p:cNvSpPr txBox="1"/>
          <p:nvPr/>
        </p:nvSpPr>
        <p:spPr>
          <a:xfrm>
            <a:off x="7640950" y="2592370"/>
            <a:ext cx="40272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0" i="1" dirty="0" err="1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Пам’ятник</a:t>
            </a:r>
            <a:r>
              <a:rPr lang="ru-RU" sz="1400" b="0" i="1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 Ярославу Мудрому в </a:t>
            </a:r>
            <a:r>
              <a:rPr lang="ru-RU" sz="1400" b="0" i="1" dirty="0" err="1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Києві</a:t>
            </a:r>
            <a:endParaRPr lang="ru-UA" sz="14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6E72128-34AF-8347-7CD5-B1D44ADE75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896" y="3771454"/>
            <a:ext cx="5181798" cy="2781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77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3F6CB7E-838C-BC26-2607-BE10C17EC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607DEAD-10D7-C242-C5B7-3E47941AB468}"/>
              </a:ext>
            </a:extLst>
          </p:cNvPr>
          <p:cNvSpPr txBox="1"/>
          <p:nvPr/>
        </p:nvSpPr>
        <p:spPr>
          <a:xfrm>
            <a:off x="188391" y="807396"/>
            <a:ext cx="7000349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Світло про нашу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минувшину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проливають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перші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книги,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які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створено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тисячу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років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тому!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Серед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небагатьох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книг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княжої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доби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що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дійшли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до наших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днів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— «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Повість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минулих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».</a:t>
            </a:r>
          </a:p>
          <a:p>
            <a:pPr algn="just"/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Це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—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найдавніший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літопис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який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є в нас не в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оригіналі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а в списку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наступних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поколінь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(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тобто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це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копія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списана з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оригіналу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).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D4E491-CC53-76B9-D8F7-0A72F1C84F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3507" y="710809"/>
            <a:ext cx="3397240" cy="4756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5517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D6E462F8-F04C-23DC-C1B5-46EC9387B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виток: горизонтальный 2">
            <a:extLst>
              <a:ext uri="{FF2B5EF4-FFF2-40B4-BE49-F238E27FC236}">
                <a16:creationId xmlns:a16="http://schemas.microsoft.com/office/drawing/2014/main" id="{4B1F58C9-5B46-F5D9-B78C-709F5B37939F}"/>
              </a:ext>
            </a:extLst>
          </p:cNvPr>
          <p:cNvSpPr/>
          <p:nvPr/>
        </p:nvSpPr>
        <p:spPr>
          <a:xfrm>
            <a:off x="554478" y="2279520"/>
            <a:ext cx="6682902" cy="4506332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Літопис — найдавніший вид літератури, в якому розміщені в часовій послідовності коротенькі замітки й докладні оповідання про історичні події. Літописи одночасно є як історичними документами, так і художніми творами. В них записані факти й події минулих часів у той же час у них багато легенд, переказів, навіть байок і казок, що написані емоційно й образно з використанням художніх засобів (а це вже різні жанри художніх творів).</a:t>
            </a:r>
            <a:endParaRPr lang="ru-UA" sz="2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089C8D-826B-6F9F-0A03-239C27515B51}"/>
              </a:ext>
            </a:extLst>
          </p:cNvPr>
          <p:cNvSpPr txBox="1"/>
          <p:nvPr/>
        </p:nvSpPr>
        <p:spPr>
          <a:xfrm>
            <a:off x="1054157" y="150516"/>
            <a:ext cx="614431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Найбільше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долучився</a:t>
            </a:r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до 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створення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літопису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«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Повісті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минулих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»  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чернець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Києво-Печерського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монастиря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- Нестор </a:t>
            </a:r>
            <a:r>
              <a:rPr lang="ru-RU" sz="3200" i="1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Літописець</a:t>
            </a:r>
            <a:r>
              <a:rPr lang="ru-RU" sz="3200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B8E9958-48F7-A7D8-A69F-1865CE6541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7059" y="176997"/>
            <a:ext cx="3975535" cy="5760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582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D9F7D945-BB9D-C0A8-9D51-D255AC71C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8AB6D62-C081-C8A3-82A3-3D5C7F0566D2}"/>
              </a:ext>
            </a:extLst>
          </p:cNvPr>
          <p:cNvSpPr txBox="1"/>
          <p:nvPr/>
        </p:nvSpPr>
        <p:spPr>
          <a:xfrm>
            <a:off x="227303" y="0"/>
            <a:ext cx="6231864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У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цьому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літописі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ведеться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розповідь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про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історію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України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від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найдавніших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часів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(про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заснування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Києва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) до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сучасних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Несторові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подій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тобто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до 1110 р. У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цій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книзі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йдеться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про те,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що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Київ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заснував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апостол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Андрій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який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сказав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своїм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учням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:</a:t>
            </a:r>
          </a:p>
          <a:p>
            <a:pPr algn="just"/>
            <a:endParaRPr lang="ru-RU" sz="3200" u="none" strike="noStrike" baseline="0" dirty="0">
              <a:solidFill>
                <a:schemeClr val="accent2">
                  <a:lumMod val="75000"/>
                </a:schemeClr>
              </a:solidFill>
              <a:latin typeface="SchoolBookC-Italic"/>
            </a:endParaRPr>
          </a:p>
          <a:p>
            <a:pPr algn="just"/>
            <a:r>
              <a:rPr lang="ru-RU" sz="32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«</a:t>
            </a:r>
            <a:r>
              <a:rPr lang="ru-RU" sz="28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Бачите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28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ви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гори </a:t>
            </a:r>
            <a:r>
              <a:rPr lang="ru-RU" sz="28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ці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? </a:t>
            </a:r>
          </a:p>
          <a:p>
            <a:pPr algn="just"/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Так-от,     на </a:t>
            </a:r>
            <a:r>
              <a:rPr lang="ru-RU" sz="28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цих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	горах</a:t>
            </a:r>
          </a:p>
          <a:p>
            <a:pPr algn="just"/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</a:t>
            </a:r>
            <a:r>
              <a:rPr lang="ru-RU" sz="28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возсіяє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благодать </a:t>
            </a:r>
            <a:r>
              <a:rPr lang="ru-RU" sz="28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Божа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</a:p>
          <a:p>
            <a:pPr algn="just"/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і буде город великий, </a:t>
            </a:r>
          </a:p>
          <a:p>
            <a:pPr algn="just"/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і </a:t>
            </a:r>
            <a:r>
              <a:rPr lang="ru-RU" sz="28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церков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	</a:t>
            </a:r>
            <a:r>
              <a:rPr lang="ru-RU" sz="28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багато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2800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воздвигне</a:t>
            </a:r>
            <a:r>
              <a:rPr lang="ru-RU" sz="2800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Бог».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F083352-1B32-20CC-FE2E-1B3DFC29BF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1864" y="393867"/>
            <a:ext cx="2170364" cy="2456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B4E7A2A-CB1B-5B86-2E29-E25DB0B520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282" y="1299690"/>
            <a:ext cx="2042337" cy="2344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F133B6F-5CEC-629B-1EF9-EA5AFBF3C3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3723" y="3644056"/>
            <a:ext cx="2170364" cy="2456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277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39109AE8-F930-C450-ED65-47AB277299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A50477A-BD3D-F5EF-6755-38D927843201}"/>
              </a:ext>
            </a:extLst>
          </p:cNvPr>
          <p:cNvSpPr txBox="1"/>
          <p:nvPr/>
        </p:nvSpPr>
        <p:spPr>
          <a:xfrm>
            <a:off x="451038" y="87549"/>
            <a:ext cx="7000349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У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літописі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подано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докладні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відомості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про полян, древлян,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сіверян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та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інші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племена, про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їхні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звичаї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й мову. У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ньому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йдеться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про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укладання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Святославом миру з греками,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хрещення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Русі-України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Володимиром</a:t>
            </a:r>
            <a:endParaRPr lang="ru-RU" sz="3200" u="none" strike="noStrike" baseline="0" dirty="0">
              <a:solidFill>
                <a:schemeClr val="accent2">
                  <a:lumMod val="75000"/>
                </a:schemeClr>
              </a:solidFill>
              <a:latin typeface="SchoolBookC-Italic"/>
            </a:endParaRPr>
          </a:p>
          <a:p>
            <a:pPr algn="just"/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Великим, про перемогу Ярослава над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печенігами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та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багато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інших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подій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 Головна думка «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Повісті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минулих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» —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захоплення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героїчним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минулим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</a:t>
            </a:r>
          </a:p>
          <a:p>
            <a:pPr algn="just"/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		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Цей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літопис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також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позначений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глибоким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сумом із приводу княжих сварок і лиха, </a:t>
            </a:r>
            <a:r>
              <a:rPr lang="ru-RU" sz="320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заподіяного</a:t>
            </a:r>
            <a:r>
              <a:rPr lang="ru-RU" sz="3200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ордою.</a:t>
            </a:r>
            <a:endParaRPr lang="ru-RU" sz="3200" i="1" u="none" strike="noStrike" baseline="0" dirty="0">
              <a:solidFill>
                <a:schemeClr val="accent2">
                  <a:lumMod val="75000"/>
                </a:schemeClr>
              </a:solidFill>
              <a:latin typeface="SchoolBookC-Italic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FBB49ED-AA98-EF59-F1D9-D95D213E1C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736" r="-1" b="8698"/>
          <a:stretch/>
        </p:blipFill>
        <p:spPr>
          <a:xfrm>
            <a:off x="7566761" y="350195"/>
            <a:ext cx="2478757" cy="3205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A0D0200-8336-947F-881A-6649B6FF9E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261" b="9974"/>
          <a:stretch/>
        </p:blipFill>
        <p:spPr>
          <a:xfrm>
            <a:off x="10045518" y="2318408"/>
            <a:ext cx="2030901" cy="3157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B461431-FCE7-7145-1691-BA1DAA8A9EF3}"/>
              </a:ext>
            </a:extLst>
          </p:cNvPr>
          <p:cNvSpPr txBox="1"/>
          <p:nvPr/>
        </p:nvSpPr>
        <p:spPr>
          <a:xfrm>
            <a:off x="8478973" y="5592261"/>
            <a:ext cx="36714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 err="1"/>
              <a:t>Мініатюри</a:t>
            </a:r>
            <a:r>
              <a:rPr lang="ru-RU" sz="1200" dirty="0"/>
              <a:t> із </a:t>
            </a:r>
            <a:r>
              <a:rPr lang="ru-RU" sz="1200" dirty="0" err="1"/>
              <a:t>зображенням</a:t>
            </a:r>
            <a:r>
              <a:rPr lang="ru-RU" sz="1200" dirty="0"/>
              <a:t> </a:t>
            </a:r>
            <a:r>
              <a:rPr lang="ru-RU" sz="1200" dirty="0" err="1"/>
              <a:t>хрещення</a:t>
            </a:r>
            <a:r>
              <a:rPr lang="ru-RU" sz="1200" dirty="0"/>
              <a:t> князя </a:t>
            </a:r>
            <a:r>
              <a:rPr lang="ru-RU" sz="1200" dirty="0" err="1"/>
              <a:t>Володимира</a:t>
            </a:r>
            <a:r>
              <a:rPr lang="ru-RU" sz="1200" dirty="0"/>
              <a:t>  Великого та </a:t>
            </a:r>
            <a:r>
              <a:rPr lang="ru-RU" sz="1200" dirty="0" err="1"/>
              <a:t>його</a:t>
            </a:r>
            <a:r>
              <a:rPr lang="ru-RU" sz="1200" dirty="0"/>
              <a:t> дружин-</a:t>
            </a:r>
            <a:r>
              <a:rPr lang="ru-RU" sz="1200" dirty="0" err="1"/>
              <a:t>ників</a:t>
            </a:r>
            <a:r>
              <a:rPr lang="ru-RU" sz="1200" dirty="0"/>
              <a:t>, </a:t>
            </a:r>
            <a:r>
              <a:rPr lang="ru-RU" sz="1200" dirty="0" err="1"/>
              <a:t>якими</a:t>
            </a:r>
            <a:r>
              <a:rPr lang="ru-RU" sz="1200" dirty="0"/>
              <a:t> прикрашено текст  «</a:t>
            </a:r>
            <a:r>
              <a:rPr lang="ru-RU" sz="1200" dirty="0" err="1"/>
              <a:t>Повісті</a:t>
            </a:r>
            <a:r>
              <a:rPr lang="ru-RU" sz="1200" dirty="0"/>
              <a:t> </a:t>
            </a:r>
            <a:r>
              <a:rPr lang="ru-RU" sz="1200" dirty="0" err="1"/>
              <a:t>минулих</a:t>
            </a:r>
            <a:r>
              <a:rPr lang="ru-RU" sz="1200" dirty="0"/>
              <a:t> </a:t>
            </a:r>
            <a:r>
              <a:rPr lang="ru-RU" sz="1200" dirty="0" err="1"/>
              <a:t>літ</a:t>
            </a:r>
            <a:r>
              <a:rPr lang="ru-RU" sz="1200" dirty="0"/>
              <a:t>» у </a:t>
            </a:r>
            <a:r>
              <a:rPr lang="ru-RU" sz="1200" dirty="0" err="1"/>
              <a:t>Радзивіллівському</a:t>
            </a:r>
            <a:r>
              <a:rPr lang="ru-RU" sz="1200" dirty="0"/>
              <a:t> </a:t>
            </a:r>
            <a:r>
              <a:rPr lang="ru-RU" sz="1200" dirty="0" err="1"/>
              <a:t>літописі</a:t>
            </a:r>
            <a:r>
              <a:rPr lang="ru-RU" sz="1200" dirty="0"/>
              <a:t> XV </a:t>
            </a:r>
            <a:r>
              <a:rPr lang="ru-RU" sz="1200" dirty="0" err="1"/>
              <a:t>століття</a:t>
            </a:r>
            <a:endParaRPr lang="ru-UA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39474C-8283-DD14-CACD-5462ADB47F5F}"/>
              </a:ext>
            </a:extLst>
          </p:cNvPr>
          <p:cNvSpPr txBox="1"/>
          <p:nvPr/>
        </p:nvSpPr>
        <p:spPr>
          <a:xfrm>
            <a:off x="7789140" y="3523331"/>
            <a:ext cx="214648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/>
              <a:t>«</a:t>
            </a:r>
            <a:r>
              <a:rPr lang="ru-RU" sz="1200" dirty="0" err="1"/>
              <a:t>Повѣсть</a:t>
            </a:r>
            <a:r>
              <a:rPr lang="ru-RU" sz="1200" dirty="0"/>
              <a:t> </a:t>
            </a:r>
            <a:r>
              <a:rPr lang="ru-RU" sz="1200" dirty="0" err="1"/>
              <a:t>временныхъ</a:t>
            </a:r>
            <a:r>
              <a:rPr lang="ru-RU" sz="1200" dirty="0"/>
              <a:t> </a:t>
            </a:r>
            <a:r>
              <a:rPr lang="ru-RU" sz="1200" dirty="0" err="1"/>
              <a:t>лѣт</a:t>
            </a:r>
            <a:r>
              <a:rPr lang="ru-RU" sz="1200" dirty="0"/>
              <a:t>» (</a:t>
            </a:r>
            <a:r>
              <a:rPr lang="ru-RU" sz="1200" dirty="0" err="1"/>
              <a:t>Повість</a:t>
            </a:r>
            <a:r>
              <a:rPr lang="ru-RU" sz="1200" dirty="0"/>
              <a:t> </a:t>
            </a:r>
            <a:r>
              <a:rPr lang="ru-RU" sz="1200" dirty="0" err="1"/>
              <a:t>минулих</a:t>
            </a:r>
            <a:r>
              <a:rPr lang="ru-RU" sz="1200" dirty="0"/>
              <a:t> </a:t>
            </a:r>
            <a:r>
              <a:rPr lang="ru-RU" sz="1200" dirty="0" err="1"/>
              <a:t>літ</a:t>
            </a:r>
            <a:r>
              <a:rPr lang="ru-RU" sz="1200" dirty="0"/>
              <a:t>) – </a:t>
            </a:r>
            <a:r>
              <a:rPr lang="ru-RU" sz="1200" dirty="0" err="1"/>
              <a:t>літописне</a:t>
            </a:r>
            <a:r>
              <a:rPr lang="ru-RU" sz="1200" dirty="0"/>
              <a:t> </a:t>
            </a:r>
            <a:r>
              <a:rPr lang="ru-RU" sz="1200" dirty="0" err="1"/>
              <a:t>зведення</a:t>
            </a:r>
            <a:r>
              <a:rPr lang="ru-RU" sz="1200" dirty="0"/>
              <a:t>, </a:t>
            </a:r>
            <a:r>
              <a:rPr lang="ru-RU" sz="1200" dirty="0" err="1"/>
              <a:t>складене</a:t>
            </a:r>
            <a:r>
              <a:rPr lang="ru-RU" sz="1200" dirty="0"/>
              <a:t> в </a:t>
            </a:r>
            <a:r>
              <a:rPr lang="ru-RU" sz="1200" dirty="0" err="1"/>
              <a:t>Києві</a:t>
            </a:r>
            <a:r>
              <a:rPr lang="ru-RU" sz="1200" dirty="0"/>
              <a:t> в XI – на початку XII </a:t>
            </a:r>
            <a:r>
              <a:rPr lang="ru-RU" sz="1200" dirty="0" err="1"/>
              <a:t>століття</a:t>
            </a:r>
            <a:r>
              <a:rPr lang="ru-RU" sz="1200" dirty="0"/>
              <a:t>. </a:t>
            </a:r>
            <a:endParaRPr lang="ru-UA" sz="1200" dirty="0"/>
          </a:p>
        </p:txBody>
      </p:sp>
    </p:spTree>
    <p:extLst>
      <p:ext uri="{BB962C8B-B14F-4D97-AF65-F5344CB8AC3E}">
        <p14:creationId xmlns:p14="http://schemas.microsoft.com/office/powerpoint/2010/main" val="304525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29D2EC-AA6E-F4B2-3770-9B916C4CB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5646403" cy="1280890"/>
          </a:xfrm>
        </p:spPr>
        <p:txBody>
          <a:bodyPr/>
          <a:lstStyle/>
          <a:p>
            <a:r>
              <a:rPr lang="uk-UA" b="1" dirty="0">
                <a:solidFill>
                  <a:schemeClr val="accent1">
                    <a:lumMod val="75000"/>
                  </a:schemeClr>
                </a:solidFill>
              </a:rPr>
              <a:t>ПОВІСТЬ МИНУЛИХ ЛІТ</a:t>
            </a:r>
            <a:br>
              <a:rPr lang="uk-UA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uk-UA" b="1" dirty="0">
                <a:solidFill>
                  <a:schemeClr val="accent1">
                    <a:lumMod val="75000"/>
                  </a:schemeClr>
                </a:solidFill>
              </a:rPr>
              <a:t>				(уривки)</a:t>
            </a:r>
            <a:endParaRPr lang="ru-UA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9041367-1037-9903-0C03-841132F20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664" y="1905000"/>
            <a:ext cx="3127026" cy="2093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408A2D9-8049-0B64-09AA-495F65D3B28F}"/>
              </a:ext>
            </a:extLst>
          </p:cNvPr>
          <p:cNvSpPr txBox="1"/>
          <p:nvPr/>
        </p:nvSpPr>
        <p:spPr>
          <a:xfrm>
            <a:off x="400510" y="4084661"/>
            <a:ext cx="32084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/>
              <a:t>Пам’ятний знак на честь  </a:t>
            </a:r>
            <a:r>
              <a:rPr lang="ru-RU" sz="1200" dirty="0" err="1"/>
              <a:t>засновників</a:t>
            </a:r>
            <a:r>
              <a:rPr lang="ru-RU" sz="1200" dirty="0"/>
              <a:t> </a:t>
            </a:r>
            <a:r>
              <a:rPr lang="ru-RU" sz="1200" dirty="0" err="1"/>
              <a:t>Києва</a:t>
            </a:r>
            <a:r>
              <a:rPr lang="ru-RU" sz="1200" dirty="0"/>
              <a:t> — </a:t>
            </a:r>
            <a:r>
              <a:rPr lang="ru-RU" sz="1200" dirty="0" err="1"/>
              <a:t>братів</a:t>
            </a:r>
            <a:r>
              <a:rPr lang="ru-RU" sz="1200" dirty="0"/>
              <a:t> Кия, Щека, Хорива та </a:t>
            </a:r>
            <a:r>
              <a:rPr lang="ru-RU" sz="1200" dirty="0" err="1"/>
              <a:t>сестри</a:t>
            </a:r>
            <a:r>
              <a:rPr lang="ru-RU" sz="1200" dirty="0"/>
              <a:t> </a:t>
            </a:r>
            <a:r>
              <a:rPr lang="ru-RU" sz="1200" dirty="0" err="1"/>
              <a:t>їхньої</a:t>
            </a:r>
            <a:r>
              <a:rPr lang="ru-RU" sz="1200" dirty="0"/>
              <a:t> </a:t>
            </a:r>
            <a:r>
              <a:rPr lang="ru-RU" sz="1200" dirty="0" err="1"/>
              <a:t>Либеді</a:t>
            </a:r>
            <a:r>
              <a:rPr lang="ru-RU" sz="1200" dirty="0"/>
              <a:t>.</a:t>
            </a:r>
          </a:p>
          <a:p>
            <a:r>
              <a:rPr lang="ru-RU" sz="1200" dirty="0"/>
              <a:t>Скульптор В. Бородай</a:t>
            </a:r>
            <a:endParaRPr lang="ru-UA" sz="12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782BD7A-1BA7-1150-2E3F-600ED5D2A1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6632" y="2822590"/>
            <a:ext cx="3697753" cy="2093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D7CA40-4A13-966A-AD2D-6E1B68DD0C5E}"/>
              </a:ext>
            </a:extLst>
          </p:cNvPr>
          <p:cNvSpPr txBox="1"/>
          <p:nvPr/>
        </p:nvSpPr>
        <p:spPr>
          <a:xfrm>
            <a:off x="4259148" y="5297376"/>
            <a:ext cx="32084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/>
              <a:t>Б. </a:t>
            </a:r>
            <a:r>
              <a:rPr lang="ru-RU" sz="1200" dirty="0" err="1"/>
              <a:t>Ольшанський</a:t>
            </a:r>
            <a:r>
              <a:rPr lang="ru-RU" sz="1200" dirty="0"/>
              <a:t>.                                           У </a:t>
            </a:r>
            <a:r>
              <a:rPr lang="ru-RU" sz="1200" dirty="0" err="1"/>
              <a:t>літо</a:t>
            </a:r>
            <a:r>
              <a:rPr lang="ru-RU" sz="1200" dirty="0"/>
              <a:t> 907-го. </a:t>
            </a:r>
            <a:r>
              <a:rPr lang="ru-RU" sz="1200" dirty="0" err="1"/>
              <a:t>Ті</a:t>
            </a:r>
            <a:r>
              <a:rPr lang="ru-RU" sz="1200" dirty="0"/>
              <a:t>, </a:t>
            </a:r>
            <a:r>
              <a:rPr lang="ru-RU" sz="1200" dirty="0" err="1"/>
              <a:t>хто</a:t>
            </a:r>
            <a:r>
              <a:rPr lang="ru-RU" sz="1200" dirty="0"/>
              <a:t> </a:t>
            </a:r>
            <a:r>
              <a:rPr lang="ru-RU" sz="1200" dirty="0" err="1"/>
              <a:t>йде</a:t>
            </a:r>
            <a:r>
              <a:rPr lang="ru-RU" sz="1200" dirty="0"/>
              <a:t> на </a:t>
            </a:r>
            <a:r>
              <a:rPr lang="ru-RU" sz="1200" dirty="0" err="1"/>
              <a:t>Царгород</a:t>
            </a:r>
            <a:endParaRPr lang="ru-UA" sz="120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4BF6ECC-075C-5181-2B21-C0D78B16B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9354" y="1352903"/>
            <a:ext cx="2432007" cy="3393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16B223F-422B-BEF4-E94D-8D9BDCD271A7}"/>
              </a:ext>
            </a:extLst>
          </p:cNvPr>
          <p:cNvSpPr txBox="1"/>
          <p:nvPr/>
        </p:nvSpPr>
        <p:spPr>
          <a:xfrm>
            <a:off x="9244623" y="5151461"/>
            <a:ext cx="22826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/>
              <a:t>О. </a:t>
            </a:r>
            <a:r>
              <a:rPr lang="ru-RU" sz="1200" dirty="0" err="1"/>
              <a:t>Філатов</a:t>
            </a:r>
            <a:r>
              <a:rPr lang="ru-RU" sz="1200" dirty="0"/>
              <a:t>. Князь</a:t>
            </a:r>
          </a:p>
          <a:p>
            <a:r>
              <a:rPr lang="ru-RU" sz="1200" dirty="0"/>
              <a:t>Володимир </a:t>
            </a:r>
            <a:r>
              <a:rPr lang="ru-RU" sz="1200" dirty="0" err="1"/>
              <a:t>вибирає</a:t>
            </a:r>
            <a:r>
              <a:rPr lang="ru-RU" sz="1200" dirty="0"/>
              <a:t> </a:t>
            </a:r>
            <a:r>
              <a:rPr lang="ru-RU" sz="1200" dirty="0" err="1"/>
              <a:t>віру</a:t>
            </a:r>
            <a:endParaRPr lang="ru-UA" sz="1200" dirty="0"/>
          </a:p>
        </p:txBody>
      </p:sp>
    </p:spTree>
    <p:extLst>
      <p:ext uri="{BB962C8B-B14F-4D97-AF65-F5344CB8AC3E}">
        <p14:creationId xmlns:p14="http://schemas.microsoft.com/office/powerpoint/2010/main" val="2342392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2890AD34-A6A1-AC35-2AB0-77E2EA72B3A0}"/>
              </a:ext>
            </a:extLst>
          </p:cNvPr>
          <p:cNvSpPr txBox="1">
            <a:spLocks/>
          </p:cNvSpPr>
          <p:nvPr/>
        </p:nvSpPr>
        <p:spPr>
          <a:xfrm>
            <a:off x="413930" y="104685"/>
            <a:ext cx="12387670" cy="624093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Три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брати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— Кий, Щек, Хорив і сестра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їхня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Либідь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Мультимедиа в Интернете 7" title="&quot;Три брати – Кий, Щек, Хорив і сестра їхня Либідь&quot; аудіокнига повністю">
            <a:hlinkClick r:id="" action="ppaction://media"/>
            <a:extLst>
              <a:ext uri="{FF2B5EF4-FFF2-40B4-BE49-F238E27FC236}">
                <a16:creationId xmlns:a16="http://schemas.microsoft.com/office/drawing/2014/main" id="{7B67DA01-C156-E45E-D256-3813FEC9CB3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87375" y="801688"/>
            <a:ext cx="10142538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615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61FE1B3C-C454-42EE-F4A9-11FDD686C74F}"/>
              </a:ext>
            </a:extLst>
          </p:cNvPr>
          <p:cNvSpPr txBox="1">
            <a:spLocks/>
          </p:cNvSpPr>
          <p:nvPr/>
        </p:nvSpPr>
        <p:spPr>
          <a:xfrm>
            <a:off x="1668798" y="261477"/>
            <a:ext cx="8457696" cy="14711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Святослав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укладає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мир із греками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та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повертається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до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Києва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 Смерть Святослава</a:t>
            </a:r>
          </a:p>
        </p:txBody>
      </p:sp>
      <p:pic>
        <p:nvPicPr>
          <p:cNvPr id="8" name="Мультимедиа в Интернете 7" title="&quot;Святослав укладає мир з греками і повертається до Києва. Смерть Святослава&quot; аудіокнига (слухати)">
            <a:hlinkClick r:id="" action="ppaction://media"/>
            <a:extLst>
              <a:ext uri="{FF2B5EF4-FFF2-40B4-BE49-F238E27FC236}">
                <a16:creationId xmlns:a16="http://schemas.microsoft.com/office/drawing/2014/main" id="{1C9CA236-1083-AD5B-D148-4B78CB3EE5E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06475" y="1712913"/>
            <a:ext cx="8545513" cy="480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93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AAB79-F6D7-6E88-6BDF-74780BD21C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F738395F-0390-E0BC-05DB-F62EBE9A5F1E}"/>
              </a:ext>
            </a:extLst>
          </p:cNvPr>
          <p:cNvSpPr txBox="1">
            <a:spLocks/>
          </p:cNvSpPr>
          <p:nvPr/>
        </p:nvSpPr>
        <p:spPr>
          <a:xfrm>
            <a:off x="1668798" y="261477"/>
            <a:ext cx="8457696" cy="14711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Володимир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вибирає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віру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Мультимедиа в Интернете 8" title="&quot;Володимир вибирає віру&quot; аудіокнига слухати. Літописні оповіді">
            <a:hlinkClick r:id="" action="ppaction://media"/>
            <a:extLst>
              <a:ext uri="{FF2B5EF4-FFF2-40B4-BE49-F238E27FC236}">
                <a16:creationId xmlns:a16="http://schemas.microsoft.com/office/drawing/2014/main" id="{B40CE6CD-12AE-3F84-1264-487E7863FC8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85838" y="1004888"/>
            <a:ext cx="9228137" cy="519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605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F202F7-7623-54C2-E500-46D3DA583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12D979A-B64E-A737-1E17-5215B0B76197}"/>
              </a:ext>
            </a:extLst>
          </p:cNvPr>
          <p:cNvSpPr txBox="1">
            <a:spLocks/>
          </p:cNvSpPr>
          <p:nvPr/>
        </p:nvSpPr>
        <p:spPr>
          <a:xfrm>
            <a:off x="1629887" y="86379"/>
            <a:ext cx="8457696" cy="14711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Розгром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Ярославом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печенігів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Початок великого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будівництва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в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Києві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. Похвала книгам</a:t>
            </a:r>
          </a:p>
        </p:txBody>
      </p:sp>
      <p:pic>
        <p:nvPicPr>
          <p:cNvPr id="2" name="Мультимедиа в Интернете 1" title="&quot;Розгром Ярославом печенігів. Початок великого будівництва в Києві. Похвала книгам&quot; аудіокнига">
            <a:hlinkClick r:id="" action="ppaction://media"/>
            <a:extLst>
              <a:ext uri="{FF2B5EF4-FFF2-40B4-BE49-F238E27FC236}">
                <a16:creationId xmlns:a16="http://schemas.microsoft.com/office/drawing/2014/main" id="{B646A054-5074-7B09-B164-A79102DBC22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84288" y="1557338"/>
            <a:ext cx="9045575" cy="508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98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C77C2F-4393-6221-1BB8-40249D16C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5224" y="63829"/>
            <a:ext cx="7796214" cy="49470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РОЗВИВАЄМО КОМПЕТЕНТНОСТІ</a:t>
            </a:r>
            <a:endParaRPr lang="ru-UA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4D5BFD-CF15-7AA4-4E39-1C94F86209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r="91835" b="72032"/>
          <a:stretch/>
        </p:blipFill>
        <p:spPr>
          <a:xfrm>
            <a:off x="463764" y="1816026"/>
            <a:ext cx="1844842" cy="18474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3186CA2-A373-DA50-4CF0-CE07ABAEBD94}"/>
              </a:ext>
            </a:extLst>
          </p:cNvPr>
          <p:cNvSpPr txBox="1"/>
          <p:nvPr/>
        </p:nvSpPr>
        <p:spPr>
          <a:xfrm>
            <a:off x="3359207" y="1601391"/>
            <a:ext cx="845017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		У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літописі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«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Повість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минулих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літ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» записано 	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події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різних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років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,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зокрема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972-го та 1037-го.</a:t>
            </a:r>
          </a:p>
          <a:p>
            <a:pPr algn="l"/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</a:t>
            </a:r>
          </a:p>
          <a:p>
            <a:pPr algn="l"/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	Як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визначають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століття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за роками? </a:t>
            </a:r>
          </a:p>
          <a:p>
            <a:pPr algn="l"/>
            <a:endParaRPr lang="ru-RU" sz="3200" b="0" i="0" u="none" strike="noStrike" baseline="0" dirty="0">
              <a:solidFill>
                <a:schemeClr val="accent2">
                  <a:lumMod val="75000"/>
                </a:schemeClr>
              </a:solidFill>
              <a:latin typeface="PragmaticaC"/>
            </a:endParaRPr>
          </a:p>
          <a:p>
            <a:pPr algn="l"/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	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Замініть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згадані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дати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 </a:t>
            </a:r>
            <a:r>
              <a:rPr lang="ru-RU" sz="3200" b="0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"/>
              </a:rPr>
              <a:t>століттями</a:t>
            </a:r>
            <a:r>
              <a:rPr lang="ru-RU" sz="3200" b="0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"/>
              </a:rPr>
              <a:t>.</a:t>
            </a:r>
            <a:endParaRPr lang="ru-UA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5499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0A0F100-16E4-F53E-E401-521A638E8148}"/>
              </a:ext>
            </a:extLst>
          </p:cNvPr>
          <p:cNvSpPr txBox="1"/>
          <p:nvPr/>
        </p:nvSpPr>
        <p:spPr>
          <a:xfrm>
            <a:off x="1534591" y="2113026"/>
            <a:ext cx="1047539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1. </a:t>
            </a:r>
            <a:r>
              <a:rPr lang="ru-RU" sz="2800" b="1" i="0" u="none" strike="noStrike" baseline="0" dirty="0" err="1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Святу</a:t>
            </a:r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 </a:t>
            </a:r>
            <a:r>
              <a:rPr lang="ru-RU" sz="2800" b="1" i="0" u="none" strike="noStrike" baseline="0" dirty="0" err="1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Софію</a:t>
            </a:r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 в </a:t>
            </a:r>
            <a:r>
              <a:rPr lang="ru-RU" sz="2800" b="1" i="0" u="none" strike="noStrike" baseline="0" dirty="0" err="1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Києві</a:t>
            </a:r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 </a:t>
            </a:r>
            <a:r>
              <a:rPr lang="ru-RU" sz="2800" b="1" i="0" u="none" strike="noStrike" baseline="0" dirty="0" err="1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збудував</a:t>
            </a:r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 князь</a:t>
            </a:r>
          </a:p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	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А Кий</a:t>
            </a:r>
          </a:p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	Б Святослав</a:t>
            </a:r>
          </a:p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	В Володимир</a:t>
            </a:r>
          </a:p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	Г Ярослав</a:t>
            </a:r>
          </a:p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2. Коли </a:t>
            </a:r>
            <a:r>
              <a:rPr lang="ru-RU" sz="2800" b="1" i="0" u="none" strike="noStrike" baseline="0" dirty="0" err="1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печеніги</a:t>
            </a:r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 взяли в облогу </a:t>
            </a:r>
            <a:r>
              <a:rPr lang="ru-RU" sz="2800" b="1" i="0" u="none" strike="noStrike" baseline="0" dirty="0" err="1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Київ</a:t>
            </a:r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, князь Ярослав </a:t>
            </a:r>
            <a:r>
              <a:rPr lang="ru-RU" sz="2800" b="1" i="0" u="none" strike="noStrike" baseline="0" dirty="0" err="1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перебував</a:t>
            </a:r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 у</a:t>
            </a:r>
          </a:p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	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А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Царгороді</a:t>
            </a:r>
            <a:endParaRPr lang="ru-RU" sz="2800" b="1" i="0" u="none" strike="noStrike" baseline="0" dirty="0">
              <a:solidFill>
                <a:schemeClr val="accent2">
                  <a:lumMod val="75000"/>
                </a:schemeClr>
              </a:solidFill>
              <a:latin typeface="PragmaticaC-Bold"/>
            </a:endParaRPr>
          </a:p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	Б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Новгороді</a:t>
            </a:r>
            <a:endParaRPr lang="ru-RU" sz="2800" b="1" i="0" u="none" strike="noStrike" baseline="0" dirty="0">
              <a:solidFill>
                <a:schemeClr val="accent2">
                  <a:lumMod val="75000"/>
                </a:schemeClr>
              </a:solidFill>
              <a:latin typeface="PragmaticaC-Bold"/>
            </a:endParaRPr>
          </a:p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	В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Переяславі</a:t>
            </a:r>
            <a:endParaRPr lang="ru-RU" sz="2800" b="1" i="0" u="none" strike="noStrike" baseline="0" dirty="0">
              <a:solidFill>
                <a:schemeClr val="accent2">
                  <a:lumMod val="75000"/>
                </a:schemeClr>
              </a:solidFill>
              <a:latin typeface="PragmaticaC-Bold"/>
            </a:endParaRPr>
          </a:p>
          <a:p>
            <a:pPr algn="l"/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	Г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Корсуні</a:t>
            </a:r>
            <a:r>
              <a:rPr lang="uk-UA" sz="28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	</a:t>
            </a:r>
            <a:endParaRPr lang="ru-UA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91B849-DCC7-0F4E-1F5A-277BB3A82D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90671" b="73738"/>
          <a:stretch/>
        </p:blipFill>
        <p:spPr>
          <a:xfrm>
            <a:off x="223736" y="343769"/>
            <a:ext cx="1310855" cy="14558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DACB58-9781-D417-3407-626399A8ED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481" b="37734"/>
          <a:stretch/>
        </p:blipFill>
        <p:spPr>
          <a:xfrm>
            <a:off x="1427586" y="3399114"/>
            <a:ext cx="1081715" cy="98921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C8D4E2-D204-4C7B-9786-A796A73BC98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481" b="32544"/>
          <a:stretch/>
        </p:blipFill>
        <p:spPr>
          <a:xfrm>
            <a:off x="1427586" y="4823165"/>
            <a:ext cx="1081715" cy="9892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8749B9-FD47-AAC4-0AC8-477B6D79A109}"/>
              </a:ext>
            </a:extLst>
          </p:cNvPr>
          <p:cNvSpPr txBox="1"/>
          <p:nvPr/>
        </p:nvSpPr>
        <p:spPr>
          <a:xfrm>
            <a:off x="2321881" y="602105"/>
            <a:ext cx="810617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chemeClr val="accent2">
                    <a:lumMod val="75000"/>
                  </a:schemeClr>
                </a:solidFill>
                <a:latin typeface="PragmaticaC-Bold"/>
              </a:rPr>
              <a:t>ВИКОНАЙ ТЕСТОВІ ЗАВДАННЯ ТА ЗАВДАНЯ НА СПІВВІДНОШЕННЯ ПОДІЙ: 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PragmaticaC-Bold"/>
            </a:endParaRPr>
          </a:p>
          <a:p>
            <a:r>
              <a:rPr lang="uk-UA" b="1" dirty="0">
                <a:latin typeface="PragmaticaC-Bold"/>
              </a:rPr>
              <a:t> 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14411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82713B4A-FF45-13E6-07FC-D84EA574AB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134172"/>
              </p:ext>
            </p:extLst>
          </p:nvPr>
        </p:nvGraphicFramePr>
        <p:xfrm>
          <a:off x="650000" y="1371600"/>
          <a:ext cx="10741089" cy="2743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29378">
                  <a:extLst>
                    <a:ext uri="{9D8B030D-6E8A-4147-A177-3AD203B41FA5}">
                      <a16:colId xmlns:a16="http://schemas.microsoft.com/office/drawing/2014/main" val="519196854"/>
                    </a:ext>
                  </a:extLst>
                </a:gridCol>
                <a:gridCol w="3481602">
                  <a:extLst>
                    <a:ext uri="{9D8B030D-6E8A-4147-A177-3AD203B41FA5}">
                      <a16:colId xmlns:a16="http://schemas.microsoft.com/office/drawing/2014/main" val="76068619"/>
                    </a:ext>
                  </a:extLst>
                </a:gridCol>
                <a:gridCol w="344731">
                  <a:extLst>
                    <a:ext uri="{9D8B030D-6E8A-4147-A177-3AD203B41FA5}">
                      <a16:colId xmlns:a16="http://schemas.microsoft.com/office/drawing/2014/main" val="3369597120"/>
                    </a:ext>
                  </a:extLst>
                </a:gridCol>
                <a:gridCol w="607815">
                  <a:extLst>
                    <a:ext uri="{9D8B030D-6E8A-4147-A177-3AD203B41FA5}">
                      <a16:colId xmlns:a16="http://schemas.microsoft.com/office/drawing/2014/main" val="891099781"/>
                    </a:ext>
                  </a:extLst>
                </a:gridCol>
                <a:gridCol w="5577563">
                  <a:extLst>
                    <a:ext uri="{9D8B030D-6E8A-4147-A177-3AD203B41FA5}">
                      <a16:colId xmlns:a16="http://schemas.microsoft.com/office/drawing/2014/main" val="1010860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/>
                        <a:t>КНЯЗЬ</a:t>
                      </a:r>
                      <a:endParaRPr lang="ru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UA" sz="24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/>
                        <a:t>ПОДІЯ</a:t>
                      </a:r>
                      <a:endParaRPr lang="ru-U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290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1</a:t>
                      </a:r>
                      <a:endParaRPr lang="ru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 sz="24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А</a:t>
                      </a:r>
                      <a:endParaRPr lang="ru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Спалив древлян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398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2</a:t>
                      </a:r>
                      <a:endParaRPr lang="ru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Святослав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 sz="24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Б</a:t>
                      </a:r>
                      <a:endParaRPr lang="ru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err="1"/>
                        <a:t>Уклав</a:t>
                      </a:r>
                      <a:r>
                        <a:rPr lang="ru-RU" sz="2400" dirty="0"/>
                        <a:t> із греками мир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1152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3</a:t>
                      </a:r>
                      <a:endParaRPr lang="ru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Володимир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 sz="24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В</a:t>
                      </a:r>
                      <a:endParaRPr lang="ru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err="1"/>
                        <a:t>Охрестив</a:t>
                      </a:r>
                      <a:r>
                        <a:rPr lang="ru-RU" sz="2400" dirty="0"/>
                        <a:t> Русь-</a:t>
                      </a:r>
                      <a:r>
                        <a:rPr lang="ru-RU" sz="2400" dirty="0" err="1"/>
                        <a:t>Україну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405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4</a:t>
                      </a:r>
                      <a:endParaRPr lang="ru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/>
                        <a:t>Ярослав</a:t>
                      </a:r>
                      <a:endParaRPr lang="ru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 sz="24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Г</a:t>
                      </a:r>
                      <a:endParaRPr lang="ru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err="1"/>
                        <a:t>Дбав</a:t>
                      </a:r>
                      <a:r>
                        <a:rPr lang="ru-RU" sz="2400" dirty="0"/>
                        <a:t>  про </a:t>
                      </a:r>
                      <a:r>
                        <a:rPr lang="ru-RU" sz="2400" dirty="0" err="1"/>
                        <a:t>книжне</a:t>
                      </a:r>
                      <a:r>
                        <a:rPr lang="ru-RU" sz="2400" dirty="0"/>
                        <a:t> </a:t>
                      </a:r>
                      <a:r>
                        <a:rPr lang="ru-RU" sz="2400" dirty="0" err="1"/>
                        <a:t>мистецтво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607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/>
                        <a:t>Д</a:t>
                      </a:r>
                      <a:endParaRPr lang="ru-U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Став  одним із </a:t>
                      </a:r>
                      <a:r>
                        <a:rPr lang="ru-RU" sz="2400" dirty="0" err="1"/>
                        <a:t>засновників</a:t>
                      </a:r>
                      <a:r>
                        <a:rPr lang="ru-RU" sz="2400" dirty="0"/>
                        <a:t> </a:t>
                      </a:r>
                      <a:r>
                        <a:rPr lang="ru-RU" sz="2400" dirty="0" err="1"/>
                        <a:t>Києва</a:t>
                      </a:r>
                      <a:endParaRPr lang="ru-U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0939968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91B849-DCC7-0F4E-1F5A-277BB3A82D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90671" b="73738"/>
          <a:stretch/>
        </p:blipFill>
        <p:spPr>
          <a:xfrm>
            <a:off x="549481" y="52256"/>
            <a:ext cx="730679" cy="796830"/>
          </a:xfrm>
          <a:prstGeom prst="rect">
            <a:avLst/>
          </a:prstGeom>
        </p:spPr>
      </p:pic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D3D8AFDE-2117-EFFE-8F79-1BF90BFE888C}"/>
              </a:ext>
            </a:extLst>
          </p:cNvPr>
          <p:cNvSpPr/>
          <p:nvPr/>
        </p:nvSpPr>
        <p:spPr>
          <a:xfrm rot="2470127">
            <a:off x="3181218" y="2853222"/>
            <a:ext cx="2874590" cy="185104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Стрелка: вправо 4">
            <a:extLst>
              <a:ext uri="{FF2B5EF4-FFF2-40B4-BE49-F238E27FC236}">
                <a16:creationId xmlns:a16="http://schemas.microsoft.com/office/drawing/2014/main" id="{1BCA5761-4A06-DF34-501F-11021FBA7C2C}"/>
              </a:ext>
            </a:extLst>
          </p:cNvPr>
          <p:cNvSpPr/>
          <p:nvPr/>
        </p:nvSpPr>
        <p:spPr>
          <a:xfrm>
            <a:off x="3470749" y="2945774"/>
            <a:ext cx="2241345" cy="225871"/>
          </a:xfrm>
          <a:prstGeom prst="rightArrow">
            <a:avLst>
              <a:gd name="adj1" fmla="val 37122"/>
              <a:gd name="adj2" fmla="val 50000"/>
            </a:avLst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3" name="Стрелка: вправо 12">
            <a:extLst>
              <a:ext uri="{FF2B5EF4-FFF2-40B4-BE49-F238E27FC236}">
                <a16:creationId xmlns:a16="http://schemas.microsoft.com/office/drawing/2014/main" id="{CF49E621-FC86-D41D-A52B-550861C0B122}"/>
              </a:ext>
            </a:extLst>
          </p:cNvPr>
          <p:cNvSpPr/>
          <p:nvPr/>
        </p:nvSpPr>
        <p:spPr>
          <a:xfrm>
            <a:off x="3475630" y="2517329"/>
            <a:ext cx="2241345" cy="225871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id="{9C0CF271-CF8B-EDA8-E2E6-71FEB1B1F2B4}"/>
              </a:ext>
            </a:extLst>
          </p:cNvPr>
          <p:cNvSpPr/>
          <p:nvPr/>
        </p:nvSpPr>
        <p:spPr>
          <a:xfrm>
            <a:off x="3470750" y="3330568"/>
            <a:ext cx="2285766" cy="225871"/>
          </a:xfrm>
          <a:prstGeom prst="rightArrow">
            <a:avLst>
              <a:gd name="adj1" fmla="val 37122"/>
              <a:gd name="adj2" fmla="val 50000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75B166-BAC8-BB31-A2B2-54012398116F}"/>
              </a:ext>
            </a:extLst>
          </p:cNvPr>
          <p:cNvSpPr txBox="1"/>
          <p:nvPr/>
        </p:nvSpPr>
        <p:spPr>
          <a:xfrm>
            <a:off x="1541800" y="523918"/>
            <a:ext cx="60992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-Bold"/>
              </a:rPr>
              <a:t>3. </a:t>
            </a:r>
            <a:r>
              <a:rPr lang="uk-UA" sz="32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PragmaticaC"/>
              </a:rPr>
              <a:t>УСТАНОВИ ВІДПОВІДНІСТЬ: </a:t>
            </a:r>
            <a:endParaRPr lang="ru-UA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85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 animBg="1"/>
      <p:bldP spid="1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A88461-D468-9A96-25CE-72094A9BE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552" y="519005"/>
            <a:ext cx="11501448" cy="3333148"/>
          </a:xfrm>
        </p:spPr>
        <p:txBody>
          <a:bodyPr>
            <a:normAutofit fontScale="90000"/>
          </a:bodyPr>
          <a:lstStyle/>
          <a:p>
            <a:r>
              <a:rPr lang="uk-UA" b="1" u="sng" dirty="0">
                <a:solidFill>
                  <a:srgbClr val="00B0F0"/>
                </a:solidFill>
              </a:rPr>
              <a:t>Вдома: </a:t>
            </a:r>
            <a:br>
              <a:rPr lang="uk-UA" b="1" u="sng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1) Читати та відповідати на питання с. 143- 152</a:t>
            </a:r>
            <a:b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2)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Знайдіть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у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мережі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«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Інтернет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»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зображення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Києва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Х–	ХІ ст. та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створіть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мультимедійну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презентацію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 	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Підготуйте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віртуальну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екскурсію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старовинним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	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містом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(за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бажанням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).</a:t>
            </a:r>
            <a:endParaRPr lang="ru-UA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985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E1B999-508B-6306-B696-DC0628C60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635" y="629947"/>
            <a:ext cx="11852365" cy="4574907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			</a:t>
            </a:r>
            <a:r>
              <a:rPr lang="uk-UA" b="1" dirty="0">
                <a:solidFill>
                  <a:schemeClr val="accent1">
                    <a:lumMod val="75000"/>
                  </a:schemeClr>
                </a:solidFill>
              </a:rPr>
              <a:t>Використана література: </a:t>
            </a:r>
            <a:br>
              <a:rPr lang="uk-UA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uk-UA" dirty="0" err="1">
                <a:solidFill>
                  <a:schemeClr val="accent2">
                    <a:lumMod val="75000"/>
                  </a:schemeClr>
                </a:solidFill>
              </a:rPr>
              <a:t>ілюстраційний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 матеріал з мережі </a:t>
            </a:r>
            <a:r>
              <a:rPr lang="uk-UA" dirty="0" err="1">
                <a:solidFill>
                  <a:schemeClr val="accent2">
                    <a:lumMod val="75000"/>
                  </a:schemeClr>
                </a:solidFill>
              </a:rPr>
              <a:t>інтернет,відео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: </a:t>
            </a:r>
            <a:br>
              <a:rPr lang="uk-UA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https://youtu.be/jb_OLEMTtzE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br>
              <a:rPr lang="uk-UA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2">
                    <a:lumMod val="75000"/>
                  </a:schemeClr>
                </a:solidFill>
                <a:hlinkClick r:id="rId3"/>
              </a:rPr>
              <a:t>https://youtu.be/h2UcDh3AsOc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br>
              <a:rPr lang="uk-UA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2">
                    <a:lumMod val="75000"/>
                  </a:schemeClr>
                </a:solidFill>
                <a:hlinkClick r:id="rId4"/>
              </a:rPr>
              <a:t>https://youtu.be/d6MhM5-CzKw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br>
              <a:rPr lang="uk-UA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2">
                    <a:lumMod val="75000"/>
                  </a:schemeClr>
                </a:solidFill>
                <a:hlinkClick r:id="rId5"/>
              </a:rPr>
              <a:t>https://youtu.be/ir72U5SmkaQ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 ) та матеріал з підручника Української літератури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для 5-го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кл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закладів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загальної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середньої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освіти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/Авраменко О.  2022 р</a:t>
            </a:r>
            <a:endParaRPr lang="ru-UA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5427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2656</TotalTime>
  <Words>877</Words>
  <Application>Microsoft Office PowerPoint</Application>
  <PresentationFormat>Широкоэкранный</PresentationFormat>
  <Paragraphs>83</Paragraphs>
  <Slides>18</Slides>
  <Notes>2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Calibri</vt:lpstr>
      <vt:lpstr>Century Gothic</vt:lpstr>
      <vt:lpstr>PragmaticaC</vt:lpstr>
      <vt:lpstr>PragmaticaC-Bold</vt:lpstr>
      <vt:lpstr>SchoolBookC-Italic</vt:lpstr>
      <vt:lpstr>Verdana</vt:lpstr>
      <vt:lpstr>Wingdings 3</vt:lpstr>
      <vt:lpstr>Легкий дым</vt:lpstr>
      <vt:lpstr>Історичне минуле в літописних оповіданнях. Казкові й історичні мотиви. «ПОВІСТЬ МИНУЛИХ ЛІТ» (уривки)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ПОВІСТЬ МИНУЛИХ ЛІТ     (уривки)</vt:lpstr>
      <vt:lpstr>Презентация PowerPoint</vt:lpstr>
      <vt:lpstr>Презентация PowerPoint</vt:lpstr>
      <vt:lpstr>Презентация PowerPoint</vt:lpstr>
      <vt:lpstr>Презентация PowerPoint</vt:lpstr>
      <vt:lpstr>РОЗВИВАЄМО КОМПЕТЕНТНОСТІ</vt:lpstr>
      <vt:lpstr>Презентация PowerPoint</vt:lpstr>
      <vt:lpstr>Презентация PowerPoint</vt:lpstr>
      <vt:lpstr>Вдома:  1) Читати та відповідати на питання с. 143- 152 2) Знайдіть у мережі «Інтернет» зображення Києва Х– ХІ ст. та створіть мультимедійну презентацію.  Підготуйте віртуальну екскурсію старовинним  містом (за бажанням).</vt:lpstr>
      <vt:lpstr>   Використана література:  ілюстраційний матеріал з мережі інтернет,відео:  (https://youtu.be/jb_OLEMTtzE  https://youtu.be/h2UcDh3AsOc  https://youtu.be/d6MhM5-CzKw  https://youtu.be/ir72U5SmkaQ ) та матеріал з підручника Української літератури для 5-го кл. закладів загальної середньої освіти /Авраменко О.  2022 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Віршована казка  В. Симоненка  «Цар Плаксій та Лоскотон».  Головні та другорядні персонажі казки</dc:title>
  <dc:creator>Людмила Паюнова</dc:creator>
  <cp:lastModifiedBy>Людмила Паюнова</cp:lastModifiedBy>
  <cp:revision>27</cp:revision>
  <dcterms:created xsi:type="dcterms:W3CDTF">2023-12-10T17:15:01Z</dcterms:created>
  <dcterms:modified xsi:type="dcterms:W3CDTF">2024-02-11T11:58:49Z</dcterms:modified>
</cp:coreProperties>
</file>