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58" r:id="rId4"/>
    <p:sldId id="271" r:id="rId5"/>
    <p:sldId id="259" r:id="rId6"/>
    <p:sldId id="269" r:id="rId7"/>
    <p:sldId id="270" r:id="rId8"/>
    <p:sldId id="260" r:id="rId9"/>
    <p:sldId id="266" r:id="rId10"/>
    <p:sldId id="268" r:id="rId11"/>
    <p:sldId id="272" r:id="rId12"/>
    <p:sldId id="262" r:id="rId13"/>
    <p:sldId id="273" r:id="rId14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DA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0252" autoAdjust="0"/>
  </p:normalViewPr>
  <p:slideViewPr>
    <p:cSldViewPr snapToGrid="0">
      <p:cViewPr varScale="1">
        <p:scale>
          <a:sx n="76" d="100"/>
          <a:sy n="76" d="100"/>
        </p:scale>
        <p:origin x="-902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123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79498C7-20C4-4BA3-B888-435CB87E3D49}" type="datetimeFigureOut">
              <a:rPr lang="ru-RU"/>
              <a:pPr>
                <a:defRPr/>
              </a:pPr>
              <a:t>11.07.2023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938CF48-9FE6-47F9-B3E1-30C38269AF2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09923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36E2367-4096-4116-AB33-9AC47E821C6E}" type="datetimeFigureOut">
              <a:rPr lang="ru-RU"/>
              <a:pPr>
                <a:defRPr/>
              </a:pPr>
              <a:t>11.07.2023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dirty="0" smtClean="0"/>
              <a:t>Образец текста</a:t>
            </a:r>
          </a:p>
          <a:p>
            <a:pPr lvl="1"/>
            <a:r>
              <a:rPr lang="ru-RU" noProof="0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 уровень</a:t>
            </a:r>
          </a:p>
          <a:p>
            <a:pPr lvl="3"/>
            <a:r>
              <a:rPr lang="ru-RU" noProof="0" dirty="0" smtClean="0"/>
              <a:t>Четвертый уровень</a:t>
            </a:r>
          </a:p>
          <a:p>
            <a:pPr lvl="4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CCEADD7-8510-4C02-94C7-3B7D2E29DAB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62143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0" y="5778500"/>
            <a:ext cx="12192000" cy="1079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5" name="Прямоугольник 7"/>
          <p:cNvSpPr/>
          <p:nvPr/>
        </p:nvSpPr>
        <p:spPr>
          <a:xfrm>
            <a:off x="0" y="0"/>
            <a:ext cx="12192000" cy="1079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6" name="Рисунок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/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F52C5-9603-46D9-8473-F13FC0961B2A}" type="datetimeFigureOut">
              <a:rPr lang="ru-RU"/>
              <a:pPr>
                <a:defRPr/>
              </a:pPr>
              <a:t>11.07.2023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2213A-8270-4F8C-B2B2-A4FBD9C818F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D4CB1-B5C7-4E80-993B-919B8DDA42FC}" type="datetimeFigureOut">
              <a:rPr lang="ru-RU"/>
              <a:pPr>
                <a:defRPr/>
              </a:pPr>
              <a:t>11.07.2023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C8AA9-00ED-4C73-829C-091EF48B2D7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 с рисун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12"/>
          <p:cNvGrpSpPr>
            <a:grpSpLocks/>
          </p:cNvGrpSpPr>
          <p:nvPr/>
        </p:nvGrpSpPr>
        <p:grpSpPr bwMode="auto">
          <a:xfrm rot="10800000">
            <a:off x="0" y="5645150"/>
            <a:ext cx="12192000" cy="63500"/>
            <a:chOff x="507492" y="1501519"/>
            <a:chExt cx="8129016" cy="63125"/>
          </a:xfrm>
        </p:grpSpPr>
        <p:cxnSp>
          <p:nvCxnSpPr>
            <p:cNvPr id="6" name="Прямая соединительная линия 16"/>
            <p:cNvCxnSpPr/>
            <p:nvPr/>
          </p:nvCxnSpPr>
          <p:spPr>
            <a:xfrm>
              <a:off x="510667" y="1564644"/>
              <a:ext cx="8129017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17"/>
            <p:cNvCxnSpPr/>
            <p:nvPr/>
          </p:nvCxnSpPr>
          <p:spPr>
            <a:xfrm>
              <a:off x="510667" y="1501519"/>
              <a:ext cx="8129017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Группа 13"/>
          <p:cNvGrpSpPr>
            <a:grpSpLocks/>
          </p:cNvGrpSpPr>
          <p:nvPr/>
        </p:nvGrpSpPr>
        <p:grpSpPr bwMode="auto">
          <a:xfrm>
            <a:off x="0" y="1143000"/>
            <a:ext cx="12192000" cy="63500"/>
            <a:chOff x="507492" y="1501519"/>
            <a:chExt cx="8129016" cy="63125"/>
          </a:xfrm>
        </p:grpSpPr>
        <p:cxnSp>
          <p:nvCxnSpPr>
            <p:cNvPr id="9" name="Прямая соединительная линия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Прямоугольник 6"/>
          <p:cNvSpPr/>
          <p:nvPr/>
        </p:nvSpPr>
        <p:spPr>
          <a:xfrm>
            <a:off x="0" y="5778500"/>
            <a:ext cx="12192000" cy="1079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3" name="Прямоугольник 7"/>
          <p:cNvSpPr/>
          <p:nvPr/>
        </p:nvSpPr>
        <p:spPr>
          <a:xfrm>
            <a:off x="0" y="0"/>
            <a:ext cx="12192000" cy="1079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14" name="Рисунок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/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sp>
        <p:nvSpPr>
          <p:cNvPr id="15" name="Инструкции"/>
          <p:cNvSpPr/>
          <p:nvPr/>
        </p:nvSpPr>
        <p:spPr>
          <a:xfrm>
            <a:off x="12344400" y="0"/>
            <a:ext cx="1295400" cy="6858000"/>
          </a:xfrm>
          <a:prstGeom prst="roundRect">
            <a:avLst>
              <a:gd name="adj" fmla="val 9717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Arial"/>
                <a:cs typeface="Arial"/>
              </a:rPr>
              <a:t>ПРИМЕЧАНИЕ.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i="1" dirty="0">
                <a:latin typeface="Arial"/>
                <a:cs typeface="Arial"/>
              </a:rPr>
              <a:t>Чтобы изменить изображение на этом слайде, выделите рисунок и удалите его. Затем щелкните значок "Рисунки" в заполнителе и вставьте свое изображение.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11" name="Рисунок 10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/>
          <a:lstStyle>
            <a:lvl1pPr marL="0" indent="0" algn="ctr">
              <a:buNone/>
              <a:defRPr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7"/>
          <p:cNvGrpSpPr>
            <a:grpSpLocks/>
          </p:cNvGrpSpPr>
          <p:nvPr/>
        </p:nvGrpSpPr>
        <p:grpSpPr bwMode="auto">
          <a:xfrm>
            <a:off x="0" y="2514600"/>
            <a:ext cx="12192000" cy="3194050"/>
            <a:chOff x="647402" y="2514600"/>
            <a:chExt cx="10838688" cy="3194035"/>
          </a:xfrm>
        </p:grpSpPr>
        <p:grpSp>
          <p:nvGrpSpPr>
            <p:cNvPr id="5" name="Группа 8"/>
            <p:cNvGrpSpPr>
              <a:grpSpLocks/>
            </p:cNvGrpSpPr>
            <p:nvPr/>
          </p:nvGrpSpPr>
          <p:grpSpPr bwMode="auto"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0" name="Прямая соединительная линия 13"/>
              <p:cNvCxnSpPr/>
              <p:nvPr/>
            </p:nvCxnSpPr>
            <p:spPr>
              <a:xfrm>
                <a:off x="507492" y="1565019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Прямая соединительная линия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Прямоугольник 9"/>
            <p:cNvSpPr/>
            <p:nvPr/>
          </p:nvSpPr>
          <p:spPr>
            <a:xfrm>
              <a:off x="647402" y="2641599"/>
              <a:ext cx="10838688" cy="29400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grpSp>
          <p:nvGrpSpPr>
            <p:cNvPr id="7" name="Группа 10"/>
            <p:cNvGrpSpPr>
              <a:grpSpLocks/>
            </p:cNvGrpSpPr>
            <p:nvPr/>
          </p:nvGrpSpPr>
          <p:grpSpPr bwMode="auto"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8" name="Прямая соединительная линия 11"/>
              <p:cNvCxnSpPr/>
              <p:nvPr/>
            </p:nvCxnSpPr>
            <p:spPr>
              <a:xfrm>
                <a:off x="510667" y="1565019"/>
                <a:ext cx="8129017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Прямая соединительная линия 12"/>
              <p:cNvCxnSpPr/>
              <p:nvPr/>
            </p:nvCxnSpPr>
            <p:spPr>
              <a:xfrm>
                <a:off x="510667" y="1501519"/>
                <a:ext cx="8129017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2" name="Рисунок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/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anchor="ctr">
            <a:normAutofit/>
          </a:bodyPr>
          <a:lstStyle>
            <a:lvl1pPr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67FF9-0FCD-4568-9DFA-00DAE8B49387}" type="datetimeFigureOut">
              <a:rPr lang="ru-RU"/>
              <a:pPr>
                <a:defRPr/>
              </a:pPr>
              <a:t>11.07.2023</a:t>
            </a:fld>
            <a:endParaRPr lang="ru-RU" dirty="0"/>
          </a:p>
        </p:txBody>
      </p:sp>
      <p:sp>
        <p:nvSpPr>
          <p:cNvPr id="1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70F36-95F6-49C4-BDFA-61F4F56B92B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2F6A6-1C56-4C1F-B6BB-B397CD40DD32}" type="datetimeFigureOut">
              <a:rPr lang="ru-RU"/>
              <a:pPr>
                <a:defRPr/>
              </a:pPr>
              <a:t>11.07.2023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1C2CC-DFE7-4D03-98CE-68DC7451ADF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7F20E-3BA8-46FC-B4FE-B13C95C14CC8}" type="datetimeFigureOut">
              <a:rPr lang="ru-RU"/>
              <a:pPr>
                <a:defRPr/>
              </a:pPr>
              <a:t>11.07.2023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595B6-6D1D-4B34-AF21-8A30A3C04BF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3B492-8AAA-4129-9B49-CB6CE8F10317}" type="datetimeFigureOut">
              <a:rPr lang="ru-RU"/>
              <a:pPr>
                <a:defRPr/>
              </a:pPr>
              <a:t>11.07.2023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5FFBA-14D5-4F3E-AA45-2E29F01C096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641CD-9123-45D8-AEC4-6292DA5A9840}" type="datetimeFigureOut">
              <a:rPr lang="ru-RU"/>
              <a:pPr>
                <a:defRPr/>
              </a:pPr>
              <a:t>11.07.2023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8839A-786C-4529-85C1-FF2B5557A70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A66E2-DA64-45CD-8203-7E72311E139A}" type="datetimeFigureOut">
              <a:rPr lang="ru-RU"/>
              <a:pPr>
                <a:defRPr/>
              </a:pPr>
              <a:t>11.07.2023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7A35E-3702-450A-90C0-11DE64EA203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/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1EE11-A415-4081-8E19-A946717D1F1C}" type="datetimeFigureOut">
              <a:rPr lang="ru-RU"/>
              <a:pPr>
                <a:defRPr/>
              </a:pPr>
              <a:t>11.07.2023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A758B-FA9F-4F60-B430-588868E1283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8AB8A-3975-44EB-ABEC-A863ED30120A}" type="datetimeFigureOut">
              <a:rPr lang="ru-RU"/>
              <a:pPr>
                <a:defRPr/>
              </a:pPr>
              <a:t>11.07.2023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27079-2F44-4089-BC5E-F2F9A37FD35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6"/>
          <p:cNvGrpSpPr>
            <a:grpSpLocks/>
          </p:cNvGrpSpPr>
          <p:nvPr/>
        </p:nvGrpSpPr>
        <p:grpSpPr bwMode="auto">
          <a:xfrm rot="5400000">
            <a:off x="6513513" y="3228975"/>
            <a:ext cx="5634038" cy="84137"/>
            <a:chOff x="1073150" y="1219201"/>
            <a:chExt cx="10058400" cy="63125"/>
          </a:xfrm>
        </p:grpSpPr>
        <p:cxnSp>
          <p:nvCxnSpPr>
            <p:cNvPr id="5" name="Прямая соединительная линия 7"/>
            <p:cNvCxnSpPr/>
            <p:nvPr/>
          </p:nvCxnSpPr>
          <p:spPr>
            <a:xfrm rot="10800000">
              <a:off x="1073151" y="1215628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8"/>
            <p:cNvCxnSpPr/>
            <p:nvPr/>
          </p:nvCxnSpPr>
          <p:spPr>
            <a:xfrm rot="10800000">
              <a:off x="1073151" y="1278754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AF676-9682-4C08-BAF8-99CD812494F7}" type="datetimeFigureOut">
              <a:rPr lang="ru-RU"/>
              <a:pPr>
                <a:defRPr/>
              </a:pPr>
              <a:t>11.07.2023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66B89-AAAD-4431-AC11-7EB15E2E2E7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FE639-5178-41B0-A176-39D7FAB75AD4}" type="datetimeFigureOut">
              <a:rPr lang="ru-RU"/>
              <a:pPr>
                <a:defRPr/>
              </a:pPr>
              <a:t>11.07.2023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C8581-6CC1-4390-9763-EFF07C75DE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1104900" y="76200"/>
            <a:ext cx="9980613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</a:p>
          <a:p>
            <a:pPr lvl="5"/>
            <a:r>
              <a:rPr lang="ru-RU" dirty="0" smtClean="0"/>
              <a:t>Шестой уровень</a:t>
            </a:r>
          </a:p>
          <a:p>
            <a:pPr lvl="6"/>
            <a:r>
              <a:rPr lang="ru-RU" dirty="0" smtClean="0"/>
              <a:t>Седьмой уровень</a:t>
            </a:r>
          </a:p>
          <a:p>
            <a:pPr lvl="7"/>
            <a:r>
              <a:rPr lang="ru-RU" dirty="0" smtClean="0"/>
              <a:t>Восьмой уровень</a:t>
            </a:r>
          </a:p>
          <a:p>
            <a:pPr lvl="8"/>
            <a:r>
              <a:rPr lang="ru-RU" dirty="0" smtClean="0"/>
              <a:t>Девятый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104900" y="6356350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43C88D2-B0AD-4A70-B70F-D5495F6DAC97}" type="datetimeFigureOut">
              <a:rPr lang="ru-RU"/>
              <a:pPr>
                <a:defRPr/>
              </a:pPr>
              <a:t>11.07.2023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933700" y="6356350"/>
            <a:ext cx="63246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56713" y="6356350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78B3580-D276-411D-8E11-9D72EDF4899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1031" name="Группа 14"/>
          <p:cNvGrpSpPr>
            <a:grpSpLocks/>
          </p:cNvGrpSpPr>
          <p:nvPr/>
        </p:nvGrpSpPr>
        <p:grpSpPr bwMode="auto">
          <a:xfrm>
            <a:off x="1103313" y="1219200"/>
            <a:ext cx="9985375" cy="84138"/>
            <a:chOff x="1073150" y="1219201"/>
            <a:chExt cx="10058400" cy="63125"/>
          </a:xfrm>
        </p:grpSpPr>
        <p:cxnSp>
          <p:nvCxnSpPr>
            <p:cNvPr id="13" name="Прямая соединительная линия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3" r:id="rId3"/>
    <p:sldLayoutId id="2147483664" r:id="rId4"/>
    <p:sldLayoutId id="2147483660" r:id="rId5"/>
    <p:sldLayoutId id="2147483659" r:id="rId6"/>
    <p:sldLayoutId id="2147483658" r:id="rId7"/>
    <p:sldLayoutId id="2147483665" r:id="rId8"/>
    <p:sldLayoutId id="2147483657" r:id="rId9"/>
    <p:sldLayoutId id="2147483656" r:id="rId10"/>
    <p:sldLayoutId id="2147483655" r:id="rId11"/>
    <p:sldLayoutId id="2147483666" r:id="rId12"/>
    <p:sldLayoutId id="2147483654" r:id="rId13"/>
  </p:sldLayoutIdLst>
  <p:transition spd="med"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2.png"/><Relationship Id="rId2" Type="http://schemas.openxmlformats.org/officeDocument/2006/relationships/audio" Target="NULL" TargetMode="External"/><Relationship Id="rId1" Type="http://schemas.openxmlformats.org/officeDocument/2006/relationships/tags" Target="../tags/tag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73025" y="2139950"/>
            <a:ext cx="6503988" cy="2090738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Bef>
                <a:spcPts val="1"/>
              </a:spcBef>
              <a:spcAft>
                <a:spcPts val="0"/>
              </a:spcAft>
              <a:defRPr/>
            </a:pPr>
            <a:r>
              <a:rPr lang="uk-UA" sz="3600" dirty="0">
                <a:solidFill>
                  <a:srgbClr val="5148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 smtClean="0">
                <a:solidFill>
                  <a:srgbClr val="5148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 Франко. </a:t>
            </a:r>
            <a:r>
              <a:rPr lang="uk-UA" sz="3600" dirty="0" smtClean="0">
                <a:solidFill>
                  <a:srgbClr val="5148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Багатогранність Діяльності: </a:t>
            </a:r>
            <a:r>
              <a:rPr lang="uk-UA" sz="3600" dirty="0" smtClean="0">
                <a:solidFill>
                  <a:srgbClr val="5148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письменник, </a:t>
            </a:r>
            <a:r>
              <a:rPr lang="uk-UA" sz="3600" dirty="0" smtClean="0">
                <a:solidFill>
                  <a:srgbClr val="5148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dirty="0" smtClean="0">
                <a:solidFill>
                  <a:srgbClr val="5148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 smtClean="0">
                <a:solidFill>
                  <a:srgbClr val="5148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учений</a:t>
            </a:r>
            <a:r>
              <a:rPr lang="uk-UA" sz="3600" dirty="0" smtClean="0">
                <a:solidFill>
                  <a:srgbClr val="5148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br>
              <a:rPr lang="uk-UA" sz="3600" dirty="0" smtClean="0">
                <a:solidFill>
                  <a:srgbClr val="5148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 smtClean="0">
                <a:solidFill>
                  <a:srgbClr val="5148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Перекладач</a:t>
            </a:r>
            <a:endParaRPr lang="ru-RU" sz="3600" dirty="0">
              <a:solidFill>
                <a:srgbClr val="51484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58750" y="5837238"/>
            <a:ext cx="4146550" cy="955675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70000"/>
              </a:lnSpc>
              <a:spcBef>
                <a:spcPct val="0"/>
              </a:spcBef>
            </a:pPr>
            <a:r>
              <a:rPr lang="uk-UA" sz="1500" dirty="0" smtClean="0">
                <a:solidFill>
                  <a:schemeClr val="bg1"/>
                </a:solidFill>
              </a:rPr>
              <a:t>Презентація для здобувачів освіти 10-х класів.</a:t>
            </a:r>
          </a:p>
          <a:p>
            <a:pPr eaLnBrk="1" hangingPunct="1">
              <a:lnSpc>
                <a:spcPct val="70000"/>
              </a:lnSpc>
              <a:spcBef>
                <a:spcPct val="0"/>
              </a:spcBef>
            </a:pPr>
            <a:endParaRPr lang="uk-UA" sz="1500">
              <a:solidFill>
                <a:schemeClr val="bg1"/>
              </a:solidFill>
            </a:endParaRPr>
          </a:p>
          <a:p>
            <a:pPr eaLnBrk="1" hangingPunct="1">
              <a:lnSpc>
                <a:spcPct val="70000"/>
              </a:lnSpc>
              <a:spcBef>
                <a:spcPct val="0"/>
              </a:spcBef>
            </a:pPr>
            <a:endParaRPr lang="uk-UA" sz="1500" dirty="0" smtClean="0">
              <a:solidFill>
                <a:schemeClr val="bg1"/>
              </a:solidFill>
            </a:endParaRPr>
          </a:p>
          <a:p>
            <a:pPr eaLnBrk="1" hangingPunct="1">
              <a:lnSpc>
                <a:spcPct val="70000"/>
              </a:lnSpc>
              <a:spcBef>
                <a:spcPct val="0"/>
              </a:spcBef>
            </a:pPr>
            <a:r>
              <a:rPr lang="uk-UA" sz="1500" dirty="0" smtClean="0">
                <a:solidFill>
                  <a:schemeClr val="bg1"/>
                </a:solidFill>
              </a:rPr>
              <a:t>Вивчення творчості Каменяра</a:t>
            </a:r>
            <a:endParaRPr lang="uk-UA" sz="1500" dirty="0" smtClean="0">
              <a:solidFill>
                <a:schemeClr val="bg1"/>
              </a:solidFill>
            </a:endParaRPr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9971" r="9971"/>
          <a:stretch>
            <a:fillRect/>
          </a:stretch>
        </p:blipFill>
        <p:spPr>
          <a:xfrm>
            <a:off x="6677025" y="1384300"/>
            <a:ext cx="5056188" cy="4083050"/>
          </a:xfrm>
        </p:spPr>
      </p:pic>
    </p:spTree>
    <p:custDataLst>
      <p:tags r:id="rId1"/>
    </p:custDataLst>
  </p:cSld>
  <p:clrMapOvr>
    <a:masterClrMapping/>
  </p:clrMapOvr>
  <p:transition spd="med" advTm="417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2863"/>
            <a:ext cx="12192000" cy="690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746250" y="788988"/>
            <a:ext cx="8880475" cy="241617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buClr>
                <a:srgbClr val="514843"/>
              </a:buClr>
              <a:defRPr/>
            </a:pPr>
            <a:r>
              <a:rPr lang="ru-RU" u="sng" smtClean="0">
                <a:solidFill>
                  <a:srgbClr val="514843"/>
                </a:solidFill>
              </a:rPr>
              <a:t>Івана Франка називають </a:t>
            </a:r>
            <a:r>
              <a:rPr lang="ru-RU" u="sng" smtClean="0">
                <a:solidFill>
                  <a:srgbClr val="514843"/>
                </a:solidFill>
                <a:latin typeface="Arial" charset="0"/>
              </a:rPr>
              <a:t>Каменярем</a:t>
            </a:r>
            <a:r>
              <a:rPr lang="ru-RU" u="sng" smtClean="0">
                <a:solidFill>
                  <a:srgbClr val="514843"/>
                </a:solidFill>
              </a:rPr>
              <a:t>, </a:t>
            </a:r>
            <a:r>
              <a:rPr lang="ru-RU" u="sng" smtClean="0">
                <a:solidFill>
                  <a:srgbClr val="514843"/>
                </a:solidFill>
                <a:latin typeface="Arial" charset="0"/>
              </a:rPr>
              <a:t>який</a:t>
            </a:r>
            <a:r>
              <a:rPr lang="ru-RU" u="sng" smtClean="0">
                <a:solidFill>
                  <a:srgbClr val="514843"/>
                </a:solidFill>
              </a:rPr>
              <a:t> прокладав рідному народу дорогу в краще майбутнє</a:t>
            </a:r>
            <a:r>
              <a:rPr lang="ru-RU" u="sng" smtClean="0">
                <a:solidFill>
                  <a:srgbClr val="514843"/>
                </a:solidFill>
                <a:latin typeface="Arial" charset="0"/>
              </a:rPr>
              <a:t>, а також п</a:t>
            </a:r>
            <a:r>
              <a:rPr lang="ru-RU" u="sng" smtClean="0">
                <a:solidFill>
                  <a:srgbClr val="514843"/>
                </a:solidFill>
              </a:rPr>
              <a:t>исьменника називають титаном роботи, </a:t>
            </a:r>
            <a:r>
              <a:rPr lang="ru-RU" u="sng" smtClean="0">
                <a:solidFill>
                  <a:srgbClr val="514843"/>
                </a:solidFill>
                <a:latin typeface="Arial" charset="0"/>
              </a:rPr>
              <a:t>котрий</a:t>
            </a:r>
            <a:r>
              <a:rPr lang="ru-RU" u="sng" smtClean="0">
                <a:solidFill>
                  <a:srgbClr val="514843"/>
                </a:solidFill>
              </a:rPr>
              <a:t> </a:t>
            </a:r>
            <a:r>
              <a:rPr lang="ru-RU" u="sng" smtClean="0">
                <a:solidFill>
                  <a:srgbClr val="514843"/>
                </a:solidFill>
                <a:latin typeface="Arial" charset="0"/>
              </a:rPr>
              <a:t>п</a:t>
            </a:r>
            <a:r>
              <a:rPr lang="uk-UA" u="sng" smtClean="0">
                <a:solidFill>
                  <a:srgbClr val="514843"/>
                </a:solidFill>
                <a:latin typeface="Arial" charset="0"/>
              </a:rPr>
              <a:t>ідніс </a:t>
            </a:r>
            <a:r>
              <a:rPr lang="ru-RU" u="sng" smtClean="0">
                <a:solidFill>
                  <a:srgbClr val="514843"/>
                </a:solidFill>
              </a:rPr>
              <a:t>українське слово</a:t>
            </a:r>
            <a:r>
              <a:rPr lang="ru-RU" u="sng" smtClean="0">
                <a:solidFill>
                  <a:srgbClr val="514843"/>
                </a:solidFill>
                <a:latin typeface="Arial" charset="0"/>
              </a:rPr>
              <a:t> на нові вершини</a:t>
            </a:r>
            <a:r>
              <a:rPr lang="ru-RU" u="sng" smtClean="0">
                <a:solidFill>
                  <a:srgbClr val="514843"/>
                </a:solidFill>
              </a:rPr>
              <a:t>. У його особі щасливо з’єдналися великий письменник, глибокий </a:t>
            </a:r>
            <a:r>
              <a:rPr lang="ru-RU" u="sng" smtClean="0">
                <a:solidFill>
                  <a:srgbClr val="514843"/>
                </a:solidFill>
                <a:latin typeface="Arial" charset="0"/>
              </a:rPr>
              <a:t>у</a:t>
            </a:r>
            <a:r>
              <a:rPr lang="ru-RU" u="sng" smtClean="0">
                <a:solidFill>
                  <a:srgbClr val="514843"/>
                </a:solidFill>
              </a:rPr>
              <a:t>чений-гуманітарій, активний суспільний діяч. Він жив і працював для народу. Творча спадщина цього Велетня Духа й справді вражає – чотири тисячі робіт! І це в умовах постійних життєвих </a:t>
            </a:r>
            <a:r>
              <a:rPr lang="ru-RU" u="sng" smtClean="0">
                <a:solidFill>
                  <a:srgbClr val="514843"/>
                </a:solidFill>
                <a:latin typeface="Arial" charset="0"/>
              </a:rPr>
              <a:t>негараздів</a:t>
            </a:r>
            <a:r>
              <a:rPr lang="ru-RU" u="sng" smtClean="0">
                <a:solidFill>
                  <a:srgbClr val="514843"/>
                </a:solidFill>
              </a:rPr>
              <a:t>, бідності й потреби, в умовах активної суспільної діяльності й переслідувань упередженої влади.</a:t>
            </a:r>
          </a:p>
        </p:txBody>
      </p:sp>
    </p:spTree>
    <p:custDataLst>
      <p:tags r:id="rId1"/>
    </p:custDataLst>
  </p:cSld>
  <p:clrMapOvr>
    <a:masterClrMapping/>
  </p:clrMapOvr>
  <p:transition spd="med" advTm="3675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66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38138" y="15875"/>
            <a:ext cx="11450637" cy="1096963"/>
          </a:xfrm>
        </p:spPr>
        <p:txBody>
          <a:bodyPr/>
          <a:lstStyle/>
          <a:p>
            <a:pPr eaLnBrk="1" hangingPunct="1"/>
            <a:r>
              <a:rPr lang="uk-UA" smtClean="0">
                <a:solidFill>
                  <a:schemeClr val="bg1"/>
                </a:solidFill>
              </a:rPr>
              <a:t>Переклади античної літератури</a:t>
            </a:r>
            <a:r>
              <a:rPr lang="uk-UA" smtClean="0">
                <a:solidFill>
                  <a:schemeClr val="bg1"/>
                </a:solidFill>
                <a:latin typeface="Arial" charset="0"/>
              </a:rPr>
              <a:t> – </a:t>
            </a:r>
            <a:r>
              <a:rPr lang="uk-UA" smtClean="0">
                <a:solidFill>
                  <a:schemeClr val="bg1"/>
                </a:solidFill>
              </a:rPr>
              <a:t>наслідок</a:t>
            </a:r>
            <a:r>
              <a:rPr lang="uk-UA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uk-UA" smtClean="0">
                <a:solidFill>
                  <a:schemeClr val="bg1"/>
                </a:solidFill>
              </a:rPr>
              <a:t>захоплення філософією</a:t>
            </a:r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176463" y="1370013"/>
            <a:ext cx="7215187" cy="3778250"/>
          </a:xfrm>
          <a:solidFill>
            <a:schemeClr val="tx2">
              <a:lumMod val="85000"/>
              <a:lumOff val="15000"/>
            </a:schemeClr>
          </a:solidFill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lnSpc>
                <a:spcPct val="70000"/>
              </a:lnSpc>
              <a:defRPr/>
            </a:pPr>
            <a:r>
              <a:rPr lang="ru-RU" sz="500" smtClean="0">
                <a:solidFill>
                  <a:schemeClr val="bg1"/>
                </a:solidFill>
              </a:rPr>
              <a:t> </a:t>
            </a:r>
            <a:r>
              <a:rPr lang="ru-RU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Іван Якович не тільки майстерно писав твори, а ще й перекладав їх. </a:t>
            </a:r>
          </a:p>
          <a:p>
            <a:pPr algn="ctr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Серед перекладів Івана Яковича чільне місце належить перекладам з античної літератури.</a:t>
            </a:r>
          </a:p>
          <a:p>
            <a:pPr algn="ctr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Гомер і Гесіод, гомерівські гімни, переклад трагедії Софокла «Цар Едіп», «Сапфо і Алкей», «Піндар і Менандр», збірка «Старе золото», римські поети Горацій і Вергілій – цим далеко не вичерпується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писок античних перекладів Франка. Переклади Івана Яковича з грецької здебільшого точно передають як зміст, так і поетичні особливості оригіналу, мають ґрунтовні коментарі.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464675" y="1228725"/>
            <a:ext cx="255428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192463"/>
            <a:ext cx="2355850" cy="349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 advTm="4257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ъект 2"/>
          <p:cNvSpPr>
            <a:spLocks noGrp="1"/>
          </p:cNvSpPr>
          <p:nvPr>
            <p:ph idx="1"/>
          </p:nvPr>
        </p:nvSpPr>
        <p:spPr bwMode="auto">
          <a:xfrm>
            <a:off x="617538" y="82550"/>
            <a:ext cx="10707687" cy="119380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lang="ru-RU" dirty="0" smtClean="0"/>
              <a:t> </a:t>
            </a:r>
            <a:r>
              <a:rPr lang="ru-RU" dirty="0" err="1" smtClean="0"/>
              <a:t>Переклади</a:t>
            </a:r>
            <a:r>
              <a:rPr lang="ru-RU" dirty="0" smtClean="0"/>
              <a:t> з Сапфо й </a:t>
            </a:r>
            <a:r>
              <a:rPr lang="ru-RU" dirty="0" err="1" smtClean="0"/>
              <a:t>Алкея</a:t>
            </a:r>
            <a:r>
              <a:rPr lang="ru-RU" dirty="0" smtClean="0"/>
              <a:t> </a:t>
            </a:r>
            <a:r>
              <a:rPr lang="ru-RU" dirty="0" err="1" smtClean="0"/>
              <a:t>вийшли</a:t>
            </a:r>
            <a:r>
              <a:rPr lang="ru-RU" dirty="0" smtClean="0"/>
              <a:t> </a:t>
            </a:r>
            <a:r>
              <a:rPr lang="ru-RU" dirty="0" err="1" smtClean="0"/>
              <a:t>окремою</a:t>
            </a:r>
            <a:r>
              <a:rPr lang="ru-RU" dirty="0" smtClean="0"/>
              <a:t> книжкою.  </a:t>
            </a:r>
            <a:r>
              <a:rPr lang="ru-RU" dirty="0" err="1" smtClean="0"/>
              <a:t>Це</a:t>
            </a:r>
            <a:r>
              <a:rPr lang="ru-RU" dirty="0" smtClean="0">
                <a:latin typeface="Arial" charset="0"/>
              </a:rPr>
              <a:t> </a:t>
            </a:r>
            <a:r>
              <a:rPr lang="ru-RU" dirty="0" err="1" smtClean="0"/>
              <a:t>дослідження</a:t>
            </a:r>
            <a:r>
              <a:rPr lang="ru-RU" dirty="0" smtClean="0"/>
              <a:t> </a:t>
            </a:r>
            <a:r>
              <a:rPr lang="ru-RU" dirty="0" err="1" smtClean="0"/>
              <a:t>творчості</a:t>
            </a:r>
            <a:r>
              <a:rPr lang="ru-RU" dirty="0" smtClean="0"/>
              <a:t> </a:t>
            </a:r>
            <a:r>
              <a:rPr lang="ru-RU" dirty="0" err="1" smtClean="0"/>
              <a:t>двох</a:t>
            </a:r>
            <a:r>
              <a:rPr lang="ru-RU" dirty="0" smtClean="0"/>
              <a:t> </a:t>
            </a:r>
            <a:r>
              <a:rPr lang="ru-RU" dirty="0" err="1" smtClean="0"/>
              <a:t>стародавніх</a:t>
            </a:r>
            <a:r>
              <a:rPr lang="ru-RU" dirty="0" smtClean="0"/>
              <a:t> </a:t>
            </a:r>
            <a:r>
              <a:rPr lang="ru-RU" dirty="0" err="1" smtClean="0"/>
              <a:t>поетів</a:t>
            </a:r>
            <a:r>
              <a:rPr lang="ru-RU" dirty="0" smtClean="0"/>
              <a:t> </a:t>
            </a:r>
            <a:r>
              <a:rPr lang="ru-RU" dirty="0" err="1" smtClean="0"/>
              <a:t>із</a:t>
            </a:r>
            <a:r>
              <a:rPr lang="ru-RU" dirty="0" smtClean="0"/>
              <a:t> перекладами </a:t>
            </a:r>
            <a:r>
              <a:rPr lang="ru-RU" dirty="0" err="1" smtClean="0"/>
              <a:t>їхніх</a:t>
            </a:r>
            <a:r>
              <a:rPr lang="ru-RU" dirty="0" smtClean="0"/>
              <a:t> </a:t>
            </a:r>
            <a:r>
              <a:rPr lang="ru-RU" dirty="0" err="1" smtClean="0"/>
              <a:t>поезій</a:t>
            </a:r>
            <a:r>
              <a:rPr lang="ru-RU" dirty="0" smtClean="0">
                <a:latin typeface="Arial" charset="0"/>
              </a:rPr>
              <a:t>. </a:t>
            </a:r>
            <a:r>
              <a:rPr lang="ru-RU" dirty="0" err="1" smtClean="0"/>
              <a:t>Багато</a:t>
            </a:r>
            <a:r>
              <a:rPr lang="ru-RU" dirty="0" smtClean="0"/>
              <a:t> </a:t>
            </a:r>
            <a:r>
              <a:rPr lang="ru-RU" dirty="0" err="1" smtClean="0"/>
              <a:t>уваги</a:t>
            </a:r>
            <a:r>
              <a:rPr lang="ru-RU" dirty="0" smtClean="0"/>
              <a:t> </a:t>
            </a:r>
            <a:r>
              <a:rPr lang="ru-RU" dirty="0" err="1" smtClean="0"/>
              <a:t>приділив</a:t>
            </a:r>
            <a:r>
              <a:rPr lang="ru-RU" dirty="0" smtClean="0"/>
              <a:t> </a:t>
            </a:r>
            <a:r>
              <a:rPr lang="ru-RU" dirty="0" err="1" smtClean="0"/>
              <a:t>Іван</a:t>
            </a:r>
            <a:r>
              <a:rPr lang="ru-RU" dirty="0" smtClean="0"/>
              <a:t> Франко перекладам </a:t>
            </a:r>
            <a:r>
              <a:rPr lang="ru-RU" dirty="0" err="1" smtClean="0">
                <a:latin typeface="Arial" charset="0"/>
              </a:rPr>
              <a:t>і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безсмертних</a:t>
            </a:r>
            <a:r>
              <a:rPr lang="ru-RU" dirty="0" smtClean="0"/>
              <a:t> </a:t>
            </a:r>
            <a:r>
              <a:rPr lang="ru-RU" dirty="0" err="1" smtClean="0"/>
              <a:t>гомерівських</a:t>
            </a:r>
            <a:r>
              <a:rPr lang="ru-RU" dirty="0" smtClean="0"/>
              <a:t> поем «</a:t>
            </a:r>
            <a:r>
              <a:rPr lang="ru-RU" dirty="0" err="1" smtClean="0"/>
              <a:t>Іліада</a:t>
            </a:r>
            <a:r>
              <a:rPr lang="ru-RU" dirty="0" smtClean="0"/>
              <a:t>» та «</a:t>
            </a:r>
            <a:r>
              <a:rPr lang="ru-RU" dirty="0" err="1" smtClean="0"/>
              <a:t>Одіссея</a:t>
            </a:r>
            <a:r>
              <a:rPr lang="ru-RU" dirty="0" smtClean="0"/>
              <a:t>».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1482725"/>
            <a:ext cx="3541713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67425" y="2270125"/>
            <a:ext cx="6124575" cy="458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 advTm="1543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3"/>
          <p:cNvSpPr>
            <a:spLocks noGrp="1"/>
          </p:cNvSpPr>
          <p:nvPr>
            <p:ph type="title"/>
          </p:nvPr>
        </p:nvSpPr>
        <p:spPr>
          <a:xfrm>
            <a:off x="3617913" y="0"/>
            <a:ext cx="5138737" cy="1096963"/>
          </a:xfrm>
        </p:spPr>
        <p:txBody>
          <a:bodyPr/>
          <a:lstStyle/>
          <a:p>
            <a:pPr eaLnBrk="1" hangingPunct="1"/>
            <a:r>
              <a:rPr lang="uk-UA" smtClean="0"/>
              <a:t>Переклади з англійської мови</a:t>
            </a:r>
            <a:endParaRPr lang="ru-RU" smtClean="0"/>
          </a:p>
        </p:txBody>
      </p:sp>
      <p:sp>
        <p:nvSpPr>
          <p:cNvPr id="21506" name="Объект 4"/>
          <p:cNvSpPr>
            <a:spLocks noGrp="1"/>
          </p:cNvSpPr>
          <p:nvPr>
            <p:ph sz="half" idx="1"/>
          </p:nvPr>
        </p:nvSpPr>
        <p:spPr bwMode="auto">
          <a:xfrm>
            <a:off x="2792413" y="1584325"/>
            <a:ext cx="6054725" cy="3062288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 algn="ctr" eaLnBrk="1" hangingPunct="1">
              <a:buFont typeface="Wingdings" pitchFamily="2" charset="2"/>
              <a:buNone/>
            </a:pPr>
            <a:r>
              <a:rPr lang="ru-RU" sz="2400" dirty="0" smtClean="0"/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Незважаючи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те,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англійську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мову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Іван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Якович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вивчив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доволі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пізно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усе ж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протягом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творчого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шляху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неодноразово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повертався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питання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необхідність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видання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творів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Шекспіра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українською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мовою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переклав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низку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сонетів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Шекспіра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Венеціанський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купець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уривки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Бурі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 і «Короля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Лір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Крім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того,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перекладено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англійської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мови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твори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Клоустона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36063" y="1401763"/>
            <a:ext cx="2840037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8925" y="1584325"/>
            <a:ext cx="2359025" cy="275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Рисунок 8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23975" y="4167188"/>
            <a:ext cx="1800225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583613" y="4167188"/>
            <a:ext cx="2200275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Shape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/>
          <a:srcRect/>
          <a:stretch>
            <a:fillRect/>
          </a:stretch>
        </p:blipFill>
        <p:spPr bwMode="auto">
          <a:xfrm>
            <a:off x="3313113" y="5521325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Shape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/>
          <a:srcRect/>
          <a:stretch>
            <a:fillRect/>
          </a:stretch>
        </p:blipFill>
        <p:spPr bwMode="auto">
          <a:xfrm>
            <a:off x="7786688" y="5521325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 advTm="2478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452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499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1090613" y="109538"/>
            <a:ext cx="5824537" cy="1096962"/>
          </a:xfrm>
        </p:spPr>
        <p:txBody>
          <a:bodyPr/>
          <a:lstStyle/>
          <a:p>
            <a:pPr eaLnBrk="1" hangingPunct="1"/>
            <a:r>
              <a:rPr lang="uk-UA" smtClean="0"/>
              <a:t>Переклади творів Байрона</a:t>
            </a:r>
            <a:endParaRPr lang="ru-RU" smtClean="0"/>
          </a:p>
        </p:txBody>
      </p:sp>
      <p:sp>
        <p:nvSpPr>
          <p:cNvPr id="22530" name="Объект 2"/>
          <p:cNvSpPr>
            <a:spLocks noGrp="1"/>
          </p:cNvSpPr>
          <p:nvPr>
            <p:ph sz="half" idx="1"/>
          </p:nvPr>
        </p:nvSpPr>
        <p:spPr bwMode="auto">
          <a:xfrm>
            <a:off x="479425" y="1574800"/>
            <a:ext cx="6242050" cy="3211513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lang="ru-RU" dirty="0" smtClean="0">
                <a:latin typeface="Arial" charset="0"/>
              </a:rPr>
              <a:t>  </a:t>
            </a:r>
            <a:r>
              <a:rPr lang="ru-RU" dirty="0" err="1" smtClean="0">
                <a:latin typeface="Arial" charset="0"/>
              </a:rPr>
              <a:t>Іван</a:t>
            </a:r>
            <a:r>
              <a:rPr lang="ru-RU" dirty="0" smtClean="0">
                <a:latin typeface="Arial" charset="0"/>
              </a:rPr>
              <a:t> </a:t>
            </a:r>
            <a:r>
              <a:rPr lang="ru-RU" dirty="0" smtClean="0"/>
              <a:t>Франко – один </a:t>
            </a:r>
            <a:r>
              <a:rPr lang="ru-RU" dirty="0" err="1" smtClean="0">
                <a:latin typeface="Arial" charset="0"/>
              </a:rPr>
              <a:t>і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найбільших</a:t>
            </a:r>
            <a:r>
              <a:rPr lang="ru-RU" dirty="0" smtClean="0"/>
              <a:t> </a:t>
            </a:r>
            <a:r>
              <a:rPr lang="ru-RU" dirty="0" err="1" smtClean="0"/>
              <a:t>знавців</a:t>
            </a:r>
            <a:r>
              <a:rPr lang="ru-RU" dirty="0" smtClean="0"/>
              <a:t> </a:t>
            </a:r>
            <a:r>
              <a:rPr lang="ru-RU" dirty="0" err="1" smtClean="0"/>
              <a:t>Байронової</a:t>
            </a:r>
            <a:r>
              <a:rPr lang="ru-RU" dirty="0" smtClean="0"/>
              <a:t> </a:t>
            </a:r>
            <a:r>
              <a:rPr lang="ru-RU" dirty="0" err="1" smtClean="0"/>
              <a:t>творчості</a:t>
            </a:r>
            <a:r>
              <a:rPr lang="ru-RU" dirty="0" smtClean="0"/>
              <a:t> в </a:t>
            </a:r>
            <a:r>
              <a:rPr lang="ru-RU" dirty="0" err="1" smtClean="0"/>
              <a:t>Україні</a:t>
            </a:r>
            <a:r>
              <a:rPr lang="ru-RU" dirty="0" smtClean="0"/>
              <a:t>. 1879 року </a:t>
            </a:r>
            <a:r>
              <a:rPr lang="ru-RU" dirty="0" err="1" smtClean="0"/>
              <a:t>вийшла</a:t>
            </a:r>
            <a:r>
              <a:rPr lang="ru-RU" dirty="0" smtClean="0"/>
              <a:t> </a:t>
            </a:r>
            <a:r>
              <a:rPr lang="ru-RU" dirty="0" err="1" smtClean="0"/>
              <a:t>друком</a:t>
            </a:r>
            <a:r>
              <a:rPr lang="ru-RU" dirty="0" smtClean="0"/>
              <a:t> </a:t>
            </a:r>
            <a:r>
              <a:rPr lang="ru-RU" dirty="0" err="1" smtClean="0"/>
              <a:t>Байронова</a:t>
            </a:r>
            <a:r>
              <a:rPr lang="ru-RU" dirty="0" smtClean="0"/>
              <a:t> драматична поема “</a:t>
            </a:r>
            <a:r>
              <a:rPr lang="ru-RU" dirty="0" err="1" smtClean="0"/>
              <a:t>Каїн</a:t>
            </a:r>
            <a:r>
              <a:rPr lang="ru-RU" dirty="0" smtClean="0"/>
              <a:t>” у </a:t>
            </a:r>
            <a:r>
              <a:rPr lang="ru-RU" dirty="0" err="1" smtClean="0"/>
              <a:t>перекладі</a:t>
            </a:r>
            <a:r>
              <a:rPr lang="ru-RU" dirty="0" smtClean="0"/>
              <a:t> </a:t>
            </a:r>
            <a:r>
              <a:rPr lang="ru-RU" dirty="0" err="1" smtClean="0"/>
              <a:t>І.Франка</a:t>
            </a:r>
            <a:r>
              <a:rPr lang="ru-RU" dirty="0" smtClean="0"/>
              <a:t>. Через десять </a:t>
            </a:r>
            <a:r>
              <a:rPr lang="ru-RU" dirty="0" err="1" smtClean="0"/>
              <a:t>років</a:t>
            </a:r>
            <a:r>
              <a:rPr lang="ru-RU" dirty="0" smtClean="0"/>
              <a:t> </a:t>
            </a:r>
            <a:r>
              <a:rPr lang="ru-RU" dirty="0" err="1" smtClean="0">
                <a:latin typeface="Arial" charset="0"/>
              </a:rPr>
              <a:t>Каменяр</a:t>
            </a:r>
            <a:r>
              <a:rPr lang="ru-RU" dirty="0" smtClean="0"/>
              <a:t> </a:t>
            </a:r>
            <a:r>
              <a:rPr lang="ru-RU" dirty="0" err="1" smtClean="0"/>
              <a:t>опублікував</a:t>
            </a:r>
            <a:r>
              <a:rPr lang="ru-RU" dirty="0" smtClean="0"/>
              <a:t> </a:t>
            </a:r>
            <a:r>
              <a:rPr lang="ru-RU" dirty="0" err="1" smtClean="0"/>
              <a:t>власну</a:t>
            </a:r>
            <a:r>
              <a:rPr lang="ru-RU" dirty="0" smtClean="0"/>
              <a:t> </a:t>
            </a:r>
            <a:r>
              <a:rPr lang="ru-RU" dirty="0" err="1" smtClean="0"/>
              <a:t>філософську</a:t>
            </a:r>
            <a:r>
              <a:rPr lang="ru-RU" dirty="0" smtClean="0"/>
              <a:t> легенду “Смерть </a:t>
            </a:r>
            <a:r>
              <a:rPr lang="ru-RU" dirty="0" err="1" smtClean="0"/>
              <a:t>Каїна</a:t>
            </a:r>
            <a:r>
              <a:rPr lang="ru-RU" dirty="0" smtClean="0"/>
              <a:t>”. </a:t>
            </a:r>
            <a:r>
              <a:rPr lang="ru-RU" dirty="0" err="1" smtClean="0"/>
              <a:t>Щодо</a:t>
            </a:r>
            <a:r>
              <a:rPr lang="ru-RU" dirty="0" smtClean="0"/>
              <a:t> сюжету, то </a:t>
            </a:r>
            <a:r>
              <a:rPr lang="ru-RU" dirty="0" err="1" smtClean="0"/>
              <a:t>Франкова</a:t>
            </a:r>
            <a:r>
              <a:rPr lang="ru-RU" dirty="0" smtClean="0"/>
              <a:t> легенда є </a:t>
            </a:r>
            <a:r>
              <a:rPr lang="ru-RU" dirty="0" err="1" smtClean="0"/>
              <a:t>начебто</a:t>
            </a:r>
            <a:r>
              <a:rPr lang="ru-RU" dirty="0" smtClean="0"/>
              <a:t> </a:t>
            </a:r>
            <a:r>
              <a:rPr lang="ru-RU" dirty="0" err="1" smtClean="0"/>
              <a:t>продовженням</a:t>
            </a:r>
            <a:r>
              <a:rPr lang="ru-RU" dirty="0" smtClean="0"/>
              <a:t> </a:t>
            </a:r>
            <a:r>
              <a:rPr lang="ru-RU" dirty="0" err="1" smtClean="0"/>
              <a:t>Байронової</a:t>
            </a:r>
            <a:r>
              <a:rPr lang="ru-RU" dirty="0" smtClean="0"/>
              <a:t> </a:t>
            </a:r>
            <a:r>
              <a:rPr lang="ru-RU" dirty="0" err="1" smtClean="0"/>
              <a:t>містерії</a:t>
            </a:r>
            <a:r>
              <a:rPr lang="ru-RU" dirty="0" smtClean="0"/>
              <a:t>, яка </a:t>
            </a:r>
            <a:r>
              <a:rPr lang="ru-RU" dirty="0" err="1" smtClean="0"/>
              <a:t>закінчується</a:t>
            </a:r>
            <a:r>
              <a:rPr lang="ru-RU" dirty="0" smtClean="0"/>
              <a:t> </a:t>
            </a:r>
            <a:r>
              <a:rPr lang="ru-RU" dirty="0" err="1" smtClean="0"/>
              <a:t>вбивством</a:t>
            </a:r>
            <a:r>
              <a:rPr lang="ru-RU" dirty="0" smtClean="0"/>
              <a:t> Авеля. </a:t>
            </a:r>
            <a:r>
              <a:rPr lang="ru-RU" dirty="0" err="1" smtClean="0">
                <a:latin typeface="Arial" charset="0"/>
              </a:rPr>
              <a:t>Крім</a:t>
            </a:r>
            <a:r>
              <a:rPr lang="ru-RU" dirty="0" smtClean="0">
                <a:latin typeface="Arial" charset="0"/>
              </a:rPr>
              <a:t> того, </a:t>
            </a:r>
            <a:r>
              <a:rPr lang="ru-RU" dirty="0" err="1" smtClean="0"/>
              <a:t>Франків</a:t>
            </a:r>
            <a:r>
              <a:rPr lang="ru-RU" dirty="0" smtClean="0"/>
              <a:t> </a:t>
            </a:r>
            <a:r>
              <a:rPr lang="ru-RU" dirty="0" err="1" smtClean="0"/>
              <a:t>твір</a:t>
            </a:r>
            <a:r>
              <a:rPr lang="ru-RU" dirty="0" smtClean="0"/>
              <a:t> </a:t>
            </a:r>
            <a:r>
              <a:rPr lang="ru-RU" dirty="0" err="1" smtClean="0"/>
              <a:t>починається</a:t>
            </a:r>
            <a:r>
              <a:rPr lang="ru-RU" dirty="0" smtClean="0"/>
              <a:t> з </a:t>
            </a:r>
            <a:r>
              <a:rPr lang="ru-RU" dirty="0" err="1" smtClean="0"/>
              <a:t>блукань</a:t>
            </a:r>
            <a:r>
              <a:rPr lang="ru-RU" dirty="0" smtClean="0"/>
              <a:t> </a:t>
            </a:r>
            <a:r>
              <a:rPr lang="ru-RU" dirty="0" err="1" smtClean="0"/>
              <a:t>Каїна</a:t>
            </a:r>
            <a:r>
              <a:rPr lang="ru-RU" dirty="0" smtClean="0">
                <a:latin typeface="Arial" charset="0"/>
              </a:rPr>
              <a:t> </a:t>
            </a:r>
            <a:r>
              <a:rPr lang="ru-RU" dirty="0" err="1" smtClean="0">
                <a:latin typeface="Arial" charset="0"/>
              </a:rPr>
              <a:t>с</a:t>
            </a:r>
            <a:r>
              <a:rPr lang="ru-RU" dirty="0" err="1" smtClean="0"/>
              <a:t>віт</a:t>
            </a:r>
            <a:r>
              <a:rPr lang="ru-RU" dirty="0" err="1" smtClean="0">
                <a:latin typeface="Arial" charset="0"/>
              </a:rPr>
              <a:t>ом</a:t>
            </a:r>
            <a:r>
              <a:rPr lang="ru-RU" dirty="0" smtClean="0"/>
              <a:t>. </a:t>
            </a:r>
          </a:p>
        </p:txBody>
      </p:sp>
      <p:pic>
        <p:nvPicPr>
          <p:cNvPr id="22531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07238" y="0"/>
            <a:ext cx="50847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3041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ъект 2"/>
          <p:cNvSpPr>
            <a:spLocks noGrp="1"/>
          </p:cNvSpPr>
          <p:nvPr>
            <p:ph sz="half" idx="1"/>
          </p:nvPr>
        </p:nvSpPr>
        <p:spPr bwMode="auto">
          <a:xfrm>
            <a:off x="582613" y="1633538"/>
            <a:ext cx="7605712" cy="3473450"/>
          </a:xfrm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Іван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Франко створив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цілісну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концепцію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Байронової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творчості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Хоч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чистокровний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англічанин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а 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творах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національний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як мало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котрий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поет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часів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Шекспіра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– писав І. Франко. – Байрон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величезний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вплив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поетів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народностей, 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тім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числі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слов’янських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і не переставав бути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зрозумілим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для широких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інтелігенції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усього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”.</a:t>
            </a:r>
          </a:p>
        </p:txBody>
      </p:sp>
      <p:pic>
        <p:nvPicPr>
          <p:cNvPr id="23554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31175" y="0"/>
            <a:ext cx="406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3177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5413"/>
            <a:ext cx="12406313" cy="673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2919413" y="1503363"/>
            <a:ext cx="6099175" cy="3678237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lang="ru-RU" dirty="0" err="1" smtClean="0">
                <a:solidFill>
                  <a:schemeClr val="bg1"/>
                </a:solidFill>
                <a:latin typeface="Arial" charset="0"/>
              </a:rPr>
              <a:t>Варто</a:t>
            </a:r>
            <a:r>
              <a:rPr lang="ru-RU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Arial" charset="0"/>
              </a:rPr>
              <a:t>зазначити</a:t>
            </a:r>
            <a:r>
              <a:rPr lang="ru-RU" dirty="0" smtClean="0">
                <a:solidFill>
                  <a:schemeClr val="bg1"/>
                </a:solidFill>
                <a:latin typeface="Arial" charset="0"/>
              </a:rPr>
              <a:t>, </a:t>
            </a:r>
            <a:r>
              <a:rPr lang="ru-RU" dirty="0" err="1" smtClean="0">
                <a:solidFill>
                  <a:schemeClr val="bg1"/>
                </a:solidFill>
                <a:latin typeface="Arial" charset="0"/>
              </a:rPr>
              <a:t>що</a:t>
            </a:r>
            <a:r>
              <a:rPr lang="ru-RU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Arial" charset="0"/>
              </a:rPr>
              <a:t>вагомим</a:t>
            </a:r>
            <a:r>
              <a:rPr lang="ru-RU" dirty="0" smtClean="0">
                <a:solidFill>
                  <a:schemeClr val="bg1"/>
                </a:solidFill>
                <a:latin typeface="Arial" charset="0"/>
              </a:rPr>
              <a:t> є </a:t>
            </a:r>
            <a:r>
              <a:rPr lang="ru-RU" dirty="0" err="1" smtClean="0">
                <a:solidFill>
                  <a:schemeClr val="bg1"/>
                </a:solidFill>
              </a:rPr>
              <a:t>доробок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І.Франка</a:t>
            </a:r>
            <a:r>
              <a:rPr lang="ru-RU" dirty="0" smtClean="0">
                <a:solidFill>
                  <a:schemeClr val="bg1"/>
                </a:solidFill>
              </a:rPr>
              <a:t> як </a:t>
            </a:r>
            <a:r>
              <a:rPr lang="ru-RU" dirty="0" err="1" smtClean="0">
                <a:solidFill>
                  <a:schemeClr val="bg1"/>
                </a:solidFill>
              </a:rPr>
              <a:t>перекладача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творів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англійської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літератури</a:t>
            </a:r>
            <a:r>
              <a:rPr lang="ru-RU" dirty="0" smtClean="0">
                <a:solidFill>
                  <a:schemeClr val="bg1"/>
                </a:solidFill>
              </a:rPr>
              <a:t>. </a:t>
            </a:r>
            <a:r>
              <a:rPr lang="ru-RU" dirty="0" err="1" smtClean="0">
                <a:solidFill>
                  <a:schemeClr val="bg1"/>
                </a:solidFill>
              </a:rPr>
              <a:t>Наскільки</a:t>
            </a:r>
            <a:r>
              <a:rPr lang="ru-RU" dirty="0" smtClean="0">
                <a:solidFill>
                  <a:schemeClr val="bg1"/>
                </a:solidFill>
              </a:rPr>
              <a:t> поет </a:t>
            </a:r>
            <a:r>
              <a:rPr lang="ru-RU" dirty="0" err="1" smtClean="0">
                <a:solidFill>
                  <a:schemeClr val="bg1"/>
                </a:solidFill>
              </a:rPr>
              <a:t>цінував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Шекспірові</a:t>
            </a:r>
            <a:r>
              <a:rPr lang="ru-RU" dirty="0" smtClean="0">
                <a:solidFill>
                  <a:schemeClr val="bg1"/>
                </a:solidFill>
              </a:rPr>
              <a:t> та </a:t>
            </a:r>
            <a:r>
              <a:rPr lang="ru-RU" dirty="0" err="1" smtClean="0">
                <a:solidFill>
                  <a:schemeClr val="bg1"/>
                </a:solidFill>
              </a:rPr>
              <a:t>Байронові</a:t>
            </a:r>
            <a:r>
              <a:rPr lang="ru-RU" dirty="0" smtClean="0">
                <a:solidFill>
                  <a:schemeClr val="bg1"/>
                </a:solidFill>
              </a:rPr>
              <a:t> твори, </a:t>
            </a:r>
            <a:r>
              <a:rPr lang="ru-RU" dirty="0" err="1" smtClean="0">
                <a:solidFill>
                  <a:schemeClr val="bg1"/>
                </a:solidFill>
              </a:rPr>
              <a:t>свідчать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хоча</a:t>
            </a:r>
            <a:r>
              <a:rPr lang="ru-RU" dirty="0" smtClean="0">
                <a:solidFill>
                  <a:schemeClr val="bg1"/>
                </a:solidFill>
              </a:rPr>
              <a:t> б </a:t>
            </a:r>
            <a:r>
              <a:rPr lang="ru-RU" dirty="0" err="1" smtClean="0">
                <a:solidFill>
                  <a:schemeClr val="bg1"/>
                </a:solidFill>
              </a:rPr>
              <a:t>спогади</a:t>
            </a:r>
            <a:r>
              <a:rPr lang="ru-RU" dirty="0" smtClean="0">
                <a:solidFill>
                  <a:schemeClr val="bg1"/>
                </a:solidFill>
              </a:rPr>
              <a:t> Марка </a:t>
            </a:r>
            <a:r>
              <a:rPr lang="ru-RU" dirty="0" err="1" smtClean="0">
                <a:solidFill>
                  <a:schemeClr val="bg1"/>
                </a:solidFill>
              </a:rPr>
              <a:t>Черемшини</a:t>
            </a:r>
            <a:r>
              <a:rPr lang="ru-RU" dirty="0" smtClean="0">
                <a:solidFill>
                  <a:schemeClr val="bg1"/>
                </a:solidFill>
              </a:rPr>
              <a:t>. </a:t>
            </a:r>
            <a:r>
              <a:rPr lang="ru-RU" dirty="0" err="1" smtClean="0">
                <a:solidFill>
                  <a:schemeClr val="bg1"/>
                </a:solidFill>
              </a:rPr>
              <a:t>Майбутній</a:t>
            </a:r>
            <a:r>
              <a:rPr lang="ru-RU" dirty="0" smtClean="0">
                <a:solidFill>
                  <a:schemeClr val="bg1"/>
                </a:solidFill>
              </a:rPr>
              <a:t> автор “</a:t>
            </a:r>
            <a:r>
              <a:rPr lang="ru-RU" dirty="0" err="1" smtClean="0">
                <a:solidFill>
                  <a:schemeClr val="bg1"/>
                </a:solidFill>
              </a:rPr>
              <a:t>Карбів</a:t>
            </a:r>
            <a:r>
              <a:rPr lang="ru-RU" dirty="0" smtClean="0">
                <a:solidFill>
                  <a:schemeClr val="bg1"/>
                </a:solidFill>
              </a:rPr>
              <a:t>” </a:t>
            </a:r>
            <a:r>
              <a:rPr lang="ru-RU" dirty="0" err="1" smtClean="0">
                <a:solidFill>
                  <a:schemeClr val="bg1"/>
                </a:solidFill>
              </a:rPr>
              <a:t>познайомився</a:t>
            </a:r>
            <a:r>
              <a:rPr lang="ru-RU" dirty="0" smtClean="0">
                <a:solidFill>
                  <a:schemeClr val="bg1"/>
                </a:solidFill>
              </a:rPr>
              <a:t> з І. Франком у </a:t>
            </a:r>
            <a:r>
              <a:rPr lang="ru-RU" dirty="0" err="1" smtClean="0">
                <a:solidFill>
                  <a:schemeClr val="bg1"/>
                </a:solidFill>
              </a:rPr>
              <a:t>Відні</a:t>
            </a:r>
            <a:r>
              <a:rPr lang="ru-RU" dirty="0" smtClean="0">
                <a:solidFill>
                  <a:schemeClr val="bg1"/>
                </a:solidFill>
              </a:rPr>
              <a:t>, </a:t>
            </a:r>
            <a:r>
              <a:rPr lang="ru-RU" dirty="0" err="1" smtClean="0">
                <a:solidFill>
                  <a:schemeClr val="bg1"/>
                </a:solidFill>
              </a:rPr>
              <a:t>згодом</a:t>
            </a:r>
            <a:r>
              <a:rPr lang="ru-RU" dirty="0" smtClean="0">
                <a:solidFill>
                  <a:schemeClr val="bg1"/>
                </a:solidFill>
              </a:rPr>
              <a:t> вони разом </a:t>
            </a:r>
            <a:r>
              <a:rPr lang="ru-RU" dirty="0" err="1" smtClean="0">
                <a:solidFill>
                  <a:schemeClr val="bg1"/>
                </a:solidFill>
              </a:rPr>
              <a:t>їхали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поїздом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– і </a:t>
            </a:r>
            <a:r>
              <a:rPr lang="ru-RU" dirty="0" err="1" smtClean="0">
                <a:solidFill>
                  <a:schemeClr val="bg1"/>
                </a:solidFill>
              </a:rPr>
              <a:t>І</a:t>
            </a:r>
            <a:r>
              <a:rPr lang="ru-RU" dirty="0" smtClean="0">
                <a:solidFill>
                  <a:schemeClr val="bg1"/>
                </a:solidFill>
              </a:rPr>
              <a:t>. Франко </a:t>
            </a:r>
            <a:r>
              <a:rPr lang="ru-RU" dirty="0" err="1" smtClean="0">
                <a:solidFill>
                  <a:schemeClr val="bg1"/>
                </a:solidFill>
              </a:rPr>
              <a:t>взявся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екзаменувати</a:t>
            </a:r>
            <a:r>
              <a:rPr lang="ru-RU" dirty="0" smtClean="0">
                <a:solidFill>
                  <a:schemeClr val="bg1"/>
                </a:solidFill>
              </a:rPr>
              <a:t> Марка </a:t>
            </a:r>
            <a:r>
              <a:rPr lang="ru-RU" dirty="0" err="1" smtClean="0">
                <a:solidFill>
                  <a:schemeClr val="bg1"/>
                </a:solidFill>
              </a:rPr>
              <a:t>Черемшину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          з Байрона та </a:t>
            </a:r>
            <a:r>
              <a:rPr lang="ru-RU" dirty="0" err="1" smtClean="0">
                <a:solidFill>
                  <a:schemeClr val="bg1"/>
                </a:solidFill>
              </a:rPr>
              <a:t>Шекспіра</a:t>
            </a:r>
            <a:r>
              <a:rPr lang="ru-RU" dirty="0">
                <a:solidFill>
                  <a:schemeClr val="bg1"/>
                </a:solidFill>
              </a:rPr>
              <a:t>.</a:t>
            </a:r>
            <a:endParaRPr lang="ru-RU" dirty="0" smtClean="0">
              <a:solidFill>
                <a:schemeClr val="bg1"/>
              </a:solidFill>
            </a:endParaRPr>
          </a:p>
        </p:txBody>
      </p:sp>
      <p:sp>
        <p:nvSpPr>
          <p:cNvPr id="24579" name="Заголовок 4"/>
          <p:cNvSpPr>
            <a:spLocks noGrp="1"/>
          </p:cNvSpPr>
          <p:nvPr>
            <p:ph type="title"/>
          </p:nvPr>
        </p:nvSpPr>
        <p:spPr>
          <a:xfrm>
            <a:off x="601663" y="125413"/>
            <a:ext cx="10733087" cy="1096962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chemeClr val="bg1"/>
                </a:solidFill>
              </a:rPr>
              <a:t>Іван Франко як поцінувач і перекладач англійської літератури</a:t>
            </a:r>
          </a:p>
        </p:txBody>
      </p:sp>
    </p:spTree>
    <p:custDataLst>
      <p:tags r:id="rId1"/>
    </p:custDataLst>
  </p:cSld>
  <p:clrMapOvr>
    <a:masterClrMapping/>
  </p:clrMapOvr>
  <p:transition spd="med" advTm="3295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Рисунок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6213"/>
            <a:ext cx="12068175" cy="641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366838" y="4211638"/>
            <a:ext cx="9334500" cy="1754326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Ставши редактором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відділу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літератури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і критики в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журналі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«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Літературно-науковий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вісник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» (1898</a:t>
            </a:r>
            <a:r>
              <a:rPr lang="ru-RU" dirty="0">
                <a:solidFill>
                  <a:schemeClr val="bg1"/>
                </a:solidFill>
              </a:rPr>
              <a:t> – 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1906),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Іван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Якович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продовжував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свою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діяльність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із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ознайомленням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українського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читача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з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кращими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зразками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світової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літератури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. 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  <a:latin typeface="Euphemia" pitchFamily="34" charset="0"/>
              </a:rPr>
              <a:t>У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журналі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письменник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надрукував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переклади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творів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Альфонса Доде, Анатоля Франса,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Готфріда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Келлера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, Марка Твена,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Ібсена</a:t>
            </a:r>
            <a:r>
              <a:rPr lang="ru-RU" dirty="0" smtClean="0">
                <a:solidFill>
                  <a:schemeClr val="bg1"/>
                </a:solidFill>
                <a:latin typeface="Euphemia" pitchFamily="34" charset="0"/>
              </a:rPr>
              <a:t>, </a:t>
            </a:r>
            <a:r>
              <a:rPr lang="ru-RU" dirty="0" err="1" smtClean="0">
                <a:solidFill>
                  <a:schemeClr val="bg1"/>
                </a:solidFill>
                <a:latin typeface="Euphemia" pitchFamily="34" charset="0"/>
              </a:rPr>
              <a:t>Лессінга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Міцкевича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, а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також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 </a:t>
            </a:r>
            <a:r>
              <a:rPr lang="ru-RU" dirty="0" err="1" smtClean="0">
                <a:solidFill>
                  <a:schemeClr val="bg1"/>
                </a:solidFill>
                <a:latin typeface="Euphemia" pitchFamily="34" charset="0"/>
              </a:rPr>
              <a:t>переклади</a:t>
            </a:r>
            <a:r>
              <a:rPr lang="ru-RU" dirty="0" smtClean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Euphemia" pitchFamily="34" charset="0"/>
              </a:rPr>
              <a:t>із</a:t>
            </a:r>
            <a:r>
              <a:rPr lang="ru-RU" dirty="0" smtClean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маловідомих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тоді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австралійських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новелістів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: Джона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Гріна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, Артура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Девіса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, Дж. </a:t>
            </a:r>
            <a:r>
              <a:rPr lang="ru-RU" dirty="0" err="1">
                <a:solidFill>
                  <a:schemeClr val="bg1"/>
                </a:solidFill>
                <a:latin typeface="Euphemia" pitchFamily="34" charset="0"/>
              </a:rPr>
              <a:t>Пойнтона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 та </a:t>
            </a:r>
            <a:r>
              <a:rPr lang="ru-RU" dirty="0" err="1" smtClean="0">
                <a:solidFill>
                  <a:schemeClr val="bg1"/>
                </a:solidFill>
                <a:latin typeface="Euphemia" pitchFamily="34" charset="0"/>
              </a:rPr>
              <a:t>інших</a:t>
            </a:r>
            <a:r>
              <a:rPr lang="ru-RU" dirty="0">
                <a:solidFill>
                  <a:schemeClr val="bg1"/>
                </a:solidFill>
                <a:latin typeface="Euphemia" pitchFamily="34" charset="0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med" advTm="1836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258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55863" y="1552575"/>
            <a:ext cx="7527925" cy="3752850"/>
          </a:xfrm>
          <a:solidFill>
            <a:schemeClr val="tx2">
              <a:lumMod val="85000"/>
              <a:lumOff val="15000"/>
            </a:schemeClr>
          </a:solidFill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ru-RU" sz="2400" cap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ЧИМАЛИЙ ВНЕСОК ФРАНКО ЗРОБИВ У СХОДОЗНАВСТВІ ЯК ПОЕТ-ПЕРЕКЛАДАЧ.               </a:t>
            </a:r>
            <a:br>
              <a:rPr lang="ru-RU" sz="2400" cap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cap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1912 – 1913 РОКАХ ПЕРЕКЛАВ БІЛЬШЕ, НІЖ СТО ВІРШОВАНИХ УРИВКІВ ДЛЯ ДРУГОГО УКРАЇНСЬКОГО ВИДАННЯ ЗБІРКИ АРАБСЬКИХ КАЗОК «ТИСЯЧА І ОДНА НІЧ». ОПУБЛІКУВАВ ЧАСТИНУ ПЕРЕКЛАДІВ У ЖУРНАЛІ «НАДІЯ».       </a:t>
            </a:r>
            <a:br>
              <a:rPr lang="ru-RU" sz="2400" cap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cap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У 1912 РОЦІ НАПИСАВ І НЕВЕЛИЧКИЙ ВСТУП, ДЕ ПОКАЗАВ СЕБЕ ДОБРИМ ЗНАВЦЕМ АРАБСЬКИХ МОВ. ВІН ПЕРЕКЛАВ УРИВКИ З «МАХАБХАРАТИ» І КІЛЬКА ІНДІЙСЬКИХ КАЗОК З ПАНЧАТАНТРИ.</a:t>
            </a:r>
            <a:r>
              <a:rPr lang="ru-RU" sz="2400" cap="none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med" advTm="244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0" y="0"/>
            <a:ext cx="12323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51138" y="3733800"/>
            <a:ext cx="6557962" cy="3021013"/>
          </a:xfrm>
          <a:solidFill>
            <a:schemeClr val="accent5">
              <a:lumMod val="75000"/>
            </a:schemeClr>
          </a:solidFill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dirty="0" smtClean="0">
                <a:solidFill>
                  <a:schemeClr val="bg1"/>
                </a:solidFill>
                <a:latin typeface="Arial" charset="0"/>
              </a:rPr>
              <a:t>  </a:t>
            </a:r>
            <a:r>
              <a:rPr lang="ru-RU" dirty="0" smtClean="0">
                <a:solidFill>
                  <a:schemeClr val="bg1"/>
                </a:solidFill>
              </a:rPr>
              <a:t>Одним </a:t>
            </a:r>
            <a:r>
              <a:rPr lang="ru-RU" dirty="0" err="1" smtClean="0">
                <a:solidFill>
                  <a:schemeClr val="bg1"/>
                </a:solidFill>
              </a:rPr>
              <a:t>із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д</a:t>
            </a:r>
            <a:r>
              <a:rPr lang="ru-RU" dirty="0" err="1" smtClean="0">
                <a:solidFill>
                  <a:schemeClr val="bg1"/>
                </a:solidFill>
                <a:latin typeface="Arial" charset="0"/>
              </a:rPr>
              <a:t>а</a:t>
            </a:r>
            <a:r>
              <a:rPr lang="ru-RU" dirty="0" err="1" smtClean="0">
                <a:solidFill>
                  <a:schemeClr val="bg1"/>
                </a:solidFill>
              </a:rPr>
              <a:t>вньоіндійських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творів</a:t>
            </a:r>
            <a:r>
              <a:rPr lang="ru-RU" dirty="0" smtClean="0">
                <a:solidFill>
                  <a:schemeClr val="bg1"/>
                </a:solidFill>
              </a:rPr>
              <a:t>, над </a:t>
            </a:r>
            <a:r>
              <a:rPr lang="ru-RU" dirty="0" err="1" smtClean="0">
                <a:solidFill>
                  <a:schemeClr val="bg1"/>
                </a:solidFill>
              </a:rPr>
              <a:t>якими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працював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Іван</a:t>
            </a:r>
            <a:r>
              <a:rPr lang="ru-RU" dirty="0" smtClean="0">
                <a:solidFill>
                  <a:schemeClr val="bg1"/>
                </a:solidFill>
              </a:rPr>
              <a:t> Якович, </a:t>
            </a:r>
            <a:r>
              <a:rPr lang="ru-RU" dirty="0" err="1" smtClean="0">
                <a:solidFill>
                  <a:schemeClr val="bg1"/>
                </a:solidFill>
              </a:rPr>
              <a:t>була</a:t>
            </a:r>
            <a:r>
              <a:rPr lang="ru-RU" dirty="0" smtClean="0">
                <a:solidFill>
                  <a:schemeClr val="bg1"/>
                </a:solidFill>
              </a:rPr>
              <a:t> "</a:t>
            </a:r>
            <a:r>
              <a:rPr lang="ru-RU" dirty="0" err="1" smtClean="0">
                <a:solidFill>
                  <a:schemeClr val="bg1"/>
                </a:solidFill>
              </a:rPr>
              <a:t>Ріґведа</a:t>
            </a:r>
            <a:r>
              <a:rPr lang="ru-RU" dirty="0" smtClean="0">
                <a:solidFill>
                  <a:schemeClr val="bg1"/>
                </a:solidFill>
              </a:rPr>
              <a:t>" – </a:t>
            </a:r>
            <a:r>
              <a:rPr lang="ru-RU" dirty="0" err="1" smtClean="0">
                <a:solidFill>
                  <a:schemeClr val="bg1"/>
                </a:solidFill>
              </a:rPr>
              <a:t>велике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зібрання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релігійних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текстів</a:t>
            </a:r>
            <a:r>
              <a:rPr lang="ru-RU" dirty="0" smtClean="0">
                <a:solidFill>
                  <a:schemeClr val="bg1"/>
                </a:solidFill>
              </a:rPr>
              <a:t>, </a:t>
            </a:r>
            <a:r>
              <a:rPr lang="ru-RU" dirty="0" err="1" smtClean="0">
                <a:solidFill>
                  <a:schemeClr val="bg1"/>
                </a:solidFill>
              </a:rPr>
              <a:t>що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включає</a:t>
            </a:r>
            <a:r>
              <a:rPr lang="ru-RU" dirty="0" smtClean="0">
                <a:solidFill>
                  <a:schemeClr val="bg1"/>
                </a:solidFill>
              </a:rPr>
              <a:t> 1028 </a:t>
            </a:r>
            <a:r>
              <a:rPr lang="ru-RU" dirty="0" err="1" smtClean="0">
                <a:solidFill>
                  <a:schemeClr val="bg1"/>
                </a:solidFill>
              </a:rPr>
              <a:t>гімнів</a:t>
            </a:r>
            <a:r>
              <a:rPr lang="ru-RU" dirty="0" smtClean="0">
                <a:solidFill>
                  <a:schemeClr val="bg1"/>
                </a:solidFill>
              </a:rPr>
              <a:t>, </a:t>
            </a:r>
            <a:r>
              <a:rPr lang="ru-RU" dirty="0" err="1" smtClean="0">
                <a:solidFill>
                  <a:schemeClr val="bg1"/>
                </a:solidFill>
              </a:rPr>
              <a:t>поділених</a:t>
            </a:r>
            <a:r>
              <a:rPr lang="ru-RU" dirty="0" smtClean="0">
                <a:solidFill>
                  <a:schemeClr val="bg1"/>
                </a:solidFill>
              </a:rPr>
              <a:t> на 10 </a:t>
            </a:r>
            <a:r>
              <a:rPr lang="ru-RU" dirty="0" err="1" smtClean="0">
                <a:solidFill>
                  <a:schemeClr val="bg1"/>
                </a:solidFill>
              </a:rPr>
              <a:t>циклів</a:t>
            </a:r>
            <a:r>
              <a:rPr lang="ru-RU" dirty="0" smtClean="0">
                <a:solidFill>
                  <a:schemeClr val="bg1"/>
                </a:solidFill>
              </a:rPr>
              <a:t> (</a:t>
            </a:r>
            <a:r>
              <a:rPr lang="ru-RU" dirty="0" err="1" smtClean="0">
                <a:solidFill>
                  <a:schemeClr val="bg1"/>
                </a:solidFill>
              </a:rPr>
              <a:t>мандал</a:t>
            </a:r>
            <a:r>
              <a:rPr lang="ru-RU" dirty="0" smtClean="0">
                <a:solidFill>
                  <a:schemeClr val="bg1"/>
                </a:solidFill>
              </a:rPr>
              <a:t>), і є одним </a:t>
            </a:r>
            <a:r>
              <a:rPr lang="ru-RU" dirty="0" err="1" smtClean="0">
                <a:solidFill>
                  <a:schemeClr val="bg1"/>
                </a:solidFill>
              </a:rPr>
              <a:t>із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найдавніших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зразків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релігійної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поезії</a:t>
            </a:r>
            <a:r>
              <a:rPr lang="ru-RU" dirty="0" smtClean="0">
                <a:solidFill>
                  <a:schemeClr val="bg1"/>
                </a:solidFill>
              </a:rPr>
              <a:t> у </a:t>
            </a:r>
            <a:r>
              <a:rPr lang="ru-RU" dirty="0" err="1" smtClean="0">
                <a:solidFill>
                  <a:schemeClr val="bg1"/>
                </a:solidFill>
              </a:rPr>
              <a:t>світовій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літературі</a:t>
            </a:r>
            <a:r>
              <a:rPr lang="ru-RU" dirty="0" smtClean="0">
                <a:solidFill>
                  <a:schemeClr val="bg1"/>
                </a:solidFill>
              </a:rPr>
              <a:t>. Та все ж </a:t>
            </a:r>
            <a:r>
              <a:rPr lang="ru-RU" dirty="0" err="1" smtClean="0">
                <a:solidFill>
                  <a:schemeClr val="bg1"/>
                </a:solidFill>
              </a:rPr>
              <a:t>власні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переклади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гімнів</a:t>
            </a:r>
            <a:r>
              <a:rPr lang="ru-RU" dirty="0" smtClean="0">
                <a:solidFill>
                  <a:schemeClr val="bg1"/>
                </a:solidFill>
              </a:rPr>
              <a:t> "</a:t>
            </a:r>
            <a:r>
              <a:rPr lang="ru-RU" dirty="0" err="1" smtClean="0">
                <a:solidFill>
                  <a:schemeClr val="bg1"/>
                </a:solidFill>
              </a:rPr>
              <a:t>Ріґведи</a:t>
            </a:r>
            <a:r>
              <a:rPr lang="ru-RU" dirty="0" smtClean="0">
                <a:solidFill>
                  <a:schemeClr val="bg1"/>
                </a:solidFill>
              </a:rPr>
              <a:t>" (</a:t>
            </a:r>
            <a:r>
              <a:rPr lang="ru-RU" dirty="0" err="1" smtClean="0">
                <a:solidFill>
                  <a:schemeClr val="bg1"/>
                </a:solidFill>
              </a:rPr>
              <a:t>які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письменник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готував</a:t>
            </a:r>
            <a:r>
              <a:rPr lang="ru-RU" dirty="0" smtClean="0">
                <a:solidFill>
                  <a:schemeClr val="bg1"/>
                </a:solidFill>
              </a:rPr>
              <a:t> для </a:t>
            </a:r>
            <a:r>
              <a:rPr lang="ru-RU" dirty="0" err="1" smtClean="0">
                <a:solidFill>
                  <a:schemeClr val="bg1"/>
                </a:solidFill>
              </a:rPr>
              <a:t>деяких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видань</a:t>
            </a:r>
            <a:r>
              <a:rPr lang="ru-RU" dirty="0" smtClean="0">
                <a:solidFill>
                  <a:schemeClr val="bg1"/>
                </a:solidFill>
              </a:rPr>
              <a:t>) </a:t>
            </a:r>
            <a:r>
              <a:rPr lang="ru-RU" dirty="0" err="1" smtClean="0">
                <a:solidFill>
                  <a:schemeClr val="bg1"/>
                </a:solidFill>
              </a:rPr>
              <a:t>ніколи</a:t>
            </a:r>
            <a:r>
              <a:rPr lang="ru-RU" dirty="0" smtClean="0">
                <a:solidFill>
                  <a:schemeClr val="bg1"/>
                </a:solidFill>
              </a:rPr>
              <a:t> не </a:t>
            </a:r>
            <a:r>
              <a:rPr lang="ru-RU" dirty="0" err="1" smtClean="0">
                <a:solidFill>
                  <a:schemeClr val="bg1"/>
                </a:solidFill>
              </a:rPr>
              <a:t>друкувались</a:t>
            </a:r>
            <a:r>
              <a:rPr lang="ru-RU" dirty="0" smtClean="0">
                <a:solidFill>
                  <a:schemeClr val="bg1"/>
                </a:solidFill>
              </a:rPr>
              <a:t> як </a:t>
            </a:r>
            <a:r>
              <a:rPr lang="ru-RU" dirty="0" err="1" smtClean="0">
                <a:solidFill>
                  <a:schemeClr val="bg1"/>
                </a:solidFill>
              </a:rPr>
              <a:t>щось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самостійне</a:t>
            </a:r>
            <a:r>
              <a:rPr lang="ru-RU" dirty="0" smtClean="0">
                <a:solidFill>
                  <a:schemeClr val="bg1"/>
                </a:solidFill>
              </a:rPr>
              <a:t>, а </a:t>
            </a:r>
            <a:r>
              <a:rPr lang="ru-RU" dirty="0" err="1" smtClean="0">
                <a:solidFill>
                  <a:schemeClr val="bg1"/>
                </a:solidFill>
              </a:rPr>
              <a:t>згадки</a:t>
            </a:r>
            <a:r>
              <a:rPr lang="ru-RU" dirty="0" smtClean="0">
                <a:solidFill>
                  <a:schemeClr val="bg1"/>
                </a:solidFill>
              </a:rPr>
              <a:t> про "</a:t>
            </a:r>
            <a:r>
              <a:rPr lang="ru-RU" dirty="0" err="1" smtClean="0">
                <a:solidFill>
                  <a:schemeClr val="bg1"/>
                </a:solidFill>
              </a:rPr>
              <a:t>Ріґведу</a:t>
            </a:r>
            <a:r>
              <a:rPr lang="ru-RU" dirty="0" smtClean="0">
                <a:solidFill>
                  <a:schemeClr val="bg1"/>
                </a:solidFill>
              </a:rPr>
              <a:t>" (</a:t>
            </a:r>
            <a:r>
              <a:rPr lang="ru-RU" dirty="0" err="1" smtClean="0">
                <a:solidFill>
                  <a:schemeClr val="bg1"/>
                </a:solidFill>
              </a:rPr>
              <a:t>хоча</a:t>
            </a:r>
            <a:r>
              <a:rPr lang="ru-RU" dirty="0" smtClean="0">
                <a:solidFill>
                  <a:schemeClr val="bg1"/>
                </a:solidFill>
              </a:rPr>
              <a:t> і </a:t>
            </a:r>
            <a:r>
              <a:rPr lang="ru-RU" dirty="0" err="1" smtClean="0">
                <a:solidFill>
                  <a:schemeClr val="bg1"/>
                </a:solidFill>
              </a:rPr>
              <a:t>численні</a:t>
            </a:r>
            <a:r>
              <a:rPr lang="ru-RU" dirty="0" smtClean="0">
                <a:solidFill>
                  <a:schemeClr val="bg1"/>
                </a:solidFill>
              </a:rPr>
              <a:t>) у </a:t>
            </a:r>
            <a:r>
              <a:rPr lang="ru-RU" dirty="0" err="1" smtClean="0">
                <a:solidFill>
                  <a:schemeClr val="bg1"/>
                </a:solidFill>
              </a:rPr>
              <a:t>наукових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працях</a:t>
            </a:r>
            <a:r>
              <a:rPr lang="ru-RU" dirty="0" smtClean="0">
                <a:solidFill>
                  <a:schemeClr val="bg1"/>
                </a:solidFill>
              </a:rPr>
              <a:t> ученого  «</a:t>
            </a:r>
            <a:r>
              <a:rPr lang="ru-RU" dirty="0" err="1" smtClean="0">
                <a:solidFill>
                  <a:schemeClr val="bg1"/>
                </a:solidFill>
              </a:rPr>
              <a:t>губляться</a:t>
            </a:r>
            <a:r>
              <a:rPr lang="ru-RU" dirty="0" smtClean="0">
                <a:solidFill>
                  <a:schemeClr val="bg1"/>
                </a:solidFill>
              </a:rPr>
              <a:t>» у </a:t>
            </a:r>
            <a:r>
              <a:rPr lang="ru-RU" dirty="0" err="1" smtClean="0">
                <a:solidFill>
                  <a:schemeClr val="bg1"/>
                </a:solidFill>
              </a:rPr>
              <a:t>величезному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обсязі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його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писань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med" advTm="2877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9213" y="0"/>
            <a:ext cx="8332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4176713" cy="1096963"/>
          </a:xfrm>
        </p:spPr>
        <p:txBody>
          <a:bodyPr/>
          <a:lstStyle/>
          <a:p>
            <a:pPr algn="ctr" eaLnBrk="1" hangingPunct="1"/>
            <a:r>
              <a:rPr lang="uk-UA" sz="2500" b="1" dirty="0" smtClean="0"/>
              <a:t> </a:t>
            </a:r>
            <a:r>
              <a:rPr lang="uk-UA" sz="2500" dirty="0" smtClean="0">
                <a:latin typeface="Arial" charset="0"/>
              </a:rPr>
              <a:t/>
            </a:r>
            <a:br>
              <a:rPr lang="uk-UA" sz="2500" dirty="0" smtClean="0">
                <a:latin typeface="Arial" charset="0"/>
              </a:rPr>
            </a:br>
            <a:r>
              <a:rPr lang="uk-UA" sz="2500" dirty="0" smtClean="0"/>
              <a:t>Досягнення успіху в перекладацькій </a:t>
            </a:r>
            <a:r>
              <a:rPr lang="uk-UA" sz="2500" dirty="0" err="1" smtClean="0"/>
              <a:t>діяльност</a:t>
            </a:r>
            <a:r>
              <a:rPr lang="uk-UA" sz="2500" dirty="0" err="1" smtClean="0">
                <a:latin typeface="Arial" charset="0"/>
              </a:rPr>
              <a:t>і</a:t>
            </a:r>
            <a:r>
              <a:rPr lang="uk-UA" sz="2500" dirty="0" err="1" smtClean="0">
                <a:solidFill>
                  <a:schemeClr val="bg1"/>
                </a:solidFill>
              </a:rPr>
              <a:t>і</a:t>
            </a:r>
            <a:r>
              <a:rPr lang="uk-UA" sz="2500" dirty="0" smtClean="0"/>
              <a:t> </a:t>
            </a:r>
            <a:endParaRPr lang="ru-RU" sz="2500" dirty="0" smtClean="0"/>
          </a:p>
        </p:txBody>
      </p:sp>
      <p:sp>
        <p:nvSpPr>
          <p:cNvPr id="28675" name="Объект 3"/>
          <p:cNvSpPr>
            <a:spLocks noGrp="1"/>
          </p:cNvSpPr>
          <p:nvPr>
            <p:ph sz="half" idx="2"/>
          </p:nvPr>
        </p:nvSpPr>
        <p:spPr bwMode="auto">
          <a:xfrm>
            <a:off x="66675" y="1428750"/>
            <a:ext cx="3792538" cy="542925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2400" dirty="0" smtClean="0">
                <a:latin typeface="Arial" charset="0"/>
              </a:rPr>
              <a:t> </a:t>
            </a:r>
            <a:r>
              <a:rPr lang="ru-RU" sz="2400" dirty="0" err="1" smtClean="0">
                <a:latin typeface="Arial" charset="0"/>
              </a:rPr>
              <a:t>Отже</a:t>
            </a:r>
            <a:r>
              <a:rPr lang="ru-RU" sz="2400" dirty="0" smtClean="0">
                <a:latin typeface="Arial" charset="0"/>
              </a:rPr>
              <a:t>, </a:t>
            </a:r>
            <a:r>
              <a:rPr lang="ru-RU" sz="2400" dirty="0" err="1" smtClean="0">
                <a:latin typeface="Arial" charset="0"/>
              </a:rPr>
              <a:t>І</a:t>
            </a:r>
            <a:r>
              <a:rPr lang="ru-RU" sz="2400" dirty="0" err="1" smtClean="0"/>
              <a:t>ван</a:t>
            </a:r>
            <a:r>
              <a:rPr lang="ru-RU" sz="2400" dirty="0" smtClean="0"/>
              <a:t> Франко </a:t>
            </a:r>
            <a:r>
              <a:rPr lang="ru-RU" sz="2400" dirty="0" err="1" smtClean="0"/>
              <a:t>переклав</a:t>
            </a:r>
            <a:r>
              <a:rPr lang="ru-RU" sz="2400" dirty="0" smtClean="0"/>
              <a:t> </a:t>
            </a:r>
            <a:r>
              <a:rPr lang="ru-RU" sz="2400" dirty="0" err="1" smtClean="0"/>
              <a:t>українською</a:t>
            </a:r>
            <a:r>
              <a:rPr lang="ru-RU" sz="2400" dirty="0" smtClean="0"/>
              <a:t> </a:t>
            </a:r>
            <a:r>
              <a:rPr lang="ru-RU" sz="2400" dirty="0" err="1" smtClean="0"/>
              <a:t>мовою</a:t>
            </a:r>
            <a:r>
              <a:rPr lang="ru-RU" sz="2400" dirty="0" smtClean="0"/>
              <a:t> твори </a:t>
            </a:r>
            <a:r>
              <a:rPr lang="ru-RU" sz="2400" dirty="0" err="1" smtClean="0"/>
              <a:t>близько</a:t>
            </a:r>
            <a:r>
              <a:rPr lang="ru-RU" sz="2400" dirty="0" smtClean="0"/>
              <a:t> 200 </a:t>
            </a:r>
            <a:r>
              <a:rPr lang="ru-RU" sz="2400" dirty="0" err="1" smtClean="0"/>
              <a:t>авторів</a:t>
            </a:r>
            <a:r>
              <a:rPr lang="ru-RU" sz="2400" dirty="0" smtClean="0"/>
              <a:t> </a:t>
            </a:r>
            <a:r>
              <a:rPr lang="ru-RU" sz="2400" dirty="0" err="1" smtClean="0"/>
              <a:t>із</a:t>
            </a:r>
            <a:r>
              <a:rPr lang="ru-RU" sz="2400" dirty="0" smtClean="0"/>
              <a:t> 14-и </a:t>
            </a:r>
            <a:r>
              <a:rPr lang="ru-RU" sz="2400" dirty="0" err="1" smtClean="0"/>
              <a:t>мов</a:t>
            </a:r>
            <a:r>
              <a:rPr lang="ru-RU" sz="2400" dirty="0" smtClean="0"/>
              <a:t> та 37-и </a:t>
            </a:r>
            <a:r>
              <a:rPr lang="ru-RU" sz="2400" dirty="0" err="1" smtClean="0"/>
              <a:t>національних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літератур</a:t>
            </a:r>
            <a:r>
              <a:rPr lang="ru-RU" sz="2400" dirty="0" smtClean="0"/>
              <a:t>. </a:t>
            </a:r>
            <a:r>
              <a:rPr lang="ru-RU" sz="2400" dirty="0" err="1" smtClean="0"/>
              <a:t>Говорячи</a:t>
            </a:r>
            <a:r>
              <a:rPr lang="ru-RU" sz="2400" dirty="0" smtClean="0"/>
              <a:t> про </a:t>
            </a:r>
            <a:r>
              <a:rPr lang="ru-RU" sz="2400" dirty="0" err="1" smtClean="0"/>
              <a:t>про</a:t>
            </a:r>
            <a:r>
              <a:rPr lang="ru-RU" sz="2400" dirty="0" smtClean="0">
                <a:latin typeface="Arial" charset="0"/>
              </a:rPr>
              <a:t> </a:t>
            </a:r>
            <a:r>
              <a:rPr lang="ru-RU" sz="2400" dirty="0" err="1" smtClean="0"/>
              <a:t>значення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перекладацької</a:t>
            </a:r>
            <a:r>
              <a:rPr lang="ru-RU" sz="2400" dirty="0" smtClean="0"/>
              <a:t> </a:t>
            </a:r>
            <a:r>
              <a:rPr lang="ru-RU" sz="2400" dirty="0" err="1" smtClean="0"/>
              <a:t>діяльності</a:t>
            </a:r>
            <a:r>
              <a:rPr lang="ru-RU" sz="2400" dirty="0" smtClean="0"/>
              <a:t>, </a:t>
            </a:r>
            <a:r>
              <a:rPr lang="ru-RU" sz="2400" dirty="0" err="1" smtClean="0"/>
              <a:t>письменник</a:t>
            </a:r>
            <a:r>
              <a:rPr lang="ru-RU" sz="2400" dirty="0" smtClean="0"/>
              <a:t> </a:t>
            </a:r>
            <a:r>
              <a:rPr lang="ru-RU" sz="2400" dirty="0" err="1" smtClean="0"/>
              <a:t>стверджує</a:t>
            </a:r>
            <a:r>
              <a:rPr lang="ru-RU" sz="2400" dirty="0" smtClean="0"/>
              <a:t>, </a:t>
            </a:r>
            <a:r>
              <a:rPr lang="ru-RU" sz="2400" dirty="0" err="1" smtClean="0"/>
              <a:t>що</a:t>
            </a:r>
            <a:r>
              <a:rPr lang="ru-RU" sz="2400" dirty="0" smtClean="0"/>
              <a:t> </a:t>
            </a:r>
            <a:r>
              <a:rPr lang="ru-RU" sz="2400" dirty="0" err="1" smtClean="0"/>
              <a:t>переклади</a:t>
            </a:r>
            <a:r>
              <a:rPr lang="ru-RU" sz="2400" dirty="0" smtClean="0"/>
              <a:t> </a:t>
            </a:r>
            <a:r>
              <a:rPr lang="ru-RU" sz="2400" dirty="0" err="1" smtClean="0"/>
              <a:t>творів</a:t>
            </a:r>
            <a:r>
              <a:rPr lang="ru-RU" sz="2400" dirty="0" smtClean="0"/>
              <a:t> </a:t>
            </a:r>
            <a:r>
              <a:rPr lang="ru-RU" sz="2400" dirty="0" err="1" smtClean="0"/>
              <a:t>світової</a:t>
            </a:r>
            <a:r>
              <a:rPr lang="ru-RU" sz="2400" dirty="0" smtClean="0"/>
              <a:t> </a:t>
            </a:r>
            <a:r>
              <a:rPr lang="ru-RU" sz="2400" dirty="0" err="1" smtClean="0"/>
              <a:t>літератури</a:t>
            </a:r>
            <a:r>
              <a:rPr lang="ru-RU" sz="2400" dirty="0" smtClean="0"/>
              <a:t> </a:t>
            </a:r>
            <a:r>
              <a:rPr lang="ru-RU" sz="2400" dirty="0" err="1" smtClean="0"/>
              <a:t>роблять</a:t>
            </a:r>
            <a:r>
              <a:rPr lang="ru-RU" sz="2400" dirty="0" smtClean="0"/>
              <a:t> </a:t>
            </a:r>
            <a:r>
              <a:rPr lang="ru-RU" sz="2400" dirty="0" err="1" smtClean="0"/>
              <a:t>їх</a:t>
            </a:r>
            <a:r>
              <a:rPr lang="ru-RU" sz="2400" dirty="0" smtClean="0"/>
              <a:t> </a:t>
            </a:r>
            <a:r>
              <a:rPr lang="ru-RU" sz="2400" dirty="0" err="1" smtClean="0"/>
              <a:t>частиною</a:t>
            </a:r>
            <a:r>
              <a:rPr lang="ru-RU" sz="2400" dirty="0" smtClean="0"/>
              <a:t> </a:t>
            </a:r>
            <a:r>
              <a:rPr lang="ru-RU" sz="2400" dirty="0" err="1" smtClean="0"/>
              <a:t>української</a:t>
            </a:r>
            <a:r>
              <a:rPr lang="ru-RU" sz="2400" dirty="0" smtClean="0"/>
              <a:t> </a:t>
            </a:r>
            <a:r>
              <a:rPr lang="ru-RU" sz="2400" dirty="0" err="1" smtClean="0"/>
              <a:t>культури</a:t>
            </a:r>
            <a:r>
              <a:rPr lang="ru-RU" sz="2400" dirty="0" smtClean="0"/>
              <a:t>.</a:t>
            </a:r>
          </a:p>
        </p:txBody>
      </p:sp>
    </p:spTree>
    <p:custDataLst>
      <p:tags r:id="rId1"/>
    </p:custDataLst>
  </p:cSld>
  <p:clrMapOvr>
    <a:masterClrMapping/>
  </p:clrMapOvr>
  <p:transition spd="med" advTm="283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155700" y="401638"/>
            <a:ext cx="8824913" cy="1089025"/>
          </a:xfrm>
        </p:spPr>
        <p:txBody>
          <a:bodyPr lIns="91440" rIns="91440"/>
          <a:lstStyle/>
          <a:p>
            <a:pPr algn="ctr" eaLnBrk="1" hangingPunct="1"/>
            <a:r>
              <a:rPr lang="ru-RU" sz="4000" b="1" dirty="0" err="1" smtClean="0"/>
              <a:t>Дякую</a:t>
            </a:r>
            <a:r>
              <a:rPr lang="ru-RU" sz="4000" b="1" dirty="0" smtClean="0"/>
              <a:t> за </a:t>
            </a:r>
            <a:r>
              <a:rPr lang="ru-RU" sz="4000" b="1" dirty="0" err="1" smtClean="0"/>
              <a:t>увагу</a:t>
            </a:r>
            <a:r>
              <a:rPr lang="ru-RU" sz="4000" b="1" dirty="0" smtClean="0"/>
              <a:t>!</a:t>
            </a:r>
          </a:p>
        </p:txBody>
      </p:sp>
      <p:sp>
        <p:nvSpPr>
          <p:cNvPr id="30722" name="Объект 2"/>
          <p:cNvSpPr>
            <a:spLocks noGrp="1"/>
          </p:cNvSpPr>
          <p:nvPr>
            <p:ph type="body" idx="4294967295"/>
          </p:nvPr>
        </p:nvSpPr>
        <p:spPr bwMode="auto">
          <a:xfrm>
            <a:off x="1155700" y="1490663"/>
            <a:ext cx="8824913" cy="1143000"/>
          </a:xfrm>
          <a:noFill/>
        </p:spPr>
        <p:txBody>
          <a:bodyPr wrap="square" lIns="91440" rIns="91440" numCol="1" anchor="t" anchorCtr="0" compatLnSpc="1">
            <a:prstTxWarp prst="textNoShape">
              <a:avLst/>
            </a:prstTxWarp>
          </a:bodyPr>
          <a:lstStyle/>
          <a:p>
            <a:pPr marL="0" indent="0" defTabSz="457200" eaLnBrk="1" hangingPunct="1">
              <a:buFont typeface="Wingdings" pitchFamily="2" charset="2"/>
              <a:buNone/>
            </a:pPr>
            <a:endParaRPr lang="ru-RU" smtClean="0">
              <a:solidFill>
                <a:srgbClr val="8AD0D6"/>
              </a:solidFill>
            </a:endParaRPr>
          </a:p>
        </p:txBody>
      </p:sp>
      <p:pic>
        <p:nvPicPr>
          <p:cNvPr id="30723" name="Рисунок 4" descr="pero-voron-rukopis-starinnyy-serebro-Favim.ru-809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22740" y="1607737"/>
            <a:ext cx="5143500" cy="416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4|1.8|1.3|1.2|3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|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1|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7"/>
</p:tagLst>
</file>

<file path=ppt/theme/theme1.xml><?xml version="1.0" encoding="utf-8"?>
<a:theme xmlns:a="http://schemas.openxmlformats.org/drawingml/2006/main" name="Academic Literature 16x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AcademicLiterature_16x9_TP103431361.potx" id="{2F0AAF73-AE41-486D-B6DC-0985ADE3F2EC}" vid="{EF7BD8ED-D7CC-46AA-8B96-4CA16C4A9ED2}"/>
    </a:ext>
  </a:extLst>
</a:theme>
</file>

<file path=ppt/theme/theme2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Академическая презентация, макет с лентами и полосками (широкоэкранный формат)</Template>
  <TotalTime>0</TotalTime>
  <Words>737</Words>
  <Application>Microsoft Office PowerPoint</Application>
  <PresentationFormat>Произвольный</PresentationFormat>
  <Paragraphs>25</Paragraphs>
  <Slides>13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Academic Literature 16x9</vt:lpstr>
      <vt:lpstr> Іван Франко. Багатогранність Діяльності: письменник,  учений,  Перекладач</vt:lpstr>
      <vt:lpstr>Презентация PowerPoint</vt:lpstr>
      <vt:lpstr>Переклади античної літератури – наслідок захоплення філософією</vt:lpstr>
      <vt:lpstr>Презентация PowerPoint</vt:lpstr>
      <vt:lpstr>Переклади з англійської мови</vt:lpstr>
      <vt:lpstr>Переклади творів Байрона</vt:lpstr>
      <vt:lpstr>Презентация PowerPoint</vt:lpstr>
      <vt:lpstr>Іван Франко як поцінувач і перекладач англійської літератури</vt:lpstr>
      <vt:lpstr>Презентация PowerPoint</vt:lpstr>
      <vt:lpstr>ЧИМАЛИЙ ВНЕСОК ФРАНКО ЗРОБИВ У СХОДОЗНАВСТВІ ЯК ПОЕТ-ПЕРЕКЛАДАЧ.                 У 1912 – 1913 РОКАХ ПЕРЕКЛАВ БІЛЬШЕ, НІЖ СТО ВІРШОВАНИХ УРИВКІВ ДЛЯ ДРУГОГО УКРАЇНСЬКОГО ВИДАННЯ ЗБІРКИ АРАБСЬКИХ КАЗОК «ТИСЯЧА І ОДНА НІЧ». ОПУБЛІКУВАВ ЧАСТИНУ ПЕРЕКЛАДІВ У ЖУРНАЛІ «НАДІЯ».          У 1912 РОЦІ НАПИСАВ І НЕВЕЛИЧКИЙ ВСТУП, ДЕ ПОКАЗАВ СЕБЕ ДОБРИМ ЗНАВЦЕМ АРАБСЬКИХ МОВ. ВІН ПЕРЕКЛАВ УРИВКИ З «МАХАБХАРАТИ» І КІЛЬКА ІНДІЙСЬКИХ КАЗОК З ПАНЧАТАНТРИ..</vt:lpstr>
      <vt:lpstr>Презентация PowerPoint</vt:lpstr>
      <vt:lpstr>  Досягнення успіху в перекладацькій діяльностіі </vt:lpstr>
      <vt:lpstr>Дякую за увагу!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ПЕРЕКЛАДАЦЬКА ДІЯЛЬНІСТЬ ІВАНА ФРАНКА</dc:title>
  <dc:creator/>
  <cp:keywords/>
  <cp:lastModifiedBy/>
  <cp:revision>4</cp:revision>
  <dcterms:created xsi:type="dcterms:W3CDTF">2016-09-17T12:37:16Z</dcterms:created>
  <dcterms:modified xsi:type="dcterms:W3CDTF">2023-07-11T14:55:37Z</dcterms:modified>
  <cp:contentStatus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TC034313809991</vt:lpwstr>
  </property>
</Properties>
</file>