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8288000" cy="10287000"/>
  <p:notesSz cx="6858000" cy="9144000"/>
  <p:embeddedFontLs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Pacifico" panose="020B0604020202020204" charset="-52"/>
      <p:regular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9" roundtripDataSignature="AMtx7mhbuoycjzX8dkBDZd8iLy8J+NU8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32D5B50-A2C9-49B9-A497-97FDA2CA95C6}">
  <a:tblStyle styleId="{032D5B50-A2C9-49B9-A497-97FDA2CA95C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2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2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font" Target="fonts/font5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4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963443545b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g2963443545b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975410c020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3" name="Google Shape;113;g2975410c020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g2975410c020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0" name="Google Shape;130;g2975410c020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2975410c020_0_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4" name="Google Shape;144;g2975410c020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g2975410c020_0_8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7" name="Google Shape;157;g2975410c020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g2975410c020_0_1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0" name="Google Shape;170;g2975410c020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2963443545b_0_4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82" name="Google Shape;182;g2963443545b_0_4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98" name="Google Shape;198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g29242bd2e59_0_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11" name="Google Shape;211;g29242bd2e59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Google Shape;22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29" name="Google Shape;22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293af2ec7c3_1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42" name="Google Shape;242;g293af2ec7c3_1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g2963443545b_0_5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6" name="Google Shape;266;g2963443545b_0_5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g28b86cac30d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83" name="Google Shape;283;g28b86cac30d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2975410c020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99" name="Google Shape;299;g2975410c020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g2975410c020_0_2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21" name="Google Shape;321;g2975410c020_0_2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2975410c020_0_20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33" name="Google Shape;333;g2975410c020_0_20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g2975410c020_0_17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45" name="Google Shape;345;g2975410c020_0_1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293af2ec7c3_1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64" name="Google Shape;364;g293af2ec7c3_1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375" name="Google Shape;375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" name="Google Shape;389;g2975410c020_0_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90" name="Google Shape;390;g2975410c020_0_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8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1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1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2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2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2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2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2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2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2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2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2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2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2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2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2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2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2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2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2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2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lnSpc>
                <a:spcPct val="100000"/>
              </a:lnSpc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2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2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2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4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2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5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‹№›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hyperlink" Target="https://surli.cc/ligmqr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surl.li/pfymgp" TargetMode="Externa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.jp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surli.cc/lpmmlp" TargetMode="External"/><Relationship Id="rId3" Type="http://schemas.openxmlformats.org/officeDocument/2006/relationships/image" Target="../media/image1.jp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hyperlink" Target="https://nus.org.ua/articles/istoriya-ne-pro-luzera-44-fakty-pro-franka-shho-ne-rozkazuyut-u-shkoli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jp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7.jp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.jp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.png"/><Relationship Id="rId4" Type="http://schemas.openxmlformats.org/officeDocument/2006/relationships/image" Target="../media/image22.png"/><Relationship Id="rId9" Type="http://schemas.openxmlformats.org/officeDocument/2006/relationships/image" Target="../media/image38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png"/><Relationship Id="rId5" Type="http://schemas.openxmlformats.org/officeDocument/2006/relationships/image" Target="../media/image39.jpg"/><Relationship Id="rId4" Type="http://schemas.openxmlformats.org/officeDocument/2006/relationships/image" Target="../media/image34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4.png"/><Relationship Id="rId7" Type="http://schemas.openxmlformats.org/officeDocument/2006/relationships/image" Target="../media/image4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spadok.org.ua/narodni-symvoly/derevo-zhyttya-sakralnyy-symvol-ukrayinskogo-narodu" TargetMode="External"/><Relationship Id="rId7" Type="http://schemas.openxmlformats.org/officeDocument/2006/relationships/hyperlink" Target="https://pidruchnyk.com.ua/2611-ukralit-6-klas-yatsenko.html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ramota.kiev.ua/katalog/serednya-shkola/6-klas/ukrayinska-literatura-6-klas-knyzhka-dlya-vchytelya-metodychnyj-posibnyk/" TargetMode="External"/><Relationship Id="rId5" Type="http://schemas.openxmlformats.org/officeDocument/2006/relationships/hyperlink" Target="https://nus.org.ua/articles/istoriya-ne-pro-luzera-44-fakty-pro-franka-shho-ne-rozkazuyut-u-shkoli/" TargetMode="External"/><Relationship Id="rId4" Type="http://schemas.openxmlformats.org/officeDocument/2006/relationships/hyperlink" Target="https://flowers.ua/ua/articles/rasteniya-simvoly-ukrainy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3"/>
          <p:cNvSpPr/>
          <p:nvPr/>
        </p:nvSpPr>
        <p:spPr>
          <a:xfrm>
            <a:off x="0" y="0"/>
            <a:ext cx="1865376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50" b="-5545"/>
            </a:stretch>
          </a:blipFill>
          <a:ln>
            <a:noFill/>
          </a:ln>
        </p:spPr>
      </p:sp>
      <p:sp>
        <p:nvSpPr>
          <p:cNvPr id="85" name="Google Shape;85;p3"/>
          <p:cNvSpPr/>
          <p:nvPr/>
        </p:nvSpPr>
        <p:spPr>
          <a:xfrm>
            <a:off x="2104500" y="1075800"/>
            <a:ext cx="15124774" cy="7745179"/>
          </a:xfrm>
          <a:custGeom>
            <a:avLst/>
            <a:gdLst/>
            <a:ahLst/>
            <a:cxnLst/>
            <a:rect l="l" t="t" r="r" b="b"/>
            <a:pathLst>
              <a:path w="3501105" h="1788725" extrusionOk="0">
                <a:moveTo>
                  <a:pt x="0" y="0"/>
                </a:moveTo>
                <a:lnTo>
                  <a:pt x="3501105" y="0"/>
                </a:lnTo>
                <a:lnTo>
                  <a:pt x="3501105" y="1788725"/>
                </a:lnTo>
                <a:lnTo>
                  <a:pt x="0" y="1788725"/>
                </a:lnTo>
                <a:close/>
              </a:path>
            </a:pathLst>
          </a:custGeom>
          <a:solidFill>
            <a:srgbClr val="000000">
              <a:alpha val="30588"/>
            </a:srgbClr>
          </a:solidFill>
          <a:ln w="38100" cap="sq" cmpd="sng">
            <a:solidFill>
              <a:srgbClr val="000000">
                <a:alpha val="30588"/>
              </a:srgbClr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86" name="Google Shape;86;p3"/>
          <p:cNvSpPr/>
          <p:nvPr/>
        </p:nvSpPr>
        <p:spPr>
          <a:xfrm>
            <a:off x="4302188" y="5976034"/>
            <a:ext cx="1367954" cy="378053"/>
          </a:xfrm>
          <a:custGeom>
            <a:avLst/>
            <a:gdLst/>
            <a:ahLst/>
            <a:cxnLst/>
            <a:rect l="l" t="t" r="r" b="b"/>
            <a:pathLst>
              <a:path w="1367954" h="378053" extrusionOk="0">
                <a:moveTo>
                  <a:pt x="0" y="0"/>
                </a:moveTo>
                <a:lnTo>
                  <a:pt x="1367954" y="0"/>
                </a:lnTo>
                <a:lnTo>
                  <a:pt x="1367954" y="378053"/>
                </a:lnTo>
                <a:lnTo>
                  <a:pt x="0" y="37805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87" name="Google Shape;87;p3"/>
          <p:cNvSpPr/>
          <p:nvPr/>
        </p:nvSpPr>
        <p:spPr>
          <a:xfrm rot="-147955">
            <a:off x="1122458" y="1551632"/>
            <a:ext cx="15664445" cy="7465929"/>
          </a:xfrm>
          <a:custGeom>
            <a:avLst/>
            <a:gdLst/>
            <a:ahLst/>
            <a:cxnLst/>
            <a:rect l="l" t="t" r="r" b="b"/>
            <a:pathLst>
              <a:path w="3501105" h="1788725" extrusionOk="0">
                <a:moveTo>
                  <a:pt x="6406" y="0"/>
                </a:moveTo>
                <a:lnTo>
                  <a:pt x="3494699" y="0"/>
                </a:lnTo>
                <a:cubicBezTo>
                  <a:pt x="3496397" y="0"/>
                  <a:pt x="3498027" y="675"/>
                  <a:pt x="3499229" y="1876"/>
                </a:cubicBezTo>
                <a:cubicBezTo>
                  <a:pt x="3500430" y="3078"/>
                  <a:pt x="3501105" y="4707"/>
                  <a:pt x="3501105" y="6406"/>
                </a:cubicBezTo>
                <a:lnTo>
                  <a:pt x="3501105" y="1782318"/>
                </a:lnTo>
                <a:cubicBezTo>
                  <a:pt x="3501105" y="1785856"/>
                  <a:pt x="3498237" y="1788725"/>
                  <a:pt x="3494699" y="1788725"/>
                </a:cubicBezTo>
                <a:lnTo>
                  <a:pt x="6406" y="1788725"/>
                </a:lnTo>
                <a:cubicBezTo>
                  <a:pt x="4707" y="1788725"/>
                  <a:pt x="3078" y="1788050"/>
                  <a:pt x="1876" y="1786848"/>
                </a:cubicBezTo>
                <a:cubicBezTo>
                  <a:pt x="675" y="1785647"/>
                  <a:pt x="0" y="1784017"/>
                  <a:pt x="0" y="1782318"/>
                </a:cubicBezTo>
                <a:lnTo>
                  <a:pt x="0" y="6406"/>
                </a:lnTo>
                <a:cubicBezTo>
                  <a:pt x="0" y="4707"/>
                  <a:pt x="675" y="3078"/>
                  <a:pt x="1876" y="1876"/>
                </a:cubicBezTo>
                <a:cubicBezTo>
                  <a:pt x="3078" y="675"/>
                  <a:pt x="4707" y="0"/>
                  <a:pt x="6406" y="0"/>
                </a:cubicBezTo>
                <a:close/>
              </a:path>
            </a:pathLst>
          </a:custGeom>
          <a:solidFill>
            <a:srgbClr val="FFFFFF"/>
          </a:solidFill>
          <a:ln w="38100" cap="sq" cmpd="sng">
            <a:solidFill>
              <a:srgbClr val="000000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3"/>
          <p:cNvSpPr txBox="1"/>
          <p:nvPr/>
        </p:nvSpPr>
        <p:spPr>
          <a:xfrm>
            <a:off x="2756475" y="6721575"/>
            <a:ext cx="12532800" cy="200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8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6332" b="0" i="0" u="none" strike="noStrike" cap="none">
              <a:solidFill>
                <a:srgbClr val="01070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3"/>
          <p:cNvSpPr txBox="1"/>
          <p:nvPr/>
        </p:nvSpPr>
        <p:spPr>
          <a:xfrm>
            <a:off x="4302188" y="6596417"/>
            <a:ext cx="79134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914400" marR="0" lvl="0" indent="0" algn="l" rtl="0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3"/>
          <p:cNvSpPr txBox="1"/>
          <p:nvPr/>
        </p:nvSpPr>
        <p:spPr>
          <a:xfrm>
            <a:off x="4302188" y="4487133"/>
            <a:ext cx="98295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914400" marR="0" lvl="0" indent="0" algn="l" rtl="0">
              <a:lnSpc>
                <a:spcPct val="14002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3"/>
          <p:cNvSpPr txBox="1"/>
          <p:nvPr/>
        </p:nvSpPr>
        <p:spPr>
          <a:xfrm rot="-165710">
            <a:off x="3170888" y="2825488"/>
            <a:ext cx="12246725" cy="4756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Уже дзвінок нам дав сигнал: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Працювати час настав.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Тож і ми часу не гаймо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ctr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Роботу швидше починаймо.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92" name="Google Shape;92;p3"/>
          <p:cNvSpPr/>
          <p:nvPr/>
        </p:nvSpPr>
        <p:spPr>
          <a:xfrm>
            <a:off x="6983310" y="916223"/>
            <a:ext cx="3667332" cy="946839"/>
          </a:xfrm>
          <a:custGeom>
            <a:avLst/>
            <a:gdLst/>
            <a:ahLst/>
            <a:cxnLst/>
            <a:rect l="l" t="t" r="r" b="b"/>
            <a:pathLst>
              <a:path w="3667332" h="946839" extrusionOk="0">
                <a:moveTo>
                  <a:pt x="0" y="0"/>
                </a:moveTo>
                <a:lnTo>
                  <a:pt x="3667333" y="0"/>
                </a:lnTo>
                <a:lnTo>
                  <a:pt x="3667333" y="946839"/>
                </a:lnTo>
                <a:lnTo>
                  <a:pt x="0" y="94683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3" name="Google Shape;93;p3"/>
          <p:cNvSpPr/>
          <p:nvPr/>
        </p:nvSpPr>
        <p:spPr>
          <a:xfrm>
            <a:off x="467184" y="6811819"/>
            <a:ext cx="3835024" cy="3091905"/>
          </a:xfrm>
          <a:custGeom>
            <a:avLst/>
            <a:gdLst/>
            <a:ahLst/>
            <a:cxnLst/>
            <a:rect l="l" t="t" r="r" b="b"/>
            <a:pathLst>
              <a:path w="3835024" h="3091905" extrusionOk="0">
                <a:moveTo>
                  <a:pt x="0" y="0"/>
                </a:moveTo>
                <a:lnTo>
                  <a:pt x="3835024" y="0"/>
                </a:lnTo>
                <a:lnTo>
                  <a:pt x="3835024" y="3091905"/>
                </a:lnTo>
                <a:lnTo>
                  <a:pt x="0" y="309190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94" name="Google Shape;94;p3"/>
          <p:cNvSpPr/>
          <p:nvPr/>
        </p:nvSpPr>
        <p:spPr>
          <a:xfrm>
            <a:off x="12856458" y="5853949"/>
            <a:ext cx="5431536" cy="4114800"/>
          </a:xfrm>
          <a:custGeom>
            <a:avLst/>
            <a:gdLst/>
            <a:ahLst/>
            <a:cxnLst/>
            <a:rect l="l" t="t" r="r" b="b"/>
            <a:pathLst>
              <a:path w="5431536" h="4114800" extrusionOk="0">
                <a:moveTo>
                  <a:pt x="0" y="0"/>
                </a:moveTo>
                <a:lnTo>
                  <a:pt x="5431536" y="0"/>
                </a:lnTo>
                <a:lnTo>
                  <a:pt x="54315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963443545b_0_4"/>
          <p:cNvSpPr/>
          <p:nvPr/>
        </p:nvSpPr>
        <p:spPr>
          <a:xfrm>
            <a:off x="0" y="0"/>
            <a:ext cx="187452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grpSp>
        <p:nvGrpSpPr>
          <p:cNvPr id="100" name="Google Shape;100;g2963443545b_0_4"/>
          <p:cNvGrpSpPr/>
          <p:nvPr/>
        </p:nvGrpSpPr>
        <p:grpSpPr>
          <a:xfrm rot="92767">
            <a:off x="803511" y="1456320"/>
            <a:ext cx="11298652" cy="7771686"/>
            <a:chOff x="0" y="-47625"/>
            <a:chExt cx="4021842" cy="2500425"/>
          </a:xfrm>
        </p:grpSpPr>
        <p:sp>
          <p:nvSpPr>
            <p:cNvPr id="101" name="Google Shape;101;g2963443545b_0_4"/>
            <p:cNvSpPr/>
            <p:nvPr/>
          </p:nvSpPr>
          <p:spPr>
            <a:xfrm>
              <a:off x="0" y="0"/>
              <a:ext cx="4021842" cy="2452800"/>
            </a:xfrm>
            <a:custGeom>
              <a:avLst/>
              <a:gdLst/>
              <a:ahLst/>
              <a:cxnLst/>
              <a:rect l="l" t="t" r="r" b="b"/>
              <a:pathLst>
                <a:path w="4021842" h="2452800" extrusionOk="0">
                  <a:moveTo>
                    <a:pt x="15344" y="0"/>
                  </a:moveTo>
                  <a:lnTo>
                    <a:pt x="4006497" y="0"/>
                  </a:lnTo>
                  <a:cubicBezTo>
                    <a:pt x="4010567" y="0"/>
                    <a:pt x="4014470" y="1617"/>
                    <a:pt x="4017347" y="4494"/>
                  </a:cubicBezTo>
                  <a:cubicBezTo>
                    <a:pt x="4020225" y="7372"/>
                    <a:pt x="4021842" y="11275"/>
                    <a:pt x="4021842" y="15344"/>
                  </a:cubicBezTo>
                  <a:lnTo>
                    <a:pt x="4021842" y="2437455"/>
                  </a:lnTo>
                  <a:cubicBezTo>
                    <a:pt x="4021842" y="2441525"/>
                    <a:pt x="4020225" y="2445428"/>
                    <a:pt x="4017347" y="2448305"/>
                  </a:cubicBezTo>
                  <a:cubicBezTo>
                    <a:pt x="4014470" y="2451183"/>
                    <a:pt x="4010567" y="2452800"/>
                    <a:pt x="4006497" y="2452800"/>
                  </a:cubicBezTo>
                  <a:lnTo>
                    <a:pt x="15344" y="2452800"/>
                  </a:lnTo>
                  <a:cubicBezTo>
                    <a:pt x="11275" y="2452800"/>
                    <a:pt x="7372" y="2451183"/>
                    <a:pt x="4494" y="2448305"/>
                  </a:cubicBezTo>
                  <a:cubicBezTo>
                    <a:pt x="1617" y="2445428"/>
                    <a:pt x="0" y="2441525"/>
                    <a:pt x="0" y="2437455"/>
                  </a:cubicBezTo>
                  <a:lnTo>
                    <a:pt x="0" y="15344"/>
                  </a:lnTo>
                  <a:cubicBezTo>
                    <a:pt x="0" y="11275"/>
                    <a:pt x="1617" y="7372"/>
                    <a:pt x="4494" y="4494"/>
                  </a:cubicBezTo>
                  <a:cubicBezTo>
                    <a:pt x="7372" y="1617"/>
                    <a:pt x="11275" y="0"/>
                    <a:pt x="15344" y="0"/>
                  </a:cubicBezTo>
                  <a:close/>
                </a:path>
              </a:pathLst>
            </a:custGeom>
            <a:solidFill>
              <a:srgbClr val="000000">
                <a:alpha val="305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2" name="Google Shape;102;g2963443545b_0_4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3" name="Google Shape;103;g2963443545b_0_4"/>
          <p:cNvGrpSpPr/>
          <p:nvPr/>
        </p:nvGrpSpPr>
        <p:grpSpPr>
          <a:xfrm>
            <a:off x="551600" y="1787450"/>
            <a:ext cx="11329416" cy="8007514"/>
            <a:chOff x="0" y="-47625"/>
            <a:chExt cx="3895412" cy="2602800"/>
          </a:xfrm>
        </p:grpSpPr>
        <p:sp>
          <p:nvSpPr>
            <p:cNvPr id="104" name="Google Shape;104;g2963443545b_0_4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 extrusionOk="0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 cmpd="sng">
              <a:solidFill>
                <a:srgbClr val="000000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05" name="Google Shape;105;g2963443545b_0_4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06" name="Google Shape;106;g2963443545b_0_4"/>
          <p:cNvSpPr/>
          <p:nvPr/>
        </p:nvSpPr>
        <p:spPr>
          <a:xfrm>
            <a:off x="3464631" y="7415477"/>
            <a:ext cx="492930" cy="682901"/>
          </a:xfrm>
          <a:custGeom>
            <a:avLst/>
            <a:gdLst/>
            <a:ahLst/>
            <a:cxnLst/>
            <a:rect l="l" t="t" r="r" b="b"/>
            <a:pathLst>
              <a:path w="492930" h="682901" extrusionOk="0">
                <a:moveTo>
                  <a:pt x="0" y="0"/>
                </a:moveTo>
                <a:lnTo>
                  <a:pt x="492930" y="0"/>
                </a:lnTo>
                <a:lnTo>
                  <a:pt x="492930" y="682901"/>
                </a:lnTo>
                <a:lnTo>
                  <a:pt x="0" y="6829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7" name="Google Shape;107;g2963443545b_0_4"/>
          <p:cNvSpPr/>
          <p:nvPr/>
        </p:nvSpPr>
        <p:spPr>
          <a:xfrm>
            <a:off x="1519747" y="350083"/>
            <a:ext cx="1239167" cy="1189600"/>
          </a:xfrm>
          <a:custGeom>
            <a:avLst/>
            <a:gdLst/>
            <a:ahLst/>
            <a:cxnLst/>
            <a:rect l="l" t="t" r="r" b="b"/>
            <a:pathLst>
              <a:path w="1239167" h="1189600" extrusionOk="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08" name="Google Shape;108;g2963443545b_0_4"/>
          <p:cNvSpPr txBox="1"/>
          <p:nvPr/>
        </p:nvSpPr>
        <p:spPr>
          <a:xfrm>
            <a:off x="3178043" y="1305337"/>
            <a:ext cx="8894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14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109" name="Google Shape;109;g2963443545b_0_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1525" y="1609300"/>
            <a:ext cx="11329575" cy="8185675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g2963443545b_0_4"/>
          <p:cNvSpPr txBox="1"/>
          <p:nvPr/>
        </p:nvSpPr>
        <p:spPr>
          <a:xfrm>
            <a:off x="12373375" y="566100"/>
            <a:ext cx="5667300" cy="8494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Послухайте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звуки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: </a:t>
            </a:r>
            <a:r>
              <a:rPr lang="en-US" sz="3600" u="sng" dirty="0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  <a:hlinkClick r:id="rId7"/>
              </a:rPr>
              <a:t>https://surli.cc/ligmqr</a:t>
            </a:r>
            <a:r>
              <a:rPr lang="uk-UA" sz="3600" u="sng" dirty="0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endParaRPr dirty="0">
              <a:solidFill>
                <a:schemeClr val="dk1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почули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? </a:t>
            </a: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Які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почуття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виникають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у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вас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під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час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прослуховування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?</a:t>
            </a: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Чи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почули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шум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?</a:t>
            </a: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Які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дерева-символи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</a:t>
            </a: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знаєте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вони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означають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?</a:t>
            </a: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2975410c020_0_1"/>
          <p:cNvSpPr/>
          <p:nvPr/>
        </p:nvSpPr>
        <p:spPr>
          <a:xfrm>
            <a:off x="108650" y="163950"/>
            <a:ext cx="187452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grpSp>
        <p:nvGrpSpPr>
          <p:cNvPr id="116" name="Google Shape;116;g2975410c020_0_1"/>
          <p:cNvGrpSpPr/>
          <p:nvPr/>
        </p:nvGrpSpPr>
        <p:grpSpPr>
          <a:xfrm rot="92721">
            <a:off x="879837" y="1662420"/>
            <a:ext cx="10618307" cy="7771686"/>
            <a:chOff x="0" y="-47625"/>
            <a:chExt cx="4021842" cy="2500425"/>
          </a:xfrm>
        </p:grpSpPr>
        <p:sp>
          <p:nvSpPr>
            <p:cNvPr id="117" name="Google Shape;117;g2975410c020_0_1"/>
            <p:cNvSpPr/>
            <p:nvPr/>
          </p:nvSpPr>
          <p:spPr>
            <a:xfrm>
              <a:off x="0" y="0"/>
              <a:ext cx="4021842" cy="2452800"/>
            </a:xfrm>
            <a:custGeom>
              <a:avLst/>
              <a:gdLst/>
              <a:ahLst/>
              <a:cxnLst/>
              <a:rect l="l" t="t" r="r" b="b"/>
              <a:pathLst>
                <a:path w="4021842" h="2452800" extrusionOk="0">
                  <a:moveTo>
                    <a:pt x="15344" y="0"/>
                  </a:moveTo>
                  <a:lnTo>
                    <a:pt x="4006497" y="0"/>
                  </a:lnTo>
                  <a:cubicBezTo>
                    <a:pt x="4010567" y="0"/>
                    <a:pt x="4014470" y="1617"/>
                    <a:pt x="4017347" y="4494"/>
                  </a:cubicBezTo>
                  <a:cubicBezTo>
                    <a:pt x="4020225" y="7372"/>
                    <a:pt x="4021842" y="11275"/>
                    <a:pt x="4021842" y="15344"/>
                  </a:cubicBezTo>
                  <a:lnTo>
                    <a:pt x="4021842" y="2437455"/>
                  </a:lnTo>
                  <a:cubicBezTo>
                    <a:pt x="4021842" y="2441525"/>
                    <a:pt x="4020225" y="2445428"/>
                    <a:pt x="4017347" y="2448305"/>
                  </a:cubicBezTo>
                  <a:cubicBezTo>
                    <a:pt x="4014470" y="2451183"/>
                    <a:pt x="4010567" y="2452800"/>
                    <a:pt x="4006497" y="2452800"/>
                  </a:cubicBezTo>
                  <a:lnTo>
                    <a:pt x="15344" y="2452800"/>
                  </a:lnTo>
                  <a:cubicBezTo>
                    <a:pt x="11275" y="2452800"/>
                    <a:pt x="7372" y="2451183"/>
                    <a:pt x="4494" y="2448305"/>
                  </a:cubicBezTo>
                  <a:cubicBezTo>
                    <a:pt x="1617" y="2445428"/>
                    <a:pt x="0" y="2441525"/>
                    <a:pt x="0" y="2437455"/>
                  </a:cubicBezTo>
                  <a:lnTo>
                    <a:pt x="0" y="15344"/>
                  </a:lnTo>
                  <a:cubicBezTo>
                    <a:pt x="0" y="11275"/>
                    <a:pt x="1617" y="7372"/>
                    <a:pt x="4494" y="4494"/>
                  </a:cubicBezTo>
                  <a:cubicBezTo>
                    <a:pt x="7372" y="1617"/>
                    <a:pt x="11275" y="0"/>
                    <a:pt x="15344" y="0"/>
                  </a:cubicBezTo>
                  <a:close/>
                </a:path>
              </a:pathLst>
            </a:custGeom>
            <a:solidFill>
              <a:srgbClr val="000000">
                <a:alpha val="305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g2975410c020_0_1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9" name="Google Shape;119;g2975410c020_0_1"/>
          <p:cNvGrpSpPr/>
          <p:nvPr/>
        </p:nvGrpSpPr>
        <p:grpSpPr>
          <a:xfrm>
            <a:off x="551600" y="1787450"/>
            <a:ext cx="10555398" cy="8007514"/>
            <a:chOff x="0" y="-47625"/>
            <a:chExt cx="3895412" cy="2602800"/>
          </a:xfrm>
        </p:grpSpPr>
        <p:sp>
          <p:nvSpPr>
            <p:cNvPr id="120" name="Google Shape;120;g2975410c020_0_1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 extrusionOk="0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 cmpd="sng">
              <a:solidFill>
                <a:srgbClr val="000000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21" name="Google Shape;121;g2975410c020_0_1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22" name="Google Shape;122;g2975410c020_0_1"/>
          <p:cNvSpPr/>
          <p:nvPr/>
        </p:nvSpPr>
        <p:spPr>
          <a:xfrm>
            <a:off x="3464631" y="7415477"/>
            <a:ext cx="492930" cy="682901"/>
          </a:xfrm>
          <a:custGeom>
            <a:avLst/>
            <a:gdLst/>
            <a:ahLst/>
            <a:cxnLst/>
            <a:rect l="l" t="t" r="r" b="b"/>
            <a:pathLst>
              <a:path w="492930" h="682901" extrusionOk="0">
                <a:moveTo>
                  <a:pt x="0" y="0"/>
                </a:moveTo>
                <a:lnTo>
                  <a:pt x="492930" y="0"/>
                </a:lnTo>
                <a:lnTo>
                  <a:pt x="492930" y="682901"/>
                </a:lnTo>
                <a:lnTo>
                  <a:pt x="0" y="6829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3" name="Google Shape;123;g2975410c020_0_1"/>
          <p:cNvSpPr/>
          <p:nvPr/>
        </p:nvSpPr>
        <p:spPr>
          <a:xfrm>
            <a:off x="2225464" y="688762"/>
            <a:ext cx="1239167" cy="1189600"/>
          </a:xfrm>
          <a:custGeom>
            <a:avLst/>
            <a:gdLst/>
            <a:ahLst/>
            <a:cxnLst/>
            <a:rect l="l" t="t" r="r" b="b"/>
            <a:pathLst>
              <a:path w="1239167" h="1189600" extrusionOk="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24" name="Google Shape;124;g2975410c020_0_1"/>
          <p:cNvSpPr txBox="1"/>
          <p:nvPr/>
        </p:nvSpPr>
        <p:spPr>
          <a:xfrm>
            <a:off x="3178043" y="1305337"/>
            <a:ext cx="8894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14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25" name="Google Shape;125;g2975410c020_0_1"/>
          <p:cNvSpPr txBox="1"/>
          <p:nvPr/>
        </p:nvSpPr>
        <p:spPr>
          <a:xfrm>
            <a:off x="11700500" y="1115313"/>
            <a:ext cx="6454200" cy="8865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Верба</a:t>
            </a:r>
            <a:endParaRPr sz="60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Найбільш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шанованим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деревом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в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Україні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є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верба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Напевно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uk-UA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сі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чули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приказку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: "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Без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верби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і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калини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-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нема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України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".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території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України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росте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понад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30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видів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цього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Часто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говорять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: "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вода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там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і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верба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".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Коли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наші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прадіди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копали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криницю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кидали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декілька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гілок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верби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для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того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щоб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питна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вода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стала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чистою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</a:t>
            </a: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Із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верби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робили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колиску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для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новонародженої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дитини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</a:t>
            </a: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126" name="Google Shape;126;g2975410c020_0_1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1600" y="1878350"/>
            <a:ext cx="10555467" cy="7916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g2975410c020_0_1" descr="C:\Users\мастер\Saved Games\Desktop\Рослини символи\0_7e88d_b342d6c1_M.png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1680001">
            <a:off x="6748018" y="200025"/>
            <a:ext cx="4286250" cy="3486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2975410c020_0_35"/>
          <p:cNvSpPr/>
          <p:nvPr/>
        </p:nvSpPr>
        <p:spPr>
          <a:xfrm>
            <a:off x="0" y="-12"/>
            <a:ext cx="187452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grpSp>
        <p:nvGrpSpPr>
          <p:cNvPr id="133" name="Google Shape;133;g2975410c020_0_35"/>
          <p:cNvGrpSpPr/>
          <p:nvPr/>
        </p:nvGrpSpPr>
        <p:grpSpPr>
          <a:xfrm rot="92721">
            <a:off x="879837" y="1662420"/>
            <a:ext cx="10618307" cy="7771686"/>
            <a:chOff x="0" y="-47625"/>
            <a:chExt cx="4021842" cy="2500425"/>
          </a:xfrm>
        </p:grpSpPr>
        <p:sp>
          <p:nvSpPr>
            <p:cNvPr id="134" name="Google Shape;134;g2975410c020_0_35"/>
            <p:cNvSpPr/>
            <p:nvPr/>
          </p:nvSpPr>
          <p:spPr>
            <a:xfrm>
              <a:off x="0" y="0"/>
              <a:ext cx="4021842" cy="2452800"/>
            </a:xfrm>
            <a:custGeom>
              <a:avLst/>
              <a:gdLst/>
              <a:ahLst/>
              <a:cxnLst/>
              <a:rect l="l" t="t" r="r" b="b"/>
              <a:pathLst>
                <a:path w="4021842" h="2452800" extrusionOk="0">
                  <a:moveTo>
                    <a:pt x="15344" y="0"/>
                  </a:moveTo>
                  <a:lnTo>
                    <a:pt x="4006497" y="0"/>
                  </a:lnTo>
                  <a:cubicBezTo>
                    <a:pt x="4010567" y="0"/>
                    <a:pt x="4014470" y="1617"/>
                    <a:pt x="4017347" y="4494"/>
                  </a:cubicBezTo>
                  <a:cubicBezTo>
                    <a:pt x="4020225" y="7372"/>
                    <a:pt x="4021842" y="11275"/>
                    <a:pt x="4021842" y="15344"/>
                  </a:cubicBezTo>
                  <a:lnTo>
                    <a:pt x="4021842" y="2437455"/>
                  </a:lnTo>
                  <a:cubicBezTo>
                    <a:pt x="4021842" y="2441525"/>
                    <a:pt x="4020225" y="2445428"/>
                    <a:pt x="4017347" y="2448305"/>
                  </a:cubicBezTo>
                  <a:cubicBezTo>
                    <a:pt x="4014470" y="2451183"/>
                    <a:pt x="4010567" y="2452800"/>
                    <a:pt x="4006497" y="2452800"/>
                  </a:cubicBezTo>
                  <a:lnTo>
                    <a:pt x="15344" y="2452800"/>
                  </a:lnTo>
                  <a:cubicBezTo>
                    <a:pt x="11275" y="2452800"/>
                    <a:pt x="7372" y="2451183"/>
                    <a:pt x="4494" y="2448305"/>
                  </a:cubicBezTo>
                  <a:cubicBezTo>
                    <a:pt x="1617" y="2445428"/>
                    <a:pt x="0" y="2441525"/>
                    <a:pt x="0" y="2437455"/>
                  </a:cubicBezTo>
                  <a:lnTo>
                    <a:pt x="0" y="15344"/>
                  </a:lnTo>
                  <a:cubicBezTo>
                    <a:pt x="0" y="11275"/>
                    <a:pt x="1617" y="7372"/>
                    <a:pt x="4494" y="4494"/>
                  </a:cubicBezTo>
                  <a:cubicBezTo>
                    <a:pt x="7372" y="1617"/>
                    <a:pt x="11275" y="0"/>
                    <a:pt x="15344" y="0"/>
                  </a:cubicBezTo>
                  <a:close/>
                </a:path>
              </a:pathLst>
            </a:custGeom>
            <a:solidFill>
              <a:srgbClr val="000000">
                <a:alpha val="305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5" name="Google Shape;135;g2975410c020_0_35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36" name="Google Shape;136;g2975410c020_0_35"/>
          <p:cNvSpPr/>
          <p:nvPr/>
        </p:nvSpPr>
        <p:spPr>
          <a:xfrm>
            <a:off x="3464631" y="7415477"/>
            <a:ext cx="492930" cy="682901"/>
          </a:xfrm>
          <a:custGeom>
            <a:avLst/>
            <a:gdLst/>
            <a:ahLst/>
            <a:cxnLst/>
            <a:rect l="l" t="t" r="r" b="b"/>
            <a:pathLst>
              <a:path w="492930" h="682901" extrusionOk="0">
                <a:moveTo>
                  <a:pt x="0" y="0"/>
                </a:moveTo>
                <a:lnTo>
                  <a:pt x="492930" y="0"/>
                </a:lnTo>
                <a:lnTo>
                  <a:pt x="492930" y="682901"/>
                </a:lnTo>
                <a:lnTo>
                  <a:pt x="0" y="6829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37" name="Google Shape;137;g2975410c020_0_35"/>
          <p:cNvSpPr/>
          <p:nvPr/>
        </p:nvSpPr>
        <p:spPr>
          <a:xfrm>
            <a:off x="2225464" y="688762"/>
            <a:ext cx="1239167" cy="1189600"/>
          </a:xfrm>
          <a:custGeom>
            <a:avLst/>
            <a:gdLst/>
            <a:ahLst/>
            <a:cxnLst/>
            <a:rect l="l" t="t" r="r" b="b"/>
            <a:pathLst>
              <a:path w="1239167" h="1189600" extrusionOk="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38" name="Google Shape;138;g2975410c020_0_35"/>
          <p:cNvSpPr txBox="1"/>
          <p:nvPr/>
        </p:nvSpPr>
        <p:spPr>
          <a:xfrm>
            <a:off x="3178043" y="1305337"/>
            <a:ext cx="8894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14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39" name="Google Shape;139;g2975410c020_0_35"/>
          <p:cNvSpPr txBox="1"/>
          <p:nvPr/>
        </p:nvSpPr>
        <p:spPr>
          <a:xfrm>
            <a:off x="11833800" y="1609413"/>
            <a:ext cx="6454200" cy="7572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Дуб</a:t>
            </a: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Дуб є символом мужності та сили. Ще здавна було прийнято вишивати юнакам на сорочках дуби, щоб молодик виріс здоровим та впевненим у собі.</a:t>
            </a: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Дуби - це дерева-довгожителі. Саме тому вони так часто асоціюються з мудрістю та довголіттям. </a:t>
            </a: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140" name="Google Shape;140;g2975410c020_0_3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776258" y="1750825"/>
            <a:ext cx="10669875" cy="7113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g2975410c020_0_3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512175" y="574450"/>
            <a:ext cx="4762500" cy="3238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g2975410c020_0_58"/>
          <p:cNvSpPr/>
          <p:nvPr/>
        </p:nvSpPr>
        <p:spPr>
          <a:xfrm>
            <a:off x="108650" y="163950"/>
            <a:ext cx="187452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grpSp>
        <p:nvGrpSpPr>
          <p:cNvPr id="147" name="Google Shape;147;g2975410c020_0_58"/>
          <p:cNvGrpSpPr/>
          <p:nvPr/>
        </p:nvGrpSpPr>
        <p:grpSpPr>
          <a:xfrm rot="92721">
            <a:off x="879837" y="1662420"/>
            <a:ext cx="10618307" cy="7771686"/>
            <a:chOff x="0" y="-47625"/>
            <a:chExt cx="4021842" cy="2500425"/>
          </a:xfrm>
        </p:grpSpPr>
        <p:sp>
          <p:nvSpPr>
            <p:cNvPr id="148" name="Google Shape;148;g2975410c020_0_58"/>
            <p:cNvSpPr/>
            <p:nvPr/>
          </p:nvSpPr>
          <p:spPr>
            <a:xfrm>
              <a:off x="0" y="0"/>
              <a:ext cx="4021842" cy="2452800"/>
            </a:xfrm>
            <a:custGeom>
              <a:avLst/>
              <a:gdLst/>
              <a:ahLst/>
              <a:cxnLst/>
              <a:rect l="l" t="t" r="r" b="b"/>
              <a:pathLst>
                <a:path w="4021842" h="2452800" extrusionOk="0">
                  <a:moveTo>
                    <a:pt x="15344" y="0"/>
                  </a:moveTo>
                  <a:lnTo>
                    <a:pt x="4006497" y="0"/>
                  </a:lnTo>
                  <a:cubicBezTo>
                    <a:pt x="4010567" y="0"/>
                    <a:pt x="4014470" y="1617"/>
                    <a:pt x="4017347" y="4494"/>
                  </a:cubicBezTo>
                  <a:cubicBezTo>
                    <a:pt x="4020225" y="7372"/>
                    <a:pt x="4021842" y="11275"/>
                    <a:pt x="4021842" y="15344"/>
                  </a:cubicBezTo>
                  <a:lnTo>
                    <a:pt x="4021842" y="2437455"/>
                  </a:lnTo>
                  <a:cubicBezTo>
                    <a:pt x="4021842" y="2441525"/>
                    <a:pt x="4020225" y="2445428"/>
                    <a:pt x="4017347" y="2448305"/>
                  </a:cubicBezTo>
                  <a:cubicBezTo>
                    <a:pt x="4014470" y="2451183"/>
                    <a:pt x="4010567" y="2452800"/>
                    <a:pt x="4006497" y="2452800"/>
                  </a:cubicBezTo>
                  <a:lnTo>
                    <a:pt x="15344" y="2452800"/>
                  </a:lnTo>
                  <a:cubicBezTo>
                    <a:pt x="11275" y="2452800"/>
                    <a:pt x="7372" y="2451183"/>
                    <a:pt x="4494" y="2448305"/>
                  </a:cubicBezTo>
                  <a:cubicBezTo>
                    <a:pt x="1617" y="2445428"/>
                    <a:pt x="0" y="2441525"/>
                    <a:pt x="0" y="2437455"/>
                  </a:cubicBezTo>
                  <a:lnTo>
                    <a:pt x="0" y="15344"/>
                  </a:lnTo>
                  <a:cubicBezTo>
                    <a:pt x="0" y="11275"/>
                    <a:pt x="1617" y="7372"/>
                    <a:pt x="4494" y="4494"/>
                  </a:cubicBezTo>
                  <a:cubicBezTo>
                    <a:pt x="7372" y="1617"/>
                    <a:pt x="11275" y="0"/>
                    <a:pt x="15344" y="0"/>
                  </a:cubicBezTo>
                  <a:close/>
                </a:path>
              </a:pathLst>
            </a:custGeom>
            <a:solidFill>
              <a:srgbClr val="000000">
                <a:alpha val="305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49" name="Google Shape;149;g2975410c020_0_58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50" name="Google Shape;150;g2975410c020_0_58"/>
          <p:cNvSpPr/>
          <p:nvPr/>
        </p:nvSpPr>
        <p:spPr>
          <a:xfrm>
            <a:off x="3464631" y="7415477"/>
            <a:ext cx="492930" cy="682901"/>
          </a:xfrm>
          <a:custGeom>
            <a:avLst/>
            <a:gdLst/>
            <a:ahLst/>
            <a:cxnLst/>
            <a:rect l="l" t="t" r="r" b="b"/>
            <a:pathLst>
              <a:path w="492930" h="682901" extrusionOk="0">
                <a:moveTo>
                  <a:pt x="0" y="0"/>
                </a:moveTo>
                <a:lnTo>
                  <a:pt x="492930" y="0"/>
                </a:lnTo>
                <a:lnTo>
                  <a:pt x="492930" y="682901"/>
                </a:lnTo>
                <a:lnTo>
                  <a:pt x="0" y="6829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1" name="Google Shape;151;g2975410c020_0_58"/>
          <p:cNvSpPr/>
          <p:nvPr/>
        </p:nvSpPr>
        <p:spPr>
          <a:xfrm>
            <a:off x="2225464" y="688762"/>
            <a:ext cx="1239167" cy="1189600"/>
          </a:xfrm>
          <a:custGeom>
            <a:avLst/>
            <a:gdLst/>
            <a:ahLst/>
            <a:cxnLst/>
            <a:rect l="l" t="t" r="r" b="b"/>
            <a:pathLst>
              <a:path w="1239167" h="1189600" extrusionOk="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52" name="Google Shape;152;g2975410c020_0_58"/>
          <p:cNvSpPr txBox="1"/>
          <p:nvPr/>
        </p:nvSpPr>
        <p:spPr>
          <a:xfrm>
            <a:off x="3178043" y="1305337"/>
            <a:ext cx="8894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14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53" name="Google Shape;153;g2975410c020_0_58"/>
          <p:cNvSpPr txBox="1"/>
          <p:nvPr/>
        </p:nvSpPr>
        <p:spPr>
          <a:xfrm>
            <a:off x="11833800" y="1783100"/>
            <a:ext cx="6454200" cy="535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Тополя</a:t>
            </a: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Символ дівочої краси, а також жіночого й дівочого суму, їх самотності</a:t>
            </a:r>
            <a:r>
              <a:rPr lang="en-US" sz="3600">
                <a:solidFill>
                  <a:srgbClr val="20124D"/>
                </a:solidFill>
                <a:highlight>
                  <a:schemeClr val="lt1"/>
                </a:highlight>
                <a:latin typeface="Pacifico"/>
                <a:ea typeface="Pacifico"/>
                <a:cs typeface="Pacifico"/>
                <a:sym typeface="Pacifico"/>
              </a:rPr>
              <a:t>. </a:t>
            </a:r>
            <a:r>
              <a:rPr lang="en-US" sz="36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Тополя край дороги - це образ жінки чи дівчини, котрі чекають своєї долі чи свого судженого...</a:t>
            </a: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154" name="Google Shape;154;g2975410c020_0_5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71550" y="1878350"/>
            <a:ext cx="10347950" cy="74942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975410c020_0_85"/>
          <p:cNvSpPr/>
          <p:nvPr/>
        </p:nvSpPr>
        <p:spPr>
          <a:xfrm>
            <a:off x="108650" y="163950"/>
            <a:ext cx="187452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grpSp>
        <p:nvGrpSpPr>
          <p:cNvPr id="160" name="Google Shape;160;g2975410c020_0_85"/>
          <p:cNvGrpSpPr/>
          <p:nvPr/>
        </p:nvGrpSpPr>
        <p:grpSpPr>
          <a:xfrm rot="92721">
            <a:off x="879837" y="1662420"/>
            <a:ext cx="10618307" cy="7771686"/>
            <a:chOff x="0" y="-47625"/>
            <a:chExt cx="4021842" cy="2500425"/>
          </a:xfrm>
        </p:grpSpPr>
        <p:sp>
          <p:nvSpPr>
            <p:cNvPr id="161" name="Google Shape;161;g2975410c020_0_85"/>
            <p:cNvSpPr/>
            <p:nvPr/>
          </p:nvSpPr>
          <p:spPr>
            <a:xfrm>
              <a:off x="0" y="0"/>
              <a:ext cx="4021842" cy="2452800"/>
            </a:xfrm>
            <a:custGeom>
              <a:avLst/>
              <a:gdLst/>
              <a:ahLst/>
              <a:cxnLst/>
              <a:rect l="l" t="t" r="r" b="b"/>
              <a:pathLst>
                <a:path w="4021842" h="2452800" extrusionOk="0">
                  <a:moveTo>
                    <a:pt x="15344" y="0"/>
                  </a:moveTo>
                  <a:lnTo>
                    <a:pt x="4006497" y="0"/>
                  </a:lnTo>
                  <a:cubicBezTo>
                    <a:pt x="4010567" y="0"/>
                    <a:pt x="4014470" y="1617"/>
                    <a:pt x="4017347" y="4494"/>
                  </a:cubicBezTo>
                  <a:cubicBezTo>
                    <a:pt x="4020225" y="7372"/>
                    <a:pt x="4021842" y="11275"/>
                    <a:pt x="4021842" y="15344"/>
                  </a:cubicBezTo>
                  <a:lnTo>
                    <a:pt x="4021842" y="2437455"/>
                  </a:lnTo>
                  <a:cubicBezTo>
                    <a:pt x="4021842" y="2441525"/>
                    <a:pt x="4020225" y="2445428"/>
                    <a:pt x="4017347" y="2448305"/>
                  </a:cubicBezTo>
                  <a:cubicBezTo>
                    <a:pt x="4014470" y="2451183"/>
                    <a:pt x="4010567" y="2452800"/>
                    <a:pt x="4006497" y="2452800"/>
                  </a:cubicBezTo>
                  <a:lnTo>
                    <a:pt x="15344" y="2452800"/>
                  </a:lnTo>
                  <a:cubicBezTo>
                    <a:pt x="11275" y="2452800"/>
                    <a:pt x="7372" y="2451183"/>
                    <a:pt x="4494" y="2448305"/>
                  </a:cubicBezTo>
                  <a:cubicBezTo>
                    <a:pt x="1617" y="2445428"/>
                    <a:pt x="0" y="2441525"/>
                    <a:pt x="0" y="2437455"/>
                  </a:cubicBezTo>
                  <a:lnTo>
                    <a:pt x="0" y="15344"/>
                  </a:lnTo>
                  <a:cubicBezTo>
                    <a:pt x="0" y="11275"/>
                    <a:pt x="1617" y="7372"/>
                    <a:pt x="4494" y="4494"/>
                  </a:cubicBezTo>
                  <a:cubicBezTo>
                    <a:pt x="7372" y="1617"/>
                    <a:pt x="11275" y="0"/>
                    <a:pt x="15344" y="0"/>
                  </a:cubicBezTo>
                  <a:close/>
                </a:path>
              </a:pathLst>
            </a:custGeom>
            <a:solidFill>
              <a:srgbClr val="000000">
                <a:alpha val="305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62" name="Google Shape;162;g2975410c020_0_85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3" name="Google Shape;163;g2975410c020_0_85"/>
          <p:cNvSpPr/>
          <p:nvPr/>
        </p:nvSpPr>
        <p:spPr>
          <a:xfrm>
            <a:off x="3464631" y="7415477"/>
            <a:ext cx="492930" cy="682901"/>
          </a:xfrm>
          <a:custGeom>
            <a:avLst/>
            <a:gdLst/>
            <a:ahLst/>
            <a:cxnLst/>
            <a:rect l="l" t="t" r="r" b="b"/>
            <a:pathLst>
              <a:path w="492930" h="682901" extrusionOk="0">
                <a:moveTo>
                  <a:pt x="0" y="0"/>
                </a:moveTo>
                <a:lnTo>
                  <a:pt x="492930" y="0"/>
                </a:lnTo>
                <a:lnTo>
                  <a:pt x="492930" y="682901"/>
                </a:lnTo>
                <a:lnTo>
                  <a:pt x="0" y="6829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4" name="Google Shape;164;g2975410c020_0_85"/>
          <p:cNvSpPr/>
          <p:nvPr/>
        </p:nvSpPr>
        <p:spPr>
          <a:xfrm>
            <a:off x="2225464" y="688762"/>
            <a:ext cx="1239167" cy="1189600"/>
          </a:xfrm>
          <a:custGeom>
            <a:avLst/>
            <a:gdLst/>
            <a:ahLst/>
            <a:cxnLst/>
            <a:rect l="l" t="t" r="r" b="b"/>
            <a:pathLst>
              <a:path w="1239167" h="1189600" extrusionOk="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65" name="Google Shape;165;g2975410c020_0_85"/>
          <p:cNvSpPr txBox="1"/>
          <p:nvPr/>
        </p:nvSpPr>
        <p:spPr>
          <a:xfrm>
            <a:off x="3178043" y="1305337"/>
            <a:ext cx="8894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14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66" name="Google Shape;166;g2975410c020_0_85"/>
          <p:cNvSpPr txBox="1"/>
          <p:nvPr/>
        </p:nvSpPr>
        <p:spPr>
          <a:xfrm>
            <a:off x="11833800" y="1783100"/>
            <a:ext cx="6454200" cy="8127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Калина</a:t>
            </a: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Калина здавна є уособленням добра, миру, благодаті та кохання.</a:t>
            </a: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Стародавні слов'яни вважали калину символом переродження та нескінченності життя. Сама назва "калина" пов'язана з назвою сонця - Коло. Ягоди і кісточки рослини такі ж круглі, як небесне світило.</a:t>
            </a: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167" name="Google Shape;167;g2975410c020_0_85" descr="Саженцы Калина Гордовина купить в питомнике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914400" y="1783100"/>
            <a:ext cx="10238000" cy="74866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g2975410c020_0_112"/>
          <p:cNvSpPr/>
          <p:nvPr/>
        </p:nvSpPr>
        <p:spPr>
          <a:xfrm>
            <a:off x="0" y="0"/>
            <a:ext cx="187452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grpSp>
        <p:nvGrpSpPr>
          <p:cNvPr id="173" name="Google Shape;173;g2975410c020_0_112"/>
          <p:cNvGrpSpPr/>
          <p:nvPr/>
        </p:nvGrpSpPr>
        <p:grpSpPr>
          <a:xfrm rot="92721">
            <a:off x="879837" y="1662420"/>
            <a:ext cx="10618307" cy="7771686"/>
            <a:chOff x="0" y="-47625"/>
            <a:chExt cx="4021842" cy="2500425"/>
          </a:xfrm>
        </p:grpSpPr>
        <p:sp>
          <p:nvSpPr>
            <p:cNvPr id="174" name="Google Shape;174;g2975410c020_0_112"/>
            <p:cNvSpPr/>
            <p:nvPr/>
          </p:nvSpPr>
          <p:spPr>
            <a:xfrm>
              <a:off x="0" y="0"/>
              <a:ext cx="4021842" cy="2452800"/>
            </a:xfrm>
            <a:custGeom>
              <a:avLst/>
              <a:gdLst/>
              <a:ahLst/>
              <a:cxnLst/>
              <a:rect l="l" t="t" r="r" b="b"/>
              <a:pathLst>
                <a:path w="4021842" h="2452800" extrusionOk="0">
                  <a:moveTo>
                    <a:pt x="15344" y="0"/>
                  </a:moveTo>
                  <a:lnTo>
                    <a:pt x="4006497" y="0"/>
                  </a:lnTo>
                  <a:cubicBezTo>
                    <a:pt x="4010567" y="0"/>
                    <a:pt x="4014470" y="1617"/>
                    <a:pt x="4017347" y="4494"/>
                  </a:cubicBezTo>
                  <a:cubicBezTo>
                    <a:pt x="4020225" y="7372"/>
                    <a:pt x="4021842" y="11275"/>
                    <a:pt x="4021842" y="15344"/>
                  </a:cubicBezTo>
                  <a:lnTo>
                    <a:pt x="4021842" y="2437455"/>
                  </a:lnTo>
                  <a:cubicBezTo>
                    <a:pt x="4021842" y="2441525"/>
                    <a:pt x="4020225" y="2445428"/>
                    <a:pt x="4017347" y="2448305"/>
                  </a:cubicBezTo>
                  <a:cubicBezTo>
                    <a:pt x="4014470" y="2451183"/>
                    <a:pt x="4010567" y="2452800"/>
                    <a:pt x="4006497" y="2452800"/>
                  </a:cubicBezTo>
                  <a:lnTo>
                    <a:pt x="15344" y="2452800"/>
                  </a:lnTo>
                  <a:cubicBezTo>
                    <a:pt x="11275" y="2452800"/>
                    <a:pt x="7372" y="2451183"/>
                    <a:pt x="4494" y="2448305"/>
                  </a:cubicBezTo>
                  <a:cubicBezTo>
                    <a:pt x="1617" y="2445428"/>
                    <a:pt x="0" y="2441525"/>
                    <a:pt x="0" y="2437455"/>
                  </a:cubicBezTo>
                  <a:lnTo>
                    <a:pt x="0" y="15344"/>
                  </a:lnTo>
                  <a:cubicBezTo>
                    <a:pt x="0" y="11275"/>
                    <a:pt x="1617" y="7372"/>
                    <a:pt x="4494" y="4494"/>
                  </a:cubicBezTo>
                  <a:cubicBezTo>
                    <a:pt x="7372" y="1617"/>
                    <a:pt x="11275" y="0"/>
                    <a:pt x="15344" y="0"/>
                  </a:cubicBezTo>
                  <a:close/>
                </a:path>
              </a:pathLst>
            </a:custGeom>
            <a:solidFill>
              <a:srgbClr val="000000">
                <a:alpha val="305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75" name="Google Shape;175;g2975410c020_0_112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76" name="Google Shape;176;g2975410c020_0_112"/>
          <p:cNvSpPr/>
          <p:nvPr/>
        </p:nvSpPr>
        <p:spPr>
          <a:xfrm>
            <a:off x="3464631" y="7415477"/>
            <a:ext cx="492930" cy="682901"/>
          </a:xfrm>
          <a:custGeom>
            <a:avLst/>
            <a:gdLst/>
            <a:ahLst/>
            <a:cxnLst/>
            <a:rect l="l" t="t" r="r" b="b"/>
            <a:pathLst>
              <a:path w="492930" h="682901" extrusionOk="0">
                <a:moveTo>
                  <a:pt x="0" y="0"/>
                </a:moveTo>
                <a:lnTo>
                  <a:pt x="492930" y="0"/>
                </a:lnTo>
                <a:lnTo>
                  <a:pt x="492930" y="682901"/>
                </a:lnTo>
                <a:lnTo>
                  <a:pt x="0" y="6829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7" name="Google Shape;177;g2975410c020_0_112"/>
          <p:cNvSpPr/>
          <p:nvPr/>
        </p:nvSpPr>
        <p:spPr>
          <a:xfrm>
            <a:off x="2225464" y="688762"/>
            <a:ext cx="1239167" cy="1189600"/>
          </a:xfrm>
          <a:custGeom>
            <a:avLst/>
            <a:gdLst/>
            <a:ahLst/>
            <a:cxnLst/>
            <a:rect l="l" t="t" r="r" b="b"/>
            <a:pathLst>
              <a:path w="1239167" h="1189600" extrusionOk="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78" name="Google Shape;178;g2975410c020_0_112"/>
          <p:cNvSpPr txBox="1"/>
          <p:nvPr/>
        </p:nvSpPr>
        <p:spPr>
          <a:xfrm>
            <a:off x="11833800" y="1783100"/>
            <a:ext cx="6454200" cy="701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Клен</a:t>
            </a:r>
            <a:endParaRPr sz="6000" b="1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6000" b="1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Клен - культове дерево, оберіг; символ достатку, порядку, об'єднання, надійного спокою і затишку, постійності, доброти, чоловічої краси. </a:t>
            </a:r>
            <a:endParaRPr sz="3600" b="1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 світі приблизно 200 видів кленів.</a:t>
            </a:r>
            <a:endParaRPr sz="3600" b="1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179" name="Google Shape;179;g2975410c020_0_11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76300" y="1756650"/>
            <a:ext cx="10336875" cy="7583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g2963443545b_0_484"/>
          <p:cNvSpPr/>
          <p:nvPr/>
        </p:nvSpPr>
        <p:spPr>
          <a:xfrm>
            <a:off x="0" y="0"/>
            <a:ext cx="1865376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grpSp>
        <p:nvGrpSpPr>
          <p:cNvPr id="185" name="Google Shape;185;g2963443545b_0_484"/>
          <p:cNvGrpSpPr/>
          <p:nvPr/>
        </p:nvGrpSpPr>
        <p:grpSpPr>
          <a:xfrm rot="92725">
            <a:off x="880691" y="1599076"/>
            <a:ext cx="5920294" cy="7771686"/>
            <a:chOff x="0" y="-47625"/>
            <a:chExt cx="4021842" cy="2500425"/>
          </a:xfrm>
        </p:grpSpPr>
        <p:sp>
          <p:nvSpPr>
            <p:cNvPr id="186" name="Google Shape;186;g2963443545b_0_484"/>
            <p:cNvSpPr/>
            <p:nvPr/>
          </p:nvSpPr>
          <p:spPr>
            <a:xfrm>
              <a:off x="0" y="0"/>
              <a:ext cx="4021842" cy="2452800"/>
            </a:xfrm>
            <a:custGeom>
              <a:avLst/>
              <a:gdLst/>
              <a:ahLst/>
              <a:cxnLst/>
              <a:rect l="l" t="t" r="r" b="b"/>
              <a:pathLst>
                <a:path w="4021842" h="2452800" extrusionOk="0">
                  <a:moveTo>
                    <a:pt x="15344" y="0"/>
                  </a:moveTo>
                  <a:lnTo>
                    <a:pt x="4006497" y="0"/>
                  </a:lnTo>
                  <a:cubicBezTo>
                    <a:pt x="4010567" y="0"/>
                    <a:pt x="4014470" y="1617"/>
                    <a:pt x="4017347" y="4494"/>
                  </a:cubicBezTo>
                  <a:cubicBezTo>
                    <a:pt x="4020225" y="7372"/>
                    <a:pt x="4021842" y="11275"/>
                    <a:pt x="4021842" y="15344"/>
                  </a:cubicBezTo>
                  <a:lnTo>
                    <a:pt x="4021842" y="2437455"/>
                  </a:lnTo>
                  <a:cubicBezTo>
                    <a:pt x="4021842" y="2441525"/>
                    <a:pt x="4020225" y="2445428"/>
                    <a:pt x="4017347" y="2448305"/>
                  </a:cubicBezTo>
                  <a:cubicBezTo>
                    <a:pt x="4014470" y="2451183"/>
                    <a:pt x="4010567" y="2452800"/>
                    <a:pt x="4006497" y="2452800"/>
                  </a:cubicBezTo>
                  <a:lnTo>
                    <a:pt x="15344" y="2452800"/>
                  </a:lnTo>
                  <a:cubicBezTo>
                    <a:pt x="11275" y="2452800"/>
                    <a:pt x="7372" y="2451183"/>
                    <a:pt x="4494" y="2448305"/>
                  </a:cubicBezTo>
                  <a:cubicBezTo>
                    <a:pt x="1617" y="2445428"/>
                    <a:pt x="0" y="2441525"/>
                    <a:pt x="0" y="2437455"/>
                  </a:cubicBezTo>
                  <a:lnTo>
                    <a:pt x="0" y="15344"/>
                  </a:lnTo>
                  <a:cubicBezTo>
                    <a:pt x="0" y="11275"/>
                    <a:pt x="1617" y="7372"/>
                    <a:pt x="4494" y="4494"/>
                  </a:cubicBezTo>
                  <a:cubicBezTo>
                    <a:pt x="7372" y="1617"/>
                    <a:pt x="11275" y="0"/>
                    <a:pt x="15344" y="0"/>
                  </a:cubicBezTo>
                  <a:close/>
                </a:path>
              </a:pathLst>
            </a:custGeom>
            <a:solidFill>
              <a:srgbClr val="000000">
                <a:alpha val="305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7" name="Google Shape;187;g2963443545b_0_484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88" name="Google Shape;188;g2963443545b_0_484"/>
          <p:cNvGrpSpPr/>
          <p:nvPr/>
        </p:nvGrpSpPr>
        <p:grpSpPr>
          <a:xfrm>
            <a:off x="551600" y="1787450"/>
            <a:ext cx="5984521" cy="8007514"/>
            <a:chOff x="0" y="-47625"/>
            <a:chExt cx="3895412" cy="2602800"/>
          </a:xfrm>
        </p:grpSpPr>
        <p:sp>
          <p:nvSpPr>
            <p:cNvPr id="189" name="Google Shape;189;g2963443545b_0_484"/>
            <p:cNvSpPr/>
            <p:nvPr/>
          </p:nvSpPr>
          <p:spPr>
            <a:xfrm>
              <a:off x="0" y="0"/>
              <a:ext cx="3895412" cy="2555175"/>
            </a:xfrm>
            <a:custGeom>
              <a:avLst/>
              <a:gdLst/>
              <a:ahLst/>
              <a:cxnLst/>
              <a:rect l="l" t="t" r="r" b="b"/>
              <a:pathLst>
                <a:path w="3895412" h="2555175" extrusionOk="0">
                  <a:moveTo>
                    <a:pt x="6703" y="0"/>
                  </a:moveTo>
                  <a:lnTo>
                    <a:pt x="3888710" y="0"/>
                  </a:lnTo>
                  <a:cubicBezTo>
                    <a:pt x="3892411" y="0"/>
                    <a:pt x="3895412" y="3001"/>
                    <a:pt x="3895412" y="6703"/>
                  </a:cubicBezTo>
                  <a:lnTo>
                    <a:pt x="3895412" y="2548473"/>
                  </a:lnTo>
                  <a:cubicBezTo>
                    <a:pt x="3895412" y="2550250"/>
                    <a:pt x="3894706" y="2551955"/>
                    <a:pt x="3893449" y="2553212"/>
                  </a:cubicBezTo>
                  <a:cubicBezTo>
                    <a:pt x="3892192" y="2554469"/>
                    <a:pt x="3890487" y="2555175"/>
                    <a:pt x="3888710" y="2555175"/>
                  </a:cubicBezTo>
                  <a:lnTo>
                    <a:pt x="6703" y="2555175"/>
                  </a:lnTo>
                  <a:cubicBezTo>
                    <a:pt x="4925" y="2555175"/>
                    <a:pt x="3220" y="2554469"/>
                    <a:pt x="1963" y="2553212"/>
                  </a:cubicBezTo>
                  <a:cubicBezTo>
                    <a:pt x="706" y="2551955"/>
                    <a:pt x="0" y="2550250"/>
                    <a:pt x="0" y="2548473"/>
                  </a:cubicBezTo>
                  <a:lnTo>
                    <a:pt x="0" y="6703"/>
                  </a:lnTo>
                  <a:cubicBezTo>
                    <a:pt x="0" y="4925"/>
                    <a:pt x="706" y="3220"/>
                    <a:pt x="1963" y="1963"/>
                  </a:cubicBezTo>
                  <a:cubicBezTo>
                    <a:pt x="3220" y="706"/>
                    <a:pt x="4925" y="0"/>
                    <a:pt x="6703" y="0"/>
                  </a:cubicBezTo>
                  <a:close/>
                </a:path>
              </a:pathLst>
            </a:custGeom>
            <a:solidFill>
              <a:srgbClr val="FFFFFF"/>
            </a:solidFill>
            <a:ln w="19050" cap="sq" cmpd="sng">
              <a:solidFill>
                <a:srgbClr val="000000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90" name="Google Shape;190;g2963443545b_0_484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91" name="Google Shape;191;g2963443545b_0_484"/>
          <p:cNvSpPr/>
          <p:nvPr/>
        </p:nvSpPr>
        <p:spPr>
          <a:xfrm>
            <a:off x="3464631" y="7415477"/>
            <a:ext cx="492930" cy="682901"/>
          </a:xfrm>
          <a:custGeom>
            <a:avLst/>
            <a:gdLst/>
            <a:ahLst/>
            <a:cxnLst/>
            <a:rect l="l" t="t" r="r" b="b"/>
            <a:pathLst>
              <a:path w="492930" h="682901" extrusionOk="0">
                <a:moveTo>
                  <a:pt x="0" y="0"/>
                </a:moveTo>
                <a:lnTo>
                  <a:pt x="492930" y="0"/>
                </a:lnTo>
                <a:lnTo>
                  <a:pt x="492930" y="682901"/>
                </a:lnTo>
                <a:lnTo>
                  <a:pt x="0" y="68290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2" name="Google Shape;192;g2963443545b_0_484"/>
          <p:cNvSpPr/>
          <p:nvPr/>
        </p:nvSpPr>
        <p:spPr>
          <a:xfrm>
            <a:off x="2225464" y="688762"/>
            <a:ext cx="1239167" cy="1189600"/>
          </a:xfrm>
          <a:custGeom>
            <a:avLst/>
            <a:gdLst/>
            <a:ahLst/>
            <a:cxnLst/>
            <a:rect l="l" t="t" r="r" b="b"/>
            <a:pathLst>
              <a:path w="1239167" h="1189600" extrusionOk="0">
                <a:moveTo>
                  <a:pt x="0" y="0"/>
                </a:moveTo>
                <a:lnTo>
                  <a:pt x="1239167" y="0"/>
                </a:lnTo>
                <a:lnTo>
                  <a:pt x="1239167" y="1189600"/>
                </a:lnTo>
                <a:lnTo>
                  <a:pt x="0" y="11896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193" name="Google Shape;193;g2963443545b_0_484"/>
          <p:cNvSpPr txBox="1"/>
          <p:nvPr/>
        </p:nvSpPr>
        <p:spPr>
          <a:xfrm>
            <a:off x="3178043" y="1305337"/>
            <a:ext cx="8894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14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194" name="Google Shape;194;g2963443545b_0_484"/>
          <p:cNvSpPr txBox="1"/>
          <p:nvPr/>
        </p:nvSpPr>
        <p:spPr>
          <a:xfrm>
            <a:off x="7389275" y="850200"/>
            <a:ext cx="10062600" cy="78482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457200" lvl="0" indent="-4953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4200"/>
              <a:buFont typeface="Pacifico"/>
              <a:buChar char="-"/>
            </a:pP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Чому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дерева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увічнювали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у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вишиванках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?</a:t>
            </a:r>
            <a:endParaRPr sz="42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Цікаво</a:t>
            </a:r>
            <a:r>
              <a:rPr lang="en-US" sz="48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знати</a:t>
            </a:r>
            <a:endParaRPr sz="4800" b="1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4800" b="1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lvl="0"/>
            <a:r>
              <a:rPr lang="en-US" sz="36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Дерево</a:t>
            </a:r>
            <a:r>
              <a:rPr lang="en-US" sz="36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Життя</a:t>
            </a:r>
            <a:r>
              <a:rPr lang="en-US" sz="36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i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(</a:t>
            </a:r>
            <a:r>
              <a:rPr lang="en-US" sz="3600" i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Світове</a:t>
            </a:r>
            <a:r>
              <a:rPr lang="en-US" sz="3600" i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i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Дерево</a:t>
            </a:r>
            <a:r>
              <a:rPr lang="en-US" sz="3600" i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i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Дереводу</a:t>
            </a:r>
            <a:r>
              <a:rPr lang="en-US" sz="3600" i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i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Роду</a:t>
            </a:r>
            <a:r>
              <a:rPr lang="en-US" sz="3600" i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i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Рай-Дерево</a:t>
            </a:r>
            <a:r>
              <a:rPr lang="en-US" sz="3600" i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)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–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один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з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найдавніших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українських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символів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основа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світогляду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наших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пращурів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для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яких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воно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уособлювало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порядок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протистоїть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хаосу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виникнення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усього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живого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Це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райське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місток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між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світами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легендою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над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Деревом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життя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кружляв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Божий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дух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від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якого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народилася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богиня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Лада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а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потім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виникли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Небо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Земля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(</a:t>
            </a:r>
            <a:r>
              <a:rPr lang="en-US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  <a:hlinkClick r:id="rId6"/>
              </a:rPr>
              <a:t>https://surl.li/pfymgp</a:t>
            </a:r>
            <a:r>
              <a:rPr lang="uk-UA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)</a:t>
            </a:r>
            <a:endParaRPr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195" name="Google Shape;195;g2963443545b_0_48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807173" y="1970663"/>
            <a:ext cx="5473373" cy="76410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1"/>
          <p:cNvSpPr/>
          <p:nvPr/>
        </p:nvSpPr>
        <p:spPr>
          <a:xfrm>
            <a:off x="0" y="131525"/>
            <a:ext cx="1869948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50" b="-5545"/>
            </a:stretch>
          </a:blipFill>
          <a:ln>
            <a:noFill/>
          </a:ln>
        </p:spPr>
      </p:sp>
      <p:sp>
        <p:nvSpPr>
          <p:cNvPr id="201" name="Google Shape;201;p1"/>
          <p:cNvSpPr/>
          <p:nvPr/>
        </p:nvSpPr>
        <p:spPr>
          <a:xfrm>
            <a:off x="3304800" y="4285050"/>
            <a:ext cx="11429855" cy="3436550"/>
          </a:xfrm>
          <a:custGeom>
            <a:avLst/>
            <a:gdLst/>
            <a:ahLst/>
            <a:cxnLst/>
            <a:rect l="l" t="t" r="r" b="b"/>
            <a:pathLst>
              <a:path w="10228058" h="1710875" extrusionOk="0">
                <a:moveTo>
                  <a:pt x="0" y="0"/>
                </a:moveTo>
                <a:lnTo>
                  <a:pt x="10228058" y="0"/>
                </a:lnTo>
                <a:lnTo>
                  <a:pt x="10228058" y="1710876"/>
                </a:lnTo>
                <a:lnTo>
                  <a:pt x="0" y="171087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2" name="Google Shape;202;p1"/>
          <p:cNvSpPr txBox="1"/>
          <p:nvPr/>
        </p:nvSpPr>
        <p:spPr>
          <a:xfrm>
            <a:off x="3191751" y="4285050"/>
            <a:ext cx="11551800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lang="en-US" sz="60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Іван</a:t>
            </a:r>
            <a:r>
              <a:rPr lang="en-US" sz="60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60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Франко</a:t>
            </a:r>
            <a:r>
              <a:rPr lang="en-US" sz="60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</a:t>
            </a:r>
            <a:endParaRPr sz="6000" b="1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ctr" rtl="0">
              <a:lnSpc>
                <a:spcPct val="14000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7200"/>
              <a:buFont typeface="Arial"/>
              <a:buNone/>
            </a:pPr>
            <a:r>
              <a:rPr lang="en-US" sz="60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“</a:t>
            </a:r>
            <a:r>
              <a:rPr lang="en-US" sz="60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Розвивайся</a:t>
            </a:r>
            <a:r>
              <a:rPr lang="en-US" sz="60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60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ти</a:t>
            </a:r>
            <a:r>
              <a:rPr lang="en-US" sz="60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60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високий</a:t>
            </a:r>
            <a:r>
              <a:rPr lang="en-US" sz="60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6000" b="1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дубе</a:t>
            </a:r>
            <a:r>
              <a:rPr lang="en-US" sz="6000" b="1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…”</a:t>
            </a:r>
            <a:endParaRPr sz="6000" b="1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03" name="Google Shape;203;p1"/>
          <p:cNvSpPr/>
          <p:nvPr/>
        </p:nvSpPr>
        <p:spPr>
          <a:xfrm>
            <a:off x="-1770400" y="5060201"/>
            <a:ext cx="5269824" cy="5695055"/>
          </a:xfrm>
          <a:custGeom>
            <a:avLst/>
            <a:gdLst/>
            <a:ahLst/>
            <a:cxnLst/>
            <a:rect l="l" t="t" r="r" b="b"/>
            <a:pathLst>
              <a:path w="5489400" h="6327839" extrusionOk="0">
                <a:moveTo>
                  <a:pt x="0" y="0"/>
                </a:moveTo>
                <a:lnTo>
                  <a:pt x="5489400" y="0"/>
                </a:lnTo>
                <a:lnTo>
                  <a:pt x="5489400" y="6327839"/>
                </a:lnTo>
                <a:lnTo>
                  <a:pt x="0" y="632783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4" name="Google Shape;204;p1"/>
          <p:cNvSpPr/>
          <p:nvPr/>
        </p:nvSpPr>
        <p:spPr>
          <a:xfrm>
            <a:off x="14258032" y="-788869"/>
            <a:ext cx="5120226" cy="4114800"/>
          </a:xfrm>
          <a:custGeom>
            <a:avLst/>
            <a:gdLst/>
            <a:ahLst/>
            <a:cxnLst/>
            <a:rect l="l" t="t" r="r" b="b"/>
            <a:pathLst>
              <a:path w="5120226" h="4114800" extrusionOk="0">
                <a:moveTo>
                  <a:pt x="0" y="0"/>
                </a:moveTo>
                <a:lnTo>
                  <a:pt x="5120226" y="0"/>
                </a:lnTo>
                <a:lnTo>
                  <a:pt x="51202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5" name="Google Shape;205;p1"/>
          <p:cNvSpPr/>
          <p:nvPr/>
        </p:nvSpPr>
        <p:spPr>
          <a:xfrm>
            <a:off x="14705050" y="5850325"/>
            <a:ext cx="5080000" cy="4320540"/>
          </a:xfrm>
          <a:custGeom>
            <a:avLst/>
            <a:gdLst/>
            <a:ahLst/>
            <a:cxnLst/>
            <a:rect l="l" t="t" r="r" b="b"/>
            <a:pathLst>
              <a:path w="5080000" h="4114800" extrusionOk="0">
                <a:moveTo>
                  <a:pt x="0" y="0"/>
                </a:moveTo>
                <a:lnTo>
                  <a:pt x="5080000" y="0"/>
                </a:lnTo>
                <a:lnTo>
                  <a:pt x="5080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6" name="Google Shape;206;p1"/>
          <p:cNvSpPr/>
          <p:nvPr/>
        </p:nvSpPr>
        <p:spPr>
          <a:xfrm>
            <a:off x="-2504774" y="-589650"/>
            <a:ext cx="5871044" cy="3569589"/>
          </a:xfrm>
          <a:custGeom>
            <a:avLst/>
            <a:gdLst/>
            <a:ahLst/>
            <a:cxnLst/>
            <a:rect l="l" t="t" r="r" b="b"/>
            <a:pathLst>
              <a:path w="6559826" h="4114800" extrusionOk="0">
                <a:moveTo>
                  <a:pt x="0" y="0"/>
                </a:moveTo>
                <a:lnTo>
                  <a:pt x="6559826" y="0"/>
                </a:lnTo>
                <a:lnTo>
                  <a:pt x="65598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07" name="Google Shape;207;p1"/>
          <p:cNvSpPr txBox="1"/>
          <p:nvPr/>
        </p:nvSpPr>
        <p:spPr>
          <a:xfrm>
            <a:off x="3304800" y="696450"/>
            <a:ext cx="10970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8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Дата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08" name="Google Shape;208;p1"/>
          <p:cNvSpPr txBox="1"/>
          <p:nvPr/>
        </p:nvSpPr>
        <p:spPr>
          <a:xfrm>
            <a:off x="304800" y="30480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29242bd2e59_0_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7" b="-5556"/>
            </a:stretch>
          </a:blipFill>
          <a:ln>
            <a:noFill/>
          </a:ln>
        </p:spPr>
      </p:sp>
      <p:sp>
        <p:nvSpPr>
          <p:cNvPr id="214" name="Google Shape;214;g29242bd2e59_0_6"/>
          <p:cNvSpPr/>
          <p:nvPr/>
        </p:nvSpPr>
        <p:spPr>
          <a:xfrm>
            <a:off x="1450334" y="3045203"/>
            <a:ext cx="4568927" cy="4927274"/>
          </a:xfrm>
          <a:custGeom>
            <a:avLst/>
            <a:gdLst/>
            <a:ahLst/>
            <a:cxnLst/>
            <a:rect l="l" t="t" r="r" b="b"/>
            <a:pathLst>
              <a:path w="4568927" h="4927274" extrusionOk="0">
                <a:moveTo>
                  <a:pt x="0" y="0"/>
                </a:moveTo>
                <a:lnTo>
                  <a:pt x="4568928" y="0"/>
                </a:lnTo>
                <a:lnTo>
                  <a:pt x="4568928" y="4927274"/>
                </a:lnTo>
                <a:lnTo>
                  <a:pt x="0" y="49272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5" name="Google Shape;215;g29242bd2e59_0_6"/>
          <p:cNvSpPr/>
          <p:nvPr/>
        </p:nvSpPr>
        <p:spPr>
          <a:xfrm>
            <a:off x="1869049" y="3691576"/>
            <a:ext cx="3610199" cy="1641651"/>
          </a:xfrm>
          <a:custGeom>
            <a:avLst/>
            <a:gdLst/>
            <a:ahLst/>
            <a:cxnLst/>
            <a:rect l="l" t="t" r="r" b="b"/>
            <a:pathLst>
              <a:path w="2560425" h="707608" extrusionOk="0">
                <a:moveTo>
                  <a:pt x="0" y="0"/>
                </a:moveTo>
                <a:lnTo>
                  <a:pt x="2560425" y="0"/>
                </a:lnTo>
                <a:lnTo>
                  <a:pt x="2560425" y="707608"/>
                </a:lnTo>
                <a:lnTo>
                  <a:pt x="0" y="707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6" name="Google Shape;216;g29242bd2e59_0_6"/>
          <p:cNvSpPr/>
          <p:nvPr/>
        </p:nvSpPr>
        <p:spPr>
          <a:xfrm>
            <a:off x="6857461" y="3045203"/>
            <a:ext cx="4568927" cy="4927274"/>
          </a:xfrm>
          <a:custGeom>
            <a:avLst/>
            <a:gdLst/>
            <a:ahLst/>
            <a:cxnLst/>
            <a:rect l="l" t="t" r="r" b="b"/>
            <a:pathLst>
              <a:path w="4568927" h="4927274" extrusionOk="0">
                <a:moveTo>
                  <a:pt x="0" y="0"/>
                </a:moveTo>
                <a:lnTo>
                  <a:pt x="4568927" y="0"/>
                </a:lnTo>
                <a:lnTo>
                  <a:pt x="4568927" y="4927274"/>
                </a:lnTo>
                <a:lnTo>
                  <a:pt x="0" y="49272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7" name="Google Shape;217;g29242bd2e59_0_6"/>
          <p:cNvSpPr/>
          <p:nvPr/>
        </p:nvSpPr>
        <p:spPr>
          <a:xfrm>
            <a:off x="7149064" y="3979125"/>
            <a:ext cx="3955857" cy="1641651"/>
          </a:xfrm>
          <a:custGeom>
            <a:avLst/>
            <a:gdLst/>
            <a:ahLst/>
            <a:cxnLst/>
            <a:rect l="l" t="t" r="r" b="b"/>
            <a:pathLst>
              <a:path w="2560425" h="707608" extrusionOk="0">
                <a:moveTo>
                  <a:pt x="0" y="0"/>
                </a:moveTo>
                <a:lnTo>
                  <a:pt x="2560424" y="0"/>
                </a:lnTo>
                <a:lnTo>
                  <a:pt x="2560424" y="707608"/>
                </a:lnTo>
                <a:lnTo>
                  <a:pt x="0" y="707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8" name="Google Shape;218;g29242bd2e59_0_6"/>
          <p:cNvSpPr/>
          <p:nvPr/>
        </p:nvSpPr>
        <p:spPr>
          <a:xfrm>
            <a:off x="12264588" y="2867578"/>
            <a:ext cx="4568927" cy="4927274"/>
          </a:xfrm>
          <a:custGeom>
            <a:avLst/>
            <a:gdLst/>
            <a:ahLst/>
            <a:cxnLst/>
            <a:rect l="l" t="t" r="r" b="b"/>
            <a:pathLst>
              <a:path w="4568927" h="4927274" extrusionOk="0">
                <a:moveTo>
                  <a:pt x="0" y="0"/>
                </a:moveTo>
                <a:lnTo>
                  <a:pt x="4568928" y="0"/>
                </a:lnTo>
                <a:lnTo>
                  <a:pt x="4568928" y="4927274"/>
                </a:lnTo>
                <a:lnTo>
                  <a:pt x="0" y="49272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19" name="Google Shape;219;g29242bd2e59_0_6"/>
          <p:cNvSpPr/>
          <p:nvPr/>
        </p:nvSpPr>
        <p:spPr>
          <a:xfrm>
            <a:off x="12804600" y="3802450"/>
            <a:ext cx="3827835" cy="1641651"/>
          </a:xfrm>
          <a:custGeom>
            <a:avLst/>
            <a:gdLst/>
            <a:ahLst/>
            <a:cxnLst/>
            <a:rect l="l" t="t" r="r" b="b"/>
            <a:pathLst>
              <a:path w="2560425" h="707608" extrusionOk="0">
                <a:moveTo>
                  <a:pt x="0" y="0"/>
                </a:moveTo>
                <a:lnTo>
                  <a:pt x="2560424" y="0"/>
                </a:lnTo>
                <a:lnTo>
                  <a:pt x="2560424" y="707608"/>
                </a:lnTo>
                <a:lnTo>
                  <a:pt x="0" y="707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0" name="Google Shape;220;g29242bd2e59_0_6"/>
          <p:cNvSpPr/>
          <p:nvPr/>
        </p:nvSpPr>
        <p:spPr>
          <a:xfrm>
            <a:off x="-863001" y="7012197"/>
            <a:ext cx="5939287" cy="4114800"/>
          </a:xfrm>
          <a:custGeom>
            <a:avLst/>
            <a:gdLst/>
            <a:ahLst/>
            <a:cxnLst/>
            <a:rect l="l" t="t" r="r" b="b"/>
            <a:pathLst>
              <a:path w="5939287" h="4114800" extrusionOk="0">
                <a:moveTo>
                  <a:pt x="0" y="0"/>
                </a:moveTo>
                <a:lnTo>
                  <a:pt x="5939287" y="0"/>
                </a:lnTo>
                <a:lnTo>
                  <a:pt x="5939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21" name="Google Shape;221;g29242bd2e59_0_6"/>
          <p:cNvSpPr txBox="1"/>
          <p:nvPr/>
        </p:nvSpPr>
        <p:spPr>
          <a:xfrm>
            <a:off x="5792643" y="1202028"/>
            <a:ext cx="6702600" cy="11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9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Цілі уроку</a:t>
            </a:r>
            <a:r>
              <a:rPr lang="en-US" sz="7151" b="0" i="0" u="none" strike="noStrike" cap="none">
                <a:solidFill>
                  <a:srgbClr val="01070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2" name="Google Shape;222;g29242bd2e59_0_6"/>
          <p:cNvSpPr txBox="1"/>
          <p:nvPr/>
        </p:nvSpPr>
        <p:spPr>
          <a:xfrm>
            <a:off x="2221394" y="3802445"/>
            <a:ext cx="29055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Знаю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23" name="Google Shape;223;g29242bd2e59_0_6"/>
          <p:cNvSpPr txBox="1"/>
          <p:nvPr/>
        </p:nvSpPr>
        <p:spPr>
          <a:xfrm>
            <a:off x="6827875" y="3802450"/>
            <a:ext cx="4628100" cy="18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Хочу дізнатися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24" name="Google Shape;224;g29242bd2e59_0_6"/>
          <p:cNvSpPr txBox="1"/>
          <p:nvPr/>
        </p:nvSpPr>
        <p:spPr>
          <a:xfrm>
            <a:off x="13001894" y="3691570"/>
            <a:ext cx="3710100" cy="22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351C75"/>
                </a:solidFill>
                <a:latin typeface="Pacifico"/>
                <a:ea typeface="Pacifico"/>
                <a:cs typeface="Pacifico"/>
                <a:sym typeface="Pacifico"/>
              </a:rPr>
              <a:t>Дізнався/дізналася </a:t>
            </a:r>
            <a:endParaRPr sz="6000" b="0" i="0" u="none" strike="noStrike" cap="none">
              <a:solidFill>
                <a:srgbClr val="351C75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25" name="Google Shape;225;g29242bd2e59_0_6"/>
          <p:cNvSpPr txBox="1"/>
          <p:nvPr/>
        </p:nvSpPr>
        <p:spPr>
          <a:xfrm>
            <a:off x="1597138" y="5444100"/>
            <a:ext cx="4275300" cy="22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про дитинство І. Франка (5 клас);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 таке лірика, види лірики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26" name="Google Shape;226;g29242bd2e59_0_6"/>
          <p:cNvSpPr txBox="1"/>
          <p:nvPr/>
        </p:nvSpPr>
        <p:spPr>
          <a:xfrm>
            <a:off x="6930875" y="5620775"/>
            <a:ext cx="4407300" cy="22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цікаві факти про І. Франка;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зміст поезії “Розвивайся ти, високий дубе…”;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особливості будови цієї поезії, її мотив, жанрові особоивості…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4"/>
          <p:cNvSpPr/>
          <p:nvPr/>
        </p:nvSpPr>
        <p:spPr>
          <a:xfrm>
            <a:off x="0" y="0"/>
            <a:ext cx="1865376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8" b="-5548"/>
            </a:stretch>
          </a:blipFill>
          <a:ln>
            <a:noFill/>
          </a:ln>
        </p:spPr>
      </p:sp>
      <p:sp>
        <p:nvSpPr>
          <p:cNvPr id="232" name="Google Shape;232;p4"/>
          <p:cNvSpPr txBox="1"/>
          <p:nvPr/>
        </p:nvSpPr>
        <p:spPr>
          <a:xfrm>
            <a:off x="855750" y="395250"/>
            <a:ext cx="16576500" cy="35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6332" b="0" i="0" u="none" strike="noStrike" cap="none">
              <a:solidFill>
                <a:srgbClr val="01070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p4"/>
          <p:cNvSpPr/>
          <p:nvPr/>
        </p:nvSpPr>
        <p:spPr>
          <a:xfrm>
            <a:off x="-149916" y="7729419"/>
            <a:ext cx="3835024" cy="3091905"/>
          </a:xfrm>
          <a:custGeom>
            <a:avLst/>
            <a:gdLst/>
            <a:ahLst/>
            <a:cxnLst/>
            <a:rect l="l" t="t" r="r" b="b"/>
            <a:pathLst>
              <a:path w="3835024" h="3091905" extrusionOk="0">
                <a:moveTo>
                  <a:pt x="0" y="0"/>
                </a:moveTo>
                <a:lnTo>
                  <a:pt x="3835024" y="0"/>
                </a:lnTo>
                <a:lnTo>
                  <a:pt x="3835024" y="3091905"/>
                </a:lnTo>
                <a:lnTo>
                  <a:pt x="0" y="309190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4" name="Google Shape;234;p4"/>
          <p:cNvSpPr/>
          <p:nvPr/>
        </p:nvSpPr>
        <p:spPr>
          <a:xfrm>
            <a:off x="14435883" y="6950999"/>
            <a:ext cx="5431536" cy="4114800"/>
          </a:xfrm>
          <a:custGeom>
            <a:avLst/>
            <a:gdLst/>
            <a:ahLst/>
            <a:cxnLst/>
            <a:rect l="l" t="t" r="r" b="b"/>
            <a:pathLst>
              <a:path w="5431536" h="4114800" extrusionOk="0">
                <a:moveTo>
                  <a:pt x="0" y="0"/>
                </a:moveTo>
                <a:lnTo>
                  <a:pt x="5431536" y="0"/>
                </a:lnTo>
                <a:lnTo>
                  <a:pt x="54315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35" name="Google Shape;235;p4"/>
          <p:cNvSpPr txBox="1"/>
          <p:nvPr/>
        </p:nvSpPr>
        <p:spPr>
          <a:xfrm>
            <a:off x="12373350" y="4354513"/>
            <a:ext cx="5192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6" name="Google Shape;236;p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55750" y="2066234"/>
            <a:ext cx="11045025" cy="5663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7" name="Google Shape;237;p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3518800" y="1932889"/>
            <a:ext cx="3313625" cy="3453350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p4"/>
          <p:cNvSpPr txBox="1"/>
          <p:nvPr/>
        </p:nvSpPr>
        <p:spPr>
          <a:xfrm>
            <a:off x="12955950" y="5540550"/>
            <a:ext cx="4989150" cy="7386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u="sng" dirty="0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  <a:hlinkClick r:id="rId8"/>
              </a:rPr>
              <a:t>https://surli.cc/lpmmlp</a:t>
            </a:r>
            <a:r>
              <a:rPr lang="uk-UA" sz="3600" u="sng" dirty="0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endParaRPr sz="3600" dirty="0"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39" name="Google Shape;239;p4"/>
          <p:cNvSpPr txBox="1"/>
          <p:nvPr/>
        </p:nvSpPr>
        <p:spPr>
          <a:xfrm>
            <a:off x="1085850" y="480050"/>
            <a:ext cx="14230500" cy="73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Прослуховування поезії “Розвивайся ти, високий дубе…”</a:t>
            </a: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g293af2ec7c3_1_2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8" b="-5558"/>
            </a:stretch>
          </a:blipFill>
          <a:ln>
            <a:noFill/>
          </a:ln>
        </p:spPr>
      </p:sp>
      <p:sp>
        <p:nvSpPr>
          <p:cNvPr id="245" name="Google Shape;245;g293af2ec7c3_1_22"/>
          <p:cNvSpPr/>
          <p:nvPr/>
        </p:nvSpPr>
        <p:spPr>
          <a:xfrm>
            <a:off x="107175" y="-850"/>
            <a:ext cx="18291008" cy="10288692"/>
          </a:xfrm>
          <a:custGeom>
            <a:avLst/>
            <a:gdLst/>
            <a:ahLst/>
            <a:cxnLst/>
            <a:rect l="l" t="t" r="r" b="b"/>
            <a:pathLst>
              <a:path w="4816592" h="2709333" extrusionOk="0">
                <a:moveTo>
                  <a:pt x="0" y="0"/>
                </a:moveTo>
                <a:lnTo>
                  <a:pt x="4816592" y="0"/>
                </a:lnTo>
                <a:lnTo>
                  <a:pt x="4816592" y="2709333"/>
                </a:lnTo>
                <a:lnTo>
                  <a:pt x="0" y="2709333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657225" cap="sq" cmpd="sng">
            <a:solidFill>
              <a:srgbClr val="1E3F48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246" name="Google Shape;246;g293af2ec7c3_1_22"/>
          <p:cNvSpPr txBox="1"/>
          <p:nvPr/>
        </p:nvSpPr>
        <p:spPr>
          <a:xfrm>
            <a:off x="12389225" y="7963025"/>
            <a:ext cx="4849800" cy="58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just" rtl="0">
              <a:lnSpc>
                <a:spcPct val="107916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al"/>
              <a:buNone/>
            </a:pPr>
            <a:endParaRPr sz="26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47" name="Google Shape;247;g293af2ec7c3_1_22"/>
          <p:cNvSpPr txBox="1"/>
          <p:nvPr/>
        </p:nvSpPr>
        <p:spPr>
          <a:xfrm flipH="1">
            <a:off x="1161200" y="472300"/>
            <a:ext cx="4944300" cy="93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4800">
                <a:solidFill>
                  <a:srgbClr val="073763"/>
                </a:solidFill>
                <a:latin typeface="Pacifico"/>
                <a:ea typeface="Pacifico"/>
                <a:cs typeface="Pacifico"/>
                <a:sym typeface="Pacifico"/>
              </a:rPr>
              <a:t>Я - філософ</a:t>
            </a:r>
            <a:endParaRPr sz="4800" b="0" i="0" u="none" strike="noStrike" cap="none">
              <a:solidFill>
                <a:srgbClr val="073763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48" name="Google Shape;248;g293af2ec7c3_1_22"/>
          <p:cNvSpPr/>
          <p:nvPr/>
        </p:nvSpPr>
        <p:spPr>
          <a:xfrm>
            <a:off x="8208725" y="528825"/>
            <a:ext cx="9064800" cy="87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9" name="Google Shape;249;g293af2ec7c3_1_22"/>
          <p:cNvSpPr/>
          <p:nvPr/>
        </p:nvSpPr>
        <p:spPr>
          <a:xfrm>
            <a:off x="8152025" y="1537775"/>
            <a:ext cx="9178200" cy="16623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0" name="Google Shape;250;g293af2ec7c3_1_22"/>
          <p:cNvSpPr/>
          <p:nvPr/>
        </p:nvSpPr>
        <p:spPr>
          <a:xfrm>
            <a:off x="8184875" y="3330925"/>
            <a:ext cx="9178200" cy="12315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1" name="Google Shape;251;g293af2ec7c3_1_22"/>
          <p:cNvSpPr/>
          <p:nvPr/>
        </p:nvSpPr>
        <p:spPr>
          <a:xfrm>
            <a:off x="8184875" y="7002775"/>
            <a:ext cx="9178200" cy="12315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2" name="Google Shape;252;g293af2ec7c3_1_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669150" y="4458325"/>
            <a:ext cx="6737500" cy="5334125"/>
          </a:xfrm>
          <a:prstGeom prst="rect">
            <a:avLst/>
          </a:prstGeom>
          <a:noFill/>
          <a:ln>
            <a:noFill/>
          </a:ln>
        </p:spPr>
      </p:pic>
      <p:sp>
        <p:nvSpPr>
          <p:cNvPr id="253" name="Google Shape;253;g293af2ec7c3_1_22"/>
          <p:cNvSpPr txBox="1"/>
          <p:nvPr/>
        </p:nvSpPr>
        <p:spPr>
          <a:xfrm>
            <a:off x="669150" y="1572250"/>
            <a:ext cx="6513600" cy="240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Дайте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відповіді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запитання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і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доведіть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гіпотезу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“</a:t>
            </a:r>
            <a:r>
              <a:rPr lang="en-US" sz="3600" u="sng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Поезія</a:t>
            </a:r>
            <a:r>
              <a:rPr lang="en-US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“</a:t>
            </a:r>
            <a:r>
              <a:rPr lang="en-US" sz="3600" u="sng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Розвивайся</a:t>
            </a:r>
            <a:r>
              <a:rPr lang="en-US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u="sng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ти</a:t>
            </a:r>
            <a:r>
              <a:rPr lang="en-US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uk-UA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високий дубе…</a:t>
            </a:r>
            <a:r>
              <a:rPr lang="en-US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” - </a:t>
            </a:r>
            <a:r>
              <a:rPr lang="en-US" sz="3600" u="sng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вірш-заклик</a:t>
            </a:r>
            <a:r>
              <a:rPr lang="en-US" sz="3600" u="sng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”</a:t>
            </a:r>
            <a:endParaRPr sz="3600" u="sng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54" name="Google Shape;254;g293af2ec7c3_1_22"/>
          <p:cNvSpPr txBox="1"/>
          <p:nvPr/>
        </p:nvSpPr>
        <p:spPr>
          <a:xfrm>
            <a:off x="8355275" y="618075"/>
            <a:ext cx="87717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 символізує образ дуба?</a:t>
            </a:r>
            <a:endParaRPr sz="3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55" name="Google Shape;255;g293af2ec7c3_1_22"/>
          <p:cNvSpPr txBox="1"/>
          <p:nvPr/>
        </p:nvSpPr>
        <p:spPr>
          <a:xfrm>
            <a:off x="8298425" y="1531900"/>
            <a:ext cx="8951100" cy="166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Подумайте, як ви розумієте зміст звертань: “ Діти ж мої, діти нещасливі”, “Блудні сиротята”.</a:t>
            </a:r>
            <a:endParaRPr sz="3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56" name="Google Shape;256;g293af2ec7c3_1_22"/>
          <p:cNvSpPr txBox="1"/>
          <p:nvPr/>
        </p:nvSpPr>
        <p:spPr>
          <a:xfrm>
            <a:off x="8298425" y="3330925"/>
            <a:ext cx="8951100" cy="123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 мав на увазі письменник, коли казав: “ Годі ж бо вам в сусід на услузі свій вік коротати”?</a:t>
            </a:r>
            <a:r>
              <a:rPr lang="en-US" sz="36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endParaRPr sz="36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57" name="Google Shape;257;g293af2ec7c3_1_22"/>
          <p:cNvSpPr/>
          <p:nvPr/>
        </p:nvSpPr>
        <p:spPr>
          <a:xfrm>
            <a:off x="8208725" y="4693275"/>
            <a:ext cx="9178200" cy="8781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g293af2ec7c3_1_22"/>
          <p:cNvSpPr txBox="1"/>
          <p:nvPr/>
        </p:nvSpPr>
        <p:spPr>
          <a:xfrm>
            <a:off x="8208725" y="4701750"/>
            <a:ext cx="9725400" cy="67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Назвіть центральний образ поезії.</a:t>
            </a:r>
            <a:endParaRPr sz="3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59" name="Google Shape;259;g293af2ec7c3_1_22"/>
          <p:cNvSpPr/>
          <p:nvPr/>
        </p:nvSpPr>
        <p:spPr>
          <a:xfrm>
            <a:off x="8208725" y="8509200"/>
            <a:ext cx="9178200" cy="11697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0" name="Google Shape;260;g293af2ec7c3_1_22"/>
          <p:cNvSpPr/>
          <p:nvPr/>
        </p:nvSpPr>
        <p:spPr>
          <a:xfrm>
            <a:off x="8208725" y="5701275"/>
            <a:ext cx="9178200" cy="11697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1" name="Google Shape;261;g293af2ec7c3_1_22"/>
          <p:cNvSpPr txBox="1"/>
          <p:nvPr/>
        </p:nvSpPr>
        <p:spPr>
          <a:xfrm>
            <a:off x="8298425" y="5702213"/>
            <a:ext cx="98604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Хто ще з українських поетів змальовував образ матері_України?</a:t>
            </a:r>
            <a:endParaRPr sz="3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62" name="Google Shape;262;g293af2ec7c3_1_22"/>
          <p:cNvSpPr txBox="1"/>
          <p:nvPr/>
        </p:nvSpPr>
        <p:spPr>
          <a:xfrm>
            <a:off x="8264825" y="7002763"/>
            <a:ext cx="96132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Поміркуйте, у якому ще творі вам траплялися географічні назви.</a:t>
            </a:r>
            <a:endParaRPr sz="3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63" name="Google Shape;263;g293af2ec7c3_1_22"/>
          <p:cNvSpPr txBox="1"/>
          <p:nvPr/>
        </p:nvSpPr>
        <p:spPr>
          <a:xfrm>
            <a:off x="8242325" y="8548025"/>
            <a:ext cx="9658200" cy="116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Поезія містить рефрен. З якою метою автор увів його у твір?</a:t>
            </a:r>
            <a:endParaRPr sz="3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g2963443545b_0_517"/>
          <p:cNvSpPr/>
          <p:nvPr/>
        </p:nvSpPr>
        <p:spPr>
          <a:xfrm>
            <a:off x="-39957" y="-876534"/>
            <a:ext cx="18836640" cy="11068188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59"/>
            </a:stretch>
          </a:blipFill>
          <a:ln>
            <a:noFill/>
          </a:ln>
        </p:spPr>
      </p:sp>
      <p:sp>
        <p:nvSpPr>
          <p:cNvPr id="269" name="Google Shape;269;g2963443545b_0_517"/>
          <p:cNvSpPr/>
          <p:nvPr/>
        </p:nvSpPr>
        <p:spPr>
          <a:xfrm>
            <a:off x="214537" y="-10"/>
            <a:ext cx="1287446" cy="1577050"/>
          </a:xfrm>
          <a:custGeom>
            <a:avLst/>
            <a:gdLst/>
            <a:ahLst/>
            <a:cxnLst/>
            <a:rect l="l" t="t" r="r" b="b"/>
            <a:pathLst>
              <a:path w="1287446" h="1577050" extrusionOk="0">
                <a:moveTo>
                  <a:pt x="0" y="0"/>
                </a:moveTo>
                <a:lnTo>
                  <a:pt x="1287446" y="0"/>
                </a:lnTo>
                <a:lnTo>
                  <a:pt x="1287446" y="1577051"/>
                </a:lnTo>
                <a:lnTo>
                  <a:pt x="0" y="157705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70" name="Google Shape;270;g2963443545b_0_517"/>
          <p:cNvSpPr/>
          <p:nvPr/>
        </p:nvSpPr>
        <p:spPr>
          <a:xfrm>
            <a:off x="17073044" y="95346"/>
            <a:ext cx="1214958" cy="1386363"/>
          </a:xfrm>
          <a:custGeom>
            <a:avLst/>
            <a:gdLst/>
            <a:ahLst/>
            <a:cxnLst/>
            <a:rect l="l" t="t" r="r" b="b"/>
            <a:pathLst>
              <a:path w="1214958" h="1386363" extrusionOk="0">
                <a:moveTo>
                  <a:pt x="0" y="0"/>
                </a:moveTo>
                <a:lnTo>
                  <a:pt x="1214958" y="0"/>
                </a:lnTo>
                <a:lnTo>
                  <a:pt x="1214958" y="1386362"/>
                </a:lnTo>
                <a:lnTo>
                  <a:pt x="0" y="138636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71" name="Google Shape;271;g2963443545b_0_517"/>
          <p:cNvSpPr txBox="1"/>
          <p:nvPr/>
        </p:nvSpPr>
        <p:spPr>
          <a:xfrm>
            <a:off x="3951716" y="6212533"/>
            <a:ext cx="3008700" cy="21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11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2" name="Google Shape;272;g2963443545b_0_517"/>
          <p:cNvSpPr txBox="1"/>
          <p:nvPr/>
        </p:nvSpPr>
        <p:spPr>
          <a:xfrm>
            <a:off x="3951725" y="397500"/>
            <a:ext cx="95859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 гостину до автора</a:t>
            </a: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73" name="Google Shape;273;g2963443545b_0_517"/>
          <p:cNvSpPr txBox="1"/>
          <p:nvPr/>
        </p:nvSpPr>
        <p:spPr>
          <a:xfrm>
            <a:off x="1501983" y="1602942"/>
            <a:ext cx="17294700" cy="1292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Прочитайте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статтю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підручника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(с. 63-64),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опрацюйте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36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інфографіку</a:t>
            </a:r>
            <a:r>
              <a:rPr lang="en-US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</a:t>
            </a:r>
            <a:endParaRPr lang="uk-UA" sz="36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6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 нового ви дізналися про Івана Франка?</a:t>
            </a:r>
          </a:p>
        </p:txBody>
      </p:sp>
      <p:pic>
        <p:nvPicPr>
          <p:cNvPr id="274" name="Google Shape;274;g2963443545b_0_517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303075" y="4393725"/>
            <a:ext cx="3979201" cy="5294150"/>
          </a:xfrm>
          <a:prstGeom prst="rect">
            <a:avLst/>
          </a:prstGeom>
          <a:noFill/>
          <a:ln>
            <a:noFill/>
          </a:ln>
        </p:spPr>
      </p:pic>
      <p:sp>
        <p:nvSpPr>
          <p:cNvPr id="275" name="Google Shape;275;g2963443545b_0_517"/>
          <p:cNvSpPr txBox="1"/>
          <p:nvPr/>
        </p:nvSpPr>
        <p:spPr>
          <a:xfrm>
            <a:off x="6303075" y="3561525"/>
            <a:ext cx="3846258" cy="59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 dirty="0" err="1">
                <a:solidFill>
                  <a:srgbClr val="002060"/>
                </a:solidFill>
                <a:latin typeface="Pacifico"/>
                <a:ea typeface="Pacifico"/>
                <a:cs typeface="Pacifico"/>
                <a:sym typeface="Pacifico"/>
              </a:rPr>
              <a:t>Іван</a:t>
            </a:r>
            <a:r>
              <a:rPr lang="en-US" sz="4800" b="1" dirty="0">
                <a:solidFill>
                  <a:srgbClr val="002060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1" dirty="0" err="1">
                <a:solidFill>
                  <a:srgbClr val="002060"/>
                </a:solidFill>
                <a:latin typeface="Pacifico"/>
                <a:ea typeface="Pacifico"/>
                <a:cs typeface="Pacifico"/>
                <a:sym typeface="Pacifico"/>
              </a:rPr>
              <a:t>Франко</a:t>
            </a:r>
            <a:endParaRPr sz="4800" b="1" dirty="0">
              <a:solidFill>
                <a:srgbClr val="00206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76" name="Google Shape;276;g2963443545b_0_517"/>
          <p:cNvSpPr txBox="1"/>
          <p:nvPr/>
        </p:nvSpPr>
        <p:spPr>
          <a:xfrm>
            <a:off x="730001" y="3159042"/>
            <a:ext cx="5457600" cy="2793026"/>
          </a:xfrm>
          <a:prstGeom prst="rect">
            <a:avLst/>
          </a:prstGeom>
          <a:noFill/>
          <a:ln w="38100" cap="flat" cmpd="sng">
            <a:solidFill>
              <a:srgbClr val="20124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Іван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Франко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був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незвичайною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непосидючою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й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допитливою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дитиною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.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Постійно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бігав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луками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й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лісами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.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Казав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про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себе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що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він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–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лісова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душа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розмовляв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із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деревами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грибами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тваринами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.</a:t>
            </a:r>
            <a:endParaRPr sz="2800" b="1" dirty="0">
              <a:solidFill>
                <a:srgbClr val="980000"/>
              </a:solidFill>
              <a:latin typeface="Times New Roman" panose="02020603050405020304" pitchFamily="18" charset="0"/>
              <a:ea typeface="Pacifico"/>
              <a:cs typeface="Times New Roman" panose="02020603050405020304" pitchFamily="18" charset="0"/>
              <a:sym typeface="Pacifico"/>
            </a:endParaRPr>
          </a:p>
        </p:txBody>
      </p:sp>
      <p:sp>
        <p:nvSpPr>
          <p:cNvPr id="277" name="Google Shape;277;g2963443545b_0_517"/>
          <p:cNvSpPr txBox="1"/>
          <p:nvPr/>
        </p:nvSpPr>
        <p:spPr>
          <a:xfrm>
            <a:off x="10496525" y="3174750"/>
            <a:ext cx="7266300" cy="1968750"/>
          </a:xfrm>
          <a:prstGeom prst="rect">
            <a:avLst/>
          </a:prstGeom>
          <a:noFill/>
          <a:ln w="38100" cap="flat" cmpd="sng">
            <a:solidFill>
              <a:srgbClr val="20124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Колись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був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звичай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називати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дитину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“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домашнім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”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іменем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аби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вберегти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її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від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злих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духів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.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Так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Франка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кликали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“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малим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Мироном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”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приблизно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п’яти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років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.</a:t>
            </a:r>
            <a:endParaRPr sz="2800" b="1" dirty="0">
              <a:solidFill>
                <a:srgbClr val="980000"/>
              </a:solidFill>
              <a:latin typeface="Times New Roman" panose="02020603050405020304" pitchFamily="18" charset="0"/>
              <a:ea typeface="Pacifico"/>
              <a:cs typeface="Times New Roman" panose="02020603050405020304" pitchFamily="18" charset="0"/>
              <a:sym typeface="Pacifico"/>
            </a:endParaRPr>
          </a:p>
        </p:txBody>
      </p:sp>
      <p:sp>
        <p:nvSpPr>
          <p:cNvPr id="278" name="Google Shape;278;g2963443545b_0_517"/>
          <p:cNvSpPr txBox="1"/>
          <p:nvPr/>
        </p:nvSpPr>
        <p:spPr>
          <a:xfrm>
            <a:off x="525175" y="6607387"/>
            <a:ext cx="5457600" cy="2579700"/>
          </a:xfrm>
          <a:prstGeom prst="rect">
            <a:avLst/>
          </a:prstGeom>
          <a:noFill/>
          <a:ln w="38100" cap="flat" cmpd="sng">
            <a:solidFill>
              <a:srgbClr val="20124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Діти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Франка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троє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синів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-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Андрій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Петро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й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Тарас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та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дочка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Ганна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завжди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голосно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бавилися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постійно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вигадували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нові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каверзи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.</a:t>
            </a:r>
            <a:endParaRPr sz="2800" b="1" dirty="0">
              <a:solidFill>
                <a:srgbClr val="980000"/>
              </a:solidFill>
              <a:latin typeface="Times New Roman" panose="02020603050405020304" pitchFamily="18" charset="0"/>
              <a:ea typeface="Pacifico"/>
              <a:cs typeface="Times New Roman" panose="02020603050405020304" pitchFamily="18" charset="0"/>
              <a:sym typeface="Pacifico"/>
            </a:endParaRPr>
          </a:p>
        </p:txBody>
      </p:sp>
      <p:sp>
        <p:nvSpPr>
          <p:cNvPr id="279" name="Google Shape;279;g2963443545b_0_517"/>
          <p:cNvSpPr txBox="1"/>
          <p:nvPr/>
        </p:nvSpPr>
        <p:spPr>
          <a:xfrm>
            <a:off x="10496525" y="5439925"/>
            <a:ext cx="7266300" cy="1477297"/>
          </a:xfrm>
          <a:prstGeom prst="rect">
            <a:avLst/>
          </a:prstGeom>
          <a:noFill/>
          <a:ln w="38100" cap="flat" cmpd="sng">
            <a:solidFill>
              <a:srgbClr val="20124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Іван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Франко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прожив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неповних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60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років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, з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них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понад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40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віддав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активній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творчій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діяльності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. 40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років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- 6000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творів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.</a:t>
            </a:r>
            <a:endParaRPr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0" name="Google Shape;280;g2963443545b_0_517"/>
          <p:cNvSpPr txBox="1"/>
          <p:nvPr/>
        </p:nvSpPr>
        <p:spPr>
          <a:xfrm>
            <a:off x="10513225" y="7278903"/>
            <a:ext cx="7266300" cy="1908184"/>
          </a:xfrm>
          <a:prstGeom prst="rect">
            <a:avLst/>
          </a:prstGeom>
          <a:noFill/>
          <a:ln w="38100" cap="flat" cmpd="sng">
            <a:solidFill>
              <a:srgbClr val="20124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Ще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більше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b="1" dirty="0" err="1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цікавинок</a:t>
            </a:r>
            <a:r>
              <a:rPr lang="en-US" sz="2800" b="1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: </a:t>
            </a:r>
            <a:r>
              <a:rPr lang="en-US" sz="2800" u="sng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https://nus.org.ua/articles/istoriya-ne-pro-luzera-44-fakty-pro-franka-shho-ne-rozkazuyut-u-shkoli/</a:t>
            </a:r>
            <a:r>
              <a:rPr lang="uk-UA" sz="2800" u="sng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r>
              <a:rPr lang="en-US" sz="2800" dirty="0">
                <a:solidFill>
                  <a:srgbClr val="980000"/>
                </a:solidFill>
                <a:latin typeface="Times New Roman" panose="02020603050405020304" pitchFamily="18" charset="0"/>
                <a:ea typeface="Pacifico"/>
                <a:cs typeface="Times New Roman" panose="02020603050405020304" pitchFamily="18" charset="0"/>
                <a:sym typeface="Pacifico"/>
              </a:rPr>
              <a:t> </a:t>
            </a:r>
            <a:endParaRPr sz="2800" dirty="0">
              <a:solidFill>
                <a:srgbClr val="980000"/>
              </a:solidFill>
              <a:latin typeface="Times New Roman" panose="02020603050405020304" pitchFamily="18" charset="0"/>
              <a:ea typeface="Pacifico"/>
              <a:cs typeface="Times New Roman" panose="02020603050405020304" pitchFamily="18" charset="0"/>
              <a:sym typeface="Pacific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g28b86cac30d_0_256"/>
          <p:cNvSpPr/>
          <p:nvPr/>
        </p:nvSpPr>
        <p:spPr>
          <a:xfrm>
            <a:off x="0" y="0"/>
            <a:ext cx="1869948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6" b="-5553"/>
            </a:stretch>
          </a:blipFill>
          <a:ln>
            <a:noFill/>
          </a:ln>
        </p:spPr>
      </p:sp>
      <p:grpSp>
        <p:nvGrpSpPr>
          <p:cNvPr id="286" name="Google Shape;286;g28b86cac30d_0_256"/>
          <p:cNvGrpSpPr/>
          <p:nvPr/>
        </p:nvGrpSpPr>
        <p:grpSpPr>
          <a:xfrm>
            <a:off x="3037331" y="1849268"/>
            <a:ext cx="13293346" cy="6972437"/>
            <a:chOff x="0" y="-47625"/>
            <a:chExt cx="3501105" cy="1836350"/>
          </a:xfrm>
        </p:grpSpPr>
        <p:sp>
          <p:nvSpPr>
            <p:cNvPr id="287" name="Google Shape;287;g28b86cac30d_0_256"/>
            <p:cNvSpPr/>
            <p:nvPr/>
          </p:nvSpPr>
          <p:spPr>
            <a:xfrm>
              <a:off x="0" y="0"/>
              <a:ext cx="3501105" cy="1788725"/>
            </a:xfrm>
            <a:custGeom>
              <a:avLst/>
              <a:gdLst/>
              <a:ahLst/>
              <a:cxnLst/>
              <a:rect l="l" t="t" r="r" b="b"/>
              <a:pathLst>
                <a:path w="3501105" h="1788725" extrusionOk="0">
                  <a:moveTo>
                    <a:pt x="0" y="0"/>
                  </a:moveTo>
                  <a:lnTo>
                    <a:pt x="3501105" y="0"/>
                  </a:lnTo>
                  <a:lnTo>
                    <a:pt x="3501105" y="1788725"/>
                  </a:lnTo>
                  <a:lnTo>
                    <a:pt x="0" y="1788725"/>
                  </a:lnTo>
                  <a:close/>
                </a:path>
              </a:pathLst>
            </a:custGeom>
            <a:solidFill>
              <a:srgbClr val="000000">
                <a:alpha val="30588"/>
              </a:srgbClr>
            </a:solidFill>
            <a:ln w="38100" cap="sq" cmpd="sng">
              <a:solidFill>
                <a:srgbClr val="000000">
                  <a:alpha val="30588"/>
                </a:srgbClr>
              </a:solidFill>
              <a:prstDash val="solid"/>
              <a:miter lim="8000"/>
              <a:headEnd type="none" w="sm" len="sm"/>
              <a:tailEnd type="none" w="sm" len="sm"/>
            </a:ln>
          </p:spPr>
        </p:sp>
        <p:sp>
          <p:nvSpPr>
            <p:cNvPr id="288" name="Google Shape;288;g28b86cac30d_0_256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89" name="Google Shape;289;g28b86cac30d_0_256"/>
          <p:cNvGrpSpPr/>
          <p:nvPr/>
        </p:nvGrpSpPr>
        <p:grpSpPr>
          <a:xfrm rot="-147717">
            <a:off x="2570265" y="1657281"/>
            <a:ext cx="13293362" cy="6972446"/>
            <a:chOff x="0" y="-47625"/>
            <a:chExt cx="3501105" cy="1836350"/>
          </a:xfrm>
        </p:grpSpPr>
        <p:sp>
          <p:nvSpPr>
            <p:cNvPr id="290" name="Google Shape;290;g28b86cac30d_0_256"/>
            <p:cNvSpPr/>
            <p:nvPr/>
          </p:nvSpPr>
          <p:spPr>
            <a:xfrm>
              <a:off x="0" y="0"/>
              <a:ext cx="3501105" cy="1788725"/>
            </a:xfrm>
            <a:custGeom>
              <a:avLst/>
              <a:gdLst/>
              <a:ahLst/>
              <a:cxnLst/>
              <a:rect l="l" t="t" r="r" b="b"/>
              <a:pathLst>
                <a:path w="3501105" h="1788725" extrusionOk="0">
                  <a:moveTo>
                    <a:pt x="6406" y="0"/>
                  </a:moveTo>
                  <a:lnTo>
                    <a:pt x="3494699" y="0"/>
                  </a:lnTo>
                  <a:cubicBezTo>
                    <a:pt x="3496397" y="0"/>
                    <a:pt x="3498027" y="675"/>
                    <a:pt x="3499229" y="1876"/>
                  </a:cubicBezTo>
                  <a:cubicBezTo>
                    <a:pt x="3500430" y="3078"/>
                    <a:pt x="3501105" y="4707"/>
                    <a:pt x="3501105" y="6406"/>
                  </a:cubicBezTo>
                  <a:lnTo>
                    <a:pt x="3501105" y="1782318"/>
                  </a:lnTo>
                  <a:cubicBezTo>
                    <a:pt x="3501105" y="1785856"/>
                    <a:pt x="3498237" y="1788725"/>
                    <a:pt x="3494699" y="1788725"/>
                  </a:cubicBezTo>
                  <a:lnTo>
                    <a:pt x="6406" y="1788725"/>
                  </a:lnTo>
                  <a:cubicBezTo>
                    <a:pt x="4707" y="1788725"/>
                    <a:pt x="3078" y="1788050"/>
                    <a:pt x="1876" y="1786848"/>
                  </a:cubicBezTo>
                  <a:cubicBezTo>
                    <a:pt x="675" y="1785647"/>
                    <a:pt x="0" y="1784017"/>
                    <a:pt x="0" y="1782318"/>
                  </a:cubicBezTo>
                  <a:lnTo>
                    <a:pt x="0" y="6406"/>
                  </a:lnTo>
                  <a:cubicBezTo>
                    <a:pt x="0" y="4707"/>
                    <a:pt x="675" y="3078"/>
                    <a:pt x="1876" y="1876"/>
                  </a:cubicBezTo>
                  <a:cubicBezTo>
                    <a:pt x="3078" y="675"/>
                    <a:pt x="4707" y="0"/>
                    <a:pt x="6406" y="0"/>
                  </a:cubicBezTo>
                  <a:close/>
                </a:path>
              </a:pathLst>
            </a:custGeom>
            <a:solidFill>
              <a:srgbClr val="FFFFFF"/>
            </a:solidFill>
            <a:ln w="38100" cap="sq" cmpd="sng">
              <a:solidFill>
                <a:srgbClr val="000000"/>
              </a:solidFill>
              <a:prstDash val="solid"/>
              <a:miter lim="8000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1" name="Google Shape;291;g28b86cac30d_0_256"/>
            <p:cNvSpPr txBox="1"/>
            <p:nvPr/>
          </p:nvSpPr>
          <p:spPr>
            <a:xfrm>
              <a:off x="0" y="-47625"/>
              <a:ext cx="812700" cy="8604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50800" tIns="50800" rIns="50800" bIns="50800" anchor="ctr" anchorCtr="0">
              <a:noAutofit/>
            </a:bodyPr>
            <a:lstStyle/>
            <a:p>
              <a:pPr marL="0" marR="0" lvl="0" indent="0" algn="ctr" rtl="0">
                <a:lnSpc>
                  <a:spcPct val="17833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92" name="Google Shape;292;g28b86cac30d_0_256"/>
          <p:cNvSpPr/>
          <p:nvPr/>
        </p:nvSpPr>
        <p:spPr>
          <a:xfrm>
            <a:off x="6928985" y="1314623"/>
            <a:ext cx="3667332" cy="946839"/>
          </a:xfrm>
          <a:custGeom>
            <a:avLst/>
            <a:gdLst/>
            <a:ahLst/>
            <a:cxnLst/>
            <a:rect l="l" t="t" r="r" b="b"/>
            <a:pathLst>
              <a:path w="3667332" h="946839" extrusionOk="0">
                <a:moveTo>
                  <a:pt x="0" y="0"/>
                </a:moveTo>
                <a:lnTo>
                  <a:pt x="3667333" y="0"/>
                </a:lnTo>
                <a:lnTo>
                  <a:pt x="3667333" y="946839"/>
                </a:lnTo>
                <a:lnTo>
                  <a:pt x="0" y="94683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3" name="Google Shape;293;g28b86cac30d_0_256"/>
          <p:cNvSpPr/>
          <p:nvPr/>
        </p:nvSpPr>
        <p:spPr>
          <a:xfrm>
            <a:off x="13964872" y="5596275"/>
            <a:ext cx="4734603" cy="4114800"/>
          </a:xfrm>
          <a:custGeom>
            <a:avLst/>
            <a:gdLst/>
            <a:ahLst/>
            <a:cxnLst/>
            <a:rect l="l" t="t" r="r" b="b"/>
            <a:pathLst>
              <a:path w="4734603" h="4114800" extrusionOk="0">
                <a:moveTo>
                  <a:pt x="0" y="0"/>
                </a:moveTo>
                <a:lnTo>
                  <a:pt x="4734603" y="0"/>
                </a:lnTo>
                <a:lnTo>
                  <a:pt x="4734603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294" name="Google Shape;294;g28b86cac30d_0_256"/>
          <p:cNvSpPr txBox="1"/>
          <p:nvPr/>
        </p:nvSpPr>
        <p:spPr>
          <a:xfrm>
            <a:off x="4572000" y="2396925"/>
            <a:ext cx="112554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Літературознавий словничок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95" name="Google Shape;295;g28b86cac30d_0_256"/>
          <p:cNvSpPr txBox="1"/>
          <p:nvPr/>
        </p:nvSpPr>
        <p:spPr>
          <a:xfrm>
            <a:off x="3250200" y="3455788"/>
            <a:ext cx="12867600" cy="517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 b="0" i="0" u="none" strike="noStrike" cap="none" dirty="0" err="1">
                <a:solidFill>
                  <a:srgbClr val="980000"/>
                </a:solidFill>
                <a:latin typeface="Pacifico"/>
                <a:ea typeface="Pacifico"/>
                <a:cs typeface="Pacifico"/>
                <a:sym typeface="Pacifico"/>
              </a:rPr>
              <a:t>Ліричний</a:t>
            </a:r>
            <a:r>
              <a:rPr lang="en-US" sz="4800" b="0" i="0" u="none" strike="noStrike" cap="none" dirty="0">
                <a:solidFill>
                  <a:srgbClr val="980000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980000"/>
                </a:solidFill>
                <a:latin typeface="Pacifico"/>
                <a:ea typeface="Pacifico"/>
                <a:cs typeface="Pacifico"/>
                <a:sym typeface="Pacifico"/>
              </a:rPr>
              <a:t>герой</a:t>
            </a:r>
            <a:r>
              <a:rPr lang="en-US" sz="4800" b="0" i="0" u="none" strike="noStrike" cap="none" dirty="0">
                <a:solidFill>
                  <a:srgbClr val="980000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—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це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образ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</a:t>
            </a:r>
            <a:endParaRPr sz="4800" b="0" i="0" u="none" strike="noStrike" cap="none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виникає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в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уяві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читача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під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враженням</a:t>
            </a:r>
            <a:endParaRPr sz="4800" b="0" i="0" u="none" strike="noStrike" cap="none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висловлених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у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творі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почуттів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переживань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,</a:t>
            </a:r>
            <a:endParaRPr sz="4800" b="0" i="0" u="none" strike="noStrike" cap="none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роздумів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Ліричний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герой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не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обов’язково</a:t>
            </a:r>
            <a:endParaRPr sz="4800" b="0" i="0" u="none" strike="noStrike" cap="none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тотожний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з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автором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Через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нього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автор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або</a:t>
            </a:r>
            <a:endParaRPr sz="4800" b="0" i="0" u="none" strike="noStrike" cap="none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передає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власні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почуття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або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ж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просто</a:t>
            </a:r>
            <a:endParaRPr sz="4800" b="0" i="0" u="none" strike="noStrike" cap="none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відображає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певні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800" b="0" i="0" u="none" strike="noStrike" cap="none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переживання</a:t>
            </a:r>
            <a:r>
              <a:rPr lang="en-US" sz="4800" b="0" i="0" u="none" strike="noStrike" cap="none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</a:t>
            </a:r>
            <a:endParaRPr sz="4800" b="0" i="0" u="none" strike="noStrike" cap="none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296" name="Google Shape;296;g28b86cac30d_0_256"/>
          <p:cNvSpPr/>
          <p:nvPr/>
        </p:nvSpPr>
        <p:spPr>
          <a:xfrm flipH="1">
            <a:off x="2" y="6214721"/>
            <a:ext cx="3190321" cy="3316969"/>
          </a:xfrm>
          <a:custGeom>
            <a:avLst/>
            <a:gdLst/>
            <a:ahLst/>
            <a:cxnLst/>
            <a:rect l="l" t="t" r="r" b="b"/>
            <a:pathLst>
              <a:path w="3190321" h="3316969" extrusionOk="0">
                <a:moveTo>
                  <a:pt x="3190321" y="0"/>
                </a:moveTo>
                <a:lnTo>
                  <a:pt x="0" y="0"/>
                </a:lnTo>
                <a:lnTo>
                  <a:pt x="0" y="3316969"/>
                </a:lnTo>
                <a:lnTo>
                  <a:pt x="3190321" y="3316969"/>
                </a:lnTo>
                <a:lnTo>
                  <a:pt x="3190321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1" name="Google Shape;301;g2975410c020_0_138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sp>
        <p:nvSpPr>
          <p:cNvPr id="302" name="Google Shape;302;g2975410c020_0_138"/>
          <p:cNvSpPr/>
          <p:nvPr/>
        </p:nvSpPr>
        <p:spPr>
          <a:xfrm>
            <a:off x="0" y="0"/>
            <a:ext cx="18291008" cy="10288692"/>
          </a:xfrm>
          <a:custGeom>
            <a:avLst/>
            <a:gdLst/>
            <a:ahLst/>
            <a:cxnLst/>
            <a:rect l="l" t="t" r="r" b="b"/>
            <a:pathLst>
              <a:path w="4816592" h="2709333" extrusionOk="0">
                <a:moveTo>
                  <a:pt x="0" y="0"/>
                </a:moveTo>
                <a:lnTo>
                  <a:pt x="4816592" y="0"/>
                </a:lnTo>
                <a:lnTo>
                  <a:pt x="4816592" y="2709333"/>
                </a:lnTo>
                <a:lnTo>
                  <a:pt x="0" y="2709333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657225" cap="sq" cmpd="sng">
            <a:solidFill>
              <a:srgbClr val="1E3F48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303" name="Google Shape;303;g2975410c020_0_138"/>
          <p:cNvSpPr/>
          <p:nvPr/>
        </p:nvSpPr>
        <p:spPr>
          <a:xfrm>
            <a:off x="-2011028" y="7827296"/>
            <a:ext cx="5209450" cy="3360758"/>
          </a:xfrm>
          <a:custGeom>
            <a:avLst/>
            <a:gdLst/>
            <a:ahLst/>
            <a:cxnLst/>
            <a:rect l="l" t="t" r="r" b="b"/>
            <a:pathLst>
              <a:path w="8436357" h="5844796" extrusionOk="0">
                <a:moveTo>
                  <a:pt x="0" y="0"/>
                </a:moveTo>
                <a:lnTo>
                  <a:pt x="8436357" y="0"/>
                </a:lnTo>
                <a:lnTo>
                  <a:pt x="8436357" y="5844796"/>
                </a:lnTo>
                <a:lnTo>
                  <a:pt x="0" y="584479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04" name="Google Shape;304;g2975410c020_0_138"/>
          <p:cNvSpPr txBox="1"/>
          <p:nvPr/>
        </p:nvSpPr>
        <p:spPr>
          <a:xfrm>
            <a:off x="544000" y="640975"/>
            <a:ext cx="173619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05" name="Google Shape;305;g2975410c020_0_138"/>
          <p:cNvSpPr/>
          <p:nvPr/>
        </p:nvSpPr>
        <p:spPr>
          <a:xfrm>
            <a:off x="13023925" y="8089449"/>
            <a:ext cx="6991774" cy="2836462"/>
          </a:xfrm>
          <a:custGeom>
            <a:avLst/>
            <a:gdLst/>
            <a:ahLst/>
            <a:cxnLst/>
            <a:rect l="l" t="t" r="r" b="b"/>
            <a:pathLst>
              <a:path w="9448343" h="5616757" extrusionOk="0">
                <a:moveTo>
                  <a:pt x="0" y="0"/>
                </a:moveTo>
                <a:lnTo>
                  <a:pt x="9448342" y="0"/>
                </a:lnTo>
                <a:lnTo>
                  <a:pt x="9448342" y="5616757"/>
                </a:lnTo>
                <a:lnTo>
                  <a:pt x="0" y="561675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pic>
        <p:nvPicPr>
          <p:cNvPr id="306" name="Google Shape;306;g2975410c020_0_13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305331" y="2247898"/>
            <a:ext cx="3784819" cy="6017425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g2975410c020_0_138"/>
          <p:cNvSpPr txBox="1"/>
          <p:nvPr/>
        </p:nvSpPr>
        <p:spPr>
          <a:xfrm>
            <a:off x="3848100" y="794875"/>
            <a:ext cx="111672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Охарактеризуйте ліричного героя поезії</a:t>
            </a:r>
            <a:r>
              <a:rPr lang="en-US" sz="4800">
                <a:latin typeface="Pacifico"/>
                <a:ea typeface="Pacifico"/>
                <a:cs typeface="Pacifico"/>
                <a:sym typeface="Pacifico"/>
              </a:rPr>
              <a:t> </a:t>
            </a:r>
            <a:endParaRPr sz="4800"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08" name="Google Shape;308;g2975410c020_0_138"/>
          <p:cNvSpPr/>
          <p:nvPr/>
        </p:nvSpPr>
        <p:spPr>
          <a:xfrm>
            <a:off x="5414000" y="2045975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9" name="Google Shape;309;g2975410c020_0_138"/>
          <p:cNvSpPr/>
          <p:nvPr/>
        </p:nvSpPr>
        <p:spPr>
          <a:xfrm>
            <a:off x="5414000" y="2700600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0" name="Google Shape;310;g2975410c020_0_138"/>
          <p:cNvSpPr/>
          <p:nvPr/>
        </p:nvSpPr>
        <p:spPr>
          <a:xfrm>
            <a:off x="5414000" y="3368700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1" name="Google Shape;311;g2975410c020_0_138"/>
          <p:cNvSpPr/>
          <p:nvPr/>
        </p:nvSpPr>
        <p:spPr>
          <a:xfrm>
            <a:off x="5414000" y="4104725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2" name="Google Shape;312;g2975410c020_0_138"/>
          <p:cNvSpPr/>
          <p:nvPr/>
        </p:nvSpPr>
        <p:spPr>
          <a:xfrm>
            <a:off x="5414000" y="4840750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3" name="Google Shape;313;g2975410c020_0_138"/>
          <p:cNvSpPr/>
          <p:nvPr/>
        </p:nvSpPr>
        <p:spPr>
          <a:xfrm>
            <a:off x="5414000" y="5576775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4" name="Google Shape;314;g2975410c020_0_138"/>
          <p:cNvSpPr/>
          <p:nvPr/>
        </p:nvSpPr>
        <p:spPr>
          <a:xfrm>
            <a:off x="5414000" y="6312800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5" name="Google Shape;315;g2975410c020_0_138"/>
          <p:cNvSpPr/>
          <p:nvPr/>
        </p:nvSpPr>
        <p:spPr>
          <a:xfrm>
            <a:off x="5414000" y="7784850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6" name="Google Shape;316;g2975410c020_0_138"/>
          <p:cNvSpPr/>
          <p:nvPr/>
        </p:nvSpPr>
        <p:spPr>
          <a:xfrm>
            <a:off x="5414000" y="7048825"/>
            <a:ext cx="1603200" cy="6681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7" name="Google Shape;317;g2975410c020_0_138"/>
          <p:cNvSpPr txBox="1"/>
          <p:nvPr/>
        </p:nvSpPr>
        <p:spPr>
          <a:xfrm>
            <a:off x="7547600" y="2010575"/>
            <a:ext cx="6172200" cy="600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патріот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оптиміст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борець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працьовитий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громадянин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дієва людина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справедливий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живе інтересами народу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волелюбний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18" name="Google Shape;318;g2975410c020_0_138"/>
          <p:cNvSpPr txBox="1"/>
          <p:nvPr/>
        </p:nvSpPr>
        <p:spPr>
          <a:xfrm>
            <a:off x="13216925" y="1964375"/>
            <a:ext cx="4316700" cy="3417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>
                <a:solidFill>
                  <a:srgbClr val="980000"/>
                </a:solidFill>
                <a:latin typeface="Pacifico"/>
                <a:ea typeface="Pacifico"/>
                <a:cs typeface="Pacifico"/>
                <a:sym typeface="Pacifico"/>
              </a:rPr>
              <a:t>Поміркуйте, чи можна автора співвіднести з образом ліричного героя.</a:t>
            </a:r>
            <a:endParaRPr sz="4200">
              <a:solidFill>
                <a:srgbClr val="98000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g2975410c020_0_219"/>
          <p:cNvSpPr/>
          <p:nvPr/>
        </p:nvSpPr>
        <p:spPr>
          <a:xfrm>
            <a:off x="0" y="-95250"/>
            <a:ext cx="1865376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sp>
        <p:nvSpPr>
          <p:cNvPr id="324" name="Google Shape;324;g2975410c020_0_219"/>
          <p:cNvSpPr txBox="1"/>
          <p:nvPr/>
        </p:nvSpPr>
        <p:spPr>
          <a:xfrm>
            <a:off x="855750" y="395250"/>
            <a:ext cx="16576500" cy="35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6332" b="0" i="0" u="none" strike="noStrike" cap="none">
              <a:solidFill>
                <a:srgbClr val="01070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5" name="Google Shape;325;g2975410c020_0_219"/>
          <p:cNvSpPr/>
          <p:nvPr/>
        </p:nvSpPr>
        <p:spPr>
          <a:xfrm>
            <a:off x="-149916" y="7729419"/>
            <a:ext cx="3835024" cy="3091905"/>
          </a:xfrm>
          <a:custGeom>
            <a:avLst/>
            <a:gdLst/>
            <a:ahLst/>
            <a:cxnLst/>
            <a:rect l="l" t="t" r="r" b="b"/>
            <a:pathLst>
              <a:path w="3835024" h="3091905" extrusionOk="0">
                <a:moveTo>
                  <a:pt x="0" y="0"/>
                </a:moveTo>
                <a:lnTo>
                  <a:pt x="3835024" y="0"/>
                </a:lnTo>
                <a:lnTo>
                  <a:pt x="3835024" y="3091905"/>
                </a:lnTo>
                <a:lnTo>
                  <a:pt x="0" y="309190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26" name="Google Shape;326;g2975410c020_0_219"/>
          <p:cNvSpPr/>
          <p:nvPr/>
        </p:nvSpPr>
        <p:spPr>
          <a:xfrm>
            <a:off x="14435883" y="6950999"/>
            <a:ext cx="5431536" cy="4114800"/>
          </a:xfrm>
          <a:custGeom>
            <a:avLst/>
            <a:gdLst/>
            <a:ahLst/>
            <a:cxnLst/>
            <a:rect l="l" t="t" r="r" b="b"/>
            <a:pathLst>
              <a:path w="5431536" h="4114800" extrusionOk="0">
                <a:moveTo>
                  <a:pt x="0" y="0"/>
                </a:moveTo>
                <a:lnTo>
                  <a:pt x="5431536" y="0"/>
                </a:lnTo>
                <a:lnTo>
                  <a:pt x="54315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27" name="Google Shape;327;g2975410c020_0_219"/>
          <p:cNvSpPr txBox="1"/>
          <p:nvPr/>
        </p:nvSpPr>
        <p:spPr>
          <a:xfrm>
            <a:off x="12373350" y="4354513"/>
            <a:ext cx="5192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8" name="Google Shape;328;g2975410c020_0_219"/>
          <p:cNvSpPr txBox="1"/>
          <p:nvPr/>
        </p:nvSpPr>
        <p:spPr>
          <a:xfrm>
            <a:off x="1352550" y="395250"/>
            <a:ext cx="142305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Паспорт поезії</a:t>
            </a: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graphicFrame>
        <p:nvGraphicFramePr>
          <p:cNvPr id="329" name="Google Shape;329;g2975410c020_0_219"/>
          <p:cNvGraphicFramePr/>
          <p:nvPr/>
        </p:nvGraphicFramePr>
        <p:xfrm>
          <a:off x="1135375" y="2068525"/>
          <a:ext cx="12433950" cy="4937580"/>
        </p:xfrm>
        <a:graphic>
          <a:graphicData uri="http://schemas.openxmlformats.org/drawingml/2006/table">
            <a:tbl>
              <a:tblPr>
                <a:noFill/>
                <a:tableStyleId>{032D5B50-A2C9-49B9-A497-97FDA2CA95C6}</a:tableStyleId>
              </a:tblPr>
              <a:tblGrid>
                <a:gridCol w="6216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16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Автор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Назва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Рід 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Жанр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Мотив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Художні засоби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30" name="Google Shape;330;g2975410c020_0_219"/>
          <p:cNvPicPr preferRelativeResize="0"/>
          <p:nvPr/>
        </p:nvPicPr>
        <p:blipFill rotWithShape="1">
          <a:blip r:embed="rId6">
            <a:alphaModFix/>
          </a:blip>
          <a:srcRect l="4362" r="2414"/>
          <a:stretch/>
        </p:blipFill>
        <p:spPr>
          <a:xfrm>
            <a:off x="13693150" y="0"/>
            <a:ext cx="4400700" cy="47205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g2975410c020_0_202"/>
          <p:cNvSpPr/>
          <p:nvPr/>
        </p:nvSpPr>
        <p:spPr>
          <a:xfrm>
            <a:off x="0" y="-95250"/>
            <a:ext cx="1865376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sp>
        <p:nvSpPr>
          <p:cNvPr id="336" name="Google Shape;336;g2975410c020_0_202"/>
          <p:cNvSpPr txBox="1"/>
          <p:nvPr/>
        </p:nvSpPr>
        <p:spPr>
          <a:xfrm>
            <a:off x="855750" y="395250"/>
            <a:ext cx="16576500" cy="356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332"/>
              <a:buFont typeface="Arial"/>
              <a:buNone/>
            </a:pPr>
            <a:endParaRPr sz="6332" b="0" i="0" u="none" strike="noStrike" cap="none">
              <a:solidFill>
                <a:srgbClr val="01070A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7" name="Google Shape;337;g2975410c020_0_202"/>
          <p:cNvSpPr/>
          <p:nvPr/>
        </p:nvSpPr>
        <p:spPr>
          <a:xfrm>
            <a:off x="-149916" y="7729419"/>
            <a:ext cx="3835024" cy="3091905"/>
          </a:xfrm>
          <a:custGeom>
            <a:avLst/>
            <a:gdLst/>
            <a:ahLst/>
            <a:cxnLst/>
            <a:rect l="l" t="t" r="r" b="b"/>
            <a:pathLst>
              <a:path w="3835024" h="3091905" extrusionOk="0">
                <a:moveTo>
                  <a:pt x="0" y="0"/>
                </a:moveTo>
                <a:lnTo>
                  <a:pt x="3835024" y="0"/>
                </a:lnTo>
                <a:lnTo>
                  <a:pt x="3835024" y="3091905"/>
                </a:lnTo>
                <a:lnTo>
                  <a:pt x="0" y="309190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8" name="Google Shape;338;g2975410c020_0_202"/>
          <p:cNvSpPr/>
          <p:nvPr/>
        </p:nvSpPr>
        <p:spPr>
          <a:xfrm>
            <a:off x="14435883" y="6950999"/>
            <a:ext cx="5431536" cy="4114800"/>
          </a:xfrm>
          <a:custGeom>
            <a:avLst/>
            <a:gdLst/>
            <a:ahLst/>
            <a:cxnLst/>
            <a:rect l="l" t="t" r="r" b="b"/>
            <a:pathLst>
              <a:path w="5431536" h="4114800" extrusionOk="0">
                <a:moveTo>
                  <a:pt x="0" y="0"/>
                </a:moveTo>
                <a:lnTo>
                  <a:pt x="5431536" y="0"/>
                </a:lnTo>
                <a:lnTo>
                  <a:pt x="543153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39" name="Google Shape;339;g2975410c020_0_202"/>
          <p:cNvSpPr txBox="1"/>
          <p:nvPr/>
        </p:nvSpPr>
        <p:spPr>
          <a:xfrm>
            <a:off x="12373350" y="4354513"/>
            <a:ext cx="5192400" cy="55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0" name="Google Shape;340;g2975410c020_0_202"/>
          <p:cNvSpPr txBox="1"/>
          <p:nvPr/>
        </p:nvSpPr>
        <p:spPr>
          <a:xfrm>
            <a:off x="1352550" y="395250"/>
            <a:ext cx="14230500" cy="110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Паспорт поезії</a:t>
            </a:r>
            <a:endParaRPr sz="60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graphicFrame>
        <p:nvGraphicFramePr>
          <p:cNvPr id="341" name="Google Shape;341;g2975410c020_0_202"/>
          <p:cNvGraphicFramePr/>
          <p:nvPr>
            <p:extLst>
              <p:ext uri="{D42A27DB-BD31-4B8C-83A1-F6EECF244321}">
                <p14:modId xmlns:p14="http://schemas.microsoft.com/office/powerpoint/2010/main" val="2927558182"/>
              </p:ext>
            </p:extLst>
          </p:nvPr>
        </p:nvGraphicFramePr>
        <p:xfrm>
          <a:off x="1135375" y="2068525"/>
          <a:ext cx="16383000" cy="5150940"/>
        </p:xfrm>
        <a:graphic>
          <a:graphicData uri="http://schemas.openxmlformats.org/drawingml/2006/table">
            <a:tbl>
              <a:tblPr>
                <a:noFill/>
                <a:tableStyleId>{032D5B50-A2C9-49B9-A497-97FDA2CA95C6}</a:tableStyleId>
              </a:tblPr>
              <a:tblGrid>
                <a:gridCol w="4019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3634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Автор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Іван Франко </a:t>
                      </a:r>
                      <a:endParaRPr sz="3600">
                        <a:solidFill>
                          <a:srgbClr val="980000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Назва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“</a:t>
                      </a:r>
                      <a:r>
                        <a:rPr lang="en-US" sz="3600" dirty="0" err="1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Розвивайся</a:t>
                      </a:r>
                      <a:r>
                        <a:rPr lang="en-US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 </a:t>
                      </a:r>
                      <a:r>
                        <a:rPr lang="en-US" sz="3600" dirty="0" err="1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ти</a:t>
                      </a:r>
                      <a:r>
                        <a:rPr lang="en-US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, </a:t>
                      </a:r>
                      <a:r>
                        <a:rPr lang="en-US" sz="3600" dirty="0" err="1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високий</a:t>
                      </a:r>
                      <a:r>
                        <a:rPr lang="uk-UA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 дубе</a:t>
                      </a:r>
                      <a:r>
                        <a:rPr lang="en-US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…”</a:t>
                      </a: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Рід 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360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Лірика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Жанр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360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Громадянська лірика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Мотив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360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Заклик до національного відродження й об’єднання українського народу 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7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3600">
                          <a:solidFill>
                            <a:srgbClr val="20124D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Художні засоби</a:t>
                      </a:r>
                      <a:endParaRPr sz="3600">
                        <a:solidFill>
                          <a:srgbClr val="20124D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3600" dirty="0" err="1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символи</a:t>
                      </a:r>
                      <a:r>
                        <a:rPr lang="en-US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 - ….., </a:t>
                      </a:r>
                      <a:r>
                        <a:rPr lang="en-US" sz="3600" dirty="0" err="1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епітети</a:t>
                      </a:r>
                      <a:r>
                        <a:rPr lang="en-US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 …., </a:t>
                      </a:r>
                      <a:r>
                        <a:rPr lang="en-US" sz="3600" dirty="0" err="1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звертання</a:t>
                      </a:r>
                      <a:r>
                        <a:rPr lang="en-US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…, </a:t>
                      </a:r>
                      <a:r>
                        <a:rPr lang="en-US" sz="3600" dirty="0" err="1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метафори</a:t>
                      </a:r>
                      <a:r>
                        <a:rPr lang="en-US" sz="3600" dirty="0">
                          <a:solidFill>
                            <a:srgbClr val="980000"/>
                          </a:solidFill>
                          <a:latin typeface="Pacifico"/>
                          <a:ea typeface="Pacifico"/>
                          <a:cs typeface="Pacifico"/>
                          <a:sym typeface="Pacifico"/>
                        </a:rPr>
                        <a:t> …. </a:t>
                      </a:r>
                      <a:endParaRPr sz="3600" dirty="0">
                        <a:solidFill>
                          <a:srgbClr val="980000"/>
                        </a:solidFill>
                        <a:latin typeface="Pacifico"/>
                        <a:ea typeface="Pacifico"/>
                        <a:cs typeface="Pacifico"/>
                        <a:sym typeface="Pacifico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pic>
        <p:nvPicPr>
          <p:cNvPr id="342" name="Google Shape;342;g2975410c020_0_202"/>
          <p:cNvPicPr preferRelativeResize="0"/>
          <p:nvPr/>
        </p:nvPicPr>
        <p:blipFill rotWithShape="1">
          <a:blip r:embed="rId6">
            <a:alphaModFix/>
          </a:blip>
          <a:srcRect l="4362" r="2414"/>
          <a:stretch/>
        </p:blipFill>
        <p:spPr>
          <a:xfrm>
            <a:off x="13693150" y="0"/>
            <a:ext cx="4400700" cy="4720500"/>
          </a:xfrm>
          <a:prstGeom prst="roundRect">
            <a:avLst>
              <a:gd name="adj" fmla="val 16667"/>
            </a:avLst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g2975410c020_0_174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9" b="-5549"/>
            </a:stretch>
          </a:blipFill>
          <a:ln>
            <a:noFill/>
          </a:ln>
        </p:spPr>
      </p:sp>
      <p:sp>
        <p:nvSpPr>
          <p:cNvPr id="348" name="Google Shape;348;g2975410c020_0_174"/>
          <p:cNvSpPr/>
          <p:nvPr/>
        </p:nvSpPr>
        <p:spPr>
          <a:xfrm>
            <a:off x="1450334" y="3045203"/>
            <a:ext cx="4568927" cy="4927274"/>
          </a:xfrm>
          <a:custGeom>
            <a:avLst/>
            <a:gdLst/>
            <a:ahLst/>
            <a:cxnLst/>
            <a:rect l="l" t="t" r="r" b="b"/>
            <a:pathLst>
              <a:path w="4568927" h="4927274" extrusionOk="0">
                <a:moveTo>
                  <a:pt x="0" y="0"/>
                </a:moveTo>
                <a:lnTo>
                  <a:pt x="4568928" y="0"/>
                </a:lnTo>
                <a:lnTo>
                  <a:pt x="4568928" y="4927274"/>
                </a:lnTo>
                <a:lnTo>
                  <a:pt x="0" y="49272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49" name="Google Shape;349;g2975410c020_0_174"/>
          <p:cNvSpPr/>
          <p:nvPr/>
        </p:nvSpPr>
        <p:spPr>
          <a:xfrm>
            <a:off x="1869049" y="3691576"/>
            <a:ext cx="3610199" cy="1641651"/>
          </a:xfrm>
          <a:custGeom>
            <a:avLst/>
            <a:gdLst/>
            <a:ahLst/>
            <a:cxnLst/>
            <a:rect l="l" t="t" r="r" b="b"/>
            <a:pathLst>
              <a:path w="2560425" h="707608" extrusionOk="0">
                <a:moveTo>
                  <a:pt x="0" y="0"/>
                </a:moveTo>
                <a:lnTo>
                  <a:pt x="2560425" y="0"/>
                </a:lnTo>
                <a:lnTo>
                  <a:pt x="2560425" y="707608"/>
                </a:lnTo>
                <a:lnTo>
                  <a:pt x="0" y="707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0" name="Google Shape;350;g2975410c020_0_174"/>
          <p:cNvSpPr/>
          <p:nvPr/>
        </p:nvSpPr>
        <p:spPr>
          <a:xfrm>
            <a:off x="6857461" y="3045203"/>
            <a:ext cx="4568927" cy="4927274"/>
          </a:xfrm>
          <a:custGeom>
            <a:avLst/>
            <a:gdLst/>
            <a:ahLst/>
            <a:cxnLst/>
            <a:rect l="l" t="t" r="r" b="b"/>
            <a:pathLst>
              <a:path w="4568927" h="4927274" extrusionOk="0">
                <a:moveTo>
                  <a:pt x="0" y="0"/>
                </a:moveTo>
                <a:lnTo>
                  <a:pt x="4568927" y="0"/>
                </a:lnTo>
                <a:lnTo>
                  <a:pt x="4568927" y="4927274"/>
                </a:lnTo>
                <a:lnTo>
                  <a:pt x="0" y="49272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1" name="Google Shape;351;g2975410c020_0_174"/>
          <p:cNvSpPr/>
          <p:nvPr/>
        </p:nvSpPr>
        <p:spPr>
          <a:xfrm>
            <a:off x="7149064" y="3979125"/>
            <a:ext cx="3955857" cy="1641651"/>
          </a:xfrm>
          <a:custGeom>
            <a:avLst/>
            <a:gdLst/>
            <a:ahLst/>
            <a:cxnLst/>
            <a:rect l="l" t="t" r="r" b="b"/>
            <a:pathLst>
              <a:path w="2560425" h="707608" extrusionOk="0">
                <a:moveTo>
                  <a:pt x="0" y="0"/>
                </a:moveTo>
                <a:lnTo>
                  <a:pt x="2560424" y="0"/>
                </a:lnTo>
                <a:lnTo>
                  <a:pt x="2560424" y="707608"/>
                </a:lnTo>
                <a:lnTo>
                  <a:pt x="0" y="707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2" name="Google Shape;352;g2975410c020_0_174"/>
          <p:cNvSpPr/>
          <p:nvPr/>
        </p:nvSpPr>
        <p:spPr>
          <a:xfrm>
            <a:off x="12264588" y="2867578"/>
            <a:ext cx="4568927" cy="4927274"/>
          </a:xfrm>
          <a:custGeom>
            <a:avLst/>
            <a:gdLst/>
            <a:ahLst/>
            <a:cxnLst/>
            <a:rect l="l" t="t" r="r" b="b"/>
            <a:pathLst>
              <a:path w="4568927" h="4927274" extrusionOk="0">
                <a:moveTo>
                  <a:pt x="0" y="0"/>
                </a:moveTo>
                <a:lnTo>
                  <a:pt x="4568928" y="0"/>
                </a:lnTo>
                <a:lnTo>
                  <a:pt x="4568928" y="4927274"/>
                </a:lnTo>
                <a:lnTo>
                  <a:pt x="0" y="492727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3" name="Google Shape;353;g2975410c020_0_174"/>
          <p:cNvSpPr/>
          <p:nvPr/>
        </p:nvSpPr>
        <p:spPr>
          <a:xfrm>
            <a:off x="12804600" y="3802450"/>
            <a:ext cx="3827835" cy="1641651"/>
          </a:xfrm>
          <a:custGeom>
            <a:avLst/>
            <a:gdLst/>
            <a:ahLst/>
            <a:cxnLst/>
            <a:rect l="l" t="t" r="r" b="b"/>
            <a:pathLst>
              <a:path w="2560425" h="707608" extrusionOk="0">
                <a:moveTo>
                  <a:pt x="0" y="0"/>
                </a:moveTo>
                <a:lnTo>
                  <a:pt x="2560424" y="0"/>
                </a:lnTo>
                <a:lnTo>
                  <a:pt x="2560424" y="707608"/>
                </a:lnTo>
                <a:lnTo>
                  <a:pt x="0" y="70760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4" name="Google Shape;354;g2975410c020_0_174"/>
          <p:cNvSpPr/>
          <p:nvPr/>
        </p:nvSpPr>
        <p:spPr>
          <a:xfrm>
            <a:off x="-863001" y="7012197"/>
            <a:ext cx="5939287" cy="4114800"/>
          </a:xfrm>
          <a:custGeom>
            <a:avLst/>
            <a:gdLst/>
            <a:ahLst/>
            <a:cxnLst/>
            <a:rect l="l" t="t" r="r" b="b"/>
            <a:pathLst>
              <a:path w="5939287" h="4114800" extrusionOk="0">
                <a:moveTo>
                  <a:pt x="0" y="0"/>
                </a:moveTo>
                <a:lnTo>
                  <a:pt x="5939287" y="0"/>
                </a:lnTo>
                <a:lnTo>
                  <a:pt x="593928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55" name="Google Shape;355;g2975410c020_0_174"/>
          <p:cNvSpPr txBox="1"/>
          <p:nvPr/>
        </p:nvSpPr>
        <p:spPr>
          <a:xfrm>
            <a:off x="5792643" y="1202028"/>
            <a:ext cx="6702600" cy="110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39994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Цілі уроку</a:t>
            </a:r>
            <a:r>
              <a:rPr lang="en-US" sz="7151" b="0" i="0" u="none" strike="noStrike" cap="none">
                <a:solidFill>
                  <a:srgbClr val="01070A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56" name="Google Shape;356;g2975410c020_0_174"/>
          <p:cNvSpPr txBox="1"/>
          <p:nvPr/>
        </p:nvSpPr>
        <p:spPr>
          <a:xfrm>
            <a:off x="2221394" y="3802445"/>
            <a:ext cx="29055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Знаю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57" name="Google Shape;357;g2975410c020_0_174"/>
          <p:cNvSpPr txBox="1"/>
          <p:nvPr/>
        </p:nvSpPr>
        <p:spPr>
          <a:xfrm>
            <a:off x="6827875" y="3802450"/>
            <a:ext cx="4628100" cy="18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Хочу дізнатися</a:t>
            </a: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58" name="Google Shape;358;g2975410c020_0_174"/>
          <p:cNvSpPr txBox="1"/>
          <p:nvPr/>
        </p:nvSpPr>
        <p:spPr>
          <a:xfrm>
            <a:off x="13001894" y="3691570"/>
            <a:ext cx="3710100" cy="22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2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en-US" sz="6000" b="0" i="0" u="none" strike="noStrike" cap="none">
                <a:solidFill>
                  <a:srgbClr val="351C75"/>
                </a:solidFill>
                <a:latin typeface="Pacifico"/>
                <a:ea typeface="Pacifico"/>
                <a:cs typeface="Pacifico"/>
                <a:sym typeface="Pacifico"/>
              </a:rPr>
              <a:t>Дізнався/дізналася </a:t>
            </a:r>
            <a:endParaRPr sz="6000" b="0" i="0" u="none" strike="noStrike" cap="none">
              <a:solidFill>
                <a:srgbClr val="351C75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59" name="Google Shape;359;g2975410c020_0_174"/>
          <p:cNvSpPr txBox="1"/>
          <p:nvPr/>
        </p:nvSpPr>
        <p:spPr>
          <a:xfrm>
            <a:off x="1597138" y="5444100"/>
            <a:ext cx="4275300" cy="22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про дитинство І. Франка (5 клас);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що таке лірика, види лірики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60" name="Google Shape;360;g2975410c020_0_174"/>
          <p:cNvSpPr txBox="1"/>
          <p:nvPr/>
        </p:nvSpPr>
        <p:spPr>
          <a:xfrm>
            <a:off x="6930875" y="5620775"/>
            <a:ext cx="4407300" cy="221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цікаві факти про І. Франка;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зміст поезії “Розвивайся ти, високий дубе…”;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3810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2400"/>
              <a:buFont typeface="Pacifico"/>
              <a:buChar char="-"/>
            </a:pPr>
            <a:r>
              <a:rPr lang="en-US" sz="24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особливості будови цієї поезії, її мотив, жанрові особоивості…</a:t>
            </a:r>
            <a:endParaRPr sz="24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pic>
        <p:nvPicPr>
          <p:cNvPr id="361" name="Google Shape;361;g2975410c020_0_174" descr="Вопросительный знак. 3d-рендеринг. | Премиум Фото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13975492" y="6378973"/>
            <a:ext cx="1217858" cy="117097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g293af2ec7c3_1_5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 extrusionOk="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t="-5548" b="-5548"/>
            </a:stretch>
          </a:blipFill>
          <a:ln>
            <a:noFill/>
          </a:ln>
        </p:spPr>
      </p:sp>
      <p:sp>
        <p:nvSpPr>
          <p:cNvPr id="367" name="Google Shape;367;g293af2ec7c3_1_56"/>
          <p:cNvSpPr/>
          <p:nvPr/>
        </p:nvSpPr>
        <p:spPr>
          <a:xfrm>
            <a:off x="0" y="0"/>
            <a:ext cx="18291008" cy="10288692"/>
          </a:xfrm>
          <a:custGeom>
            <a:avLst/>
            <a:gdLst/>
            <a:ahLst/>
            <a:cxnLst/>
            <a:rect l="l" t="t" r="r" b="b"/>
            <a:pathLst>
              <a:path w="4816592" h="2709333" extrusionOk="0">
                <a:moveTo>
                  <a:pt x="0" y="0"/>
                </a:moveTo>
                <a:lnTo>
                  <a:pt x="4816592" y="0"/>
                </a:lnTo>
                <a:lnTo>
                  <a:pt x="4816592" y="2709333"/>
                </a:lnTo>
                <a:lnTo>
                  <a:pt x="0" y="2709333"/>
                </a:lnTo>
                <a:close/>
              </a:path>
            </a:pathLst>
          </a:custGeom>
          <a:solidFill>
            <a:srgbClr val="000000">
              <a:alpha val="0"/>
            </a:srgbClr>
          </a:solidFill>
          <a:ln w="657225" cap="sq" cmpd="sng">
            <a:solidFill>
              <a:srgbClr val="1E3F48"/>
            </a:solidFill>
            <a:prstDash val="solid"/>
            <a:miter lim="8000"/>
            <a:headEnd type="none" w="sm" len="sm"/>
            <a:tailEnd type="none" w="sm" len="sm"/>
          </a:ln>
        </p:spPr>
      </p:sp>
      <p:sp>
        <p:nvSpPr>
          <p:cNvPr id="368" name="Google Shape;368;g293af2ec7c3_1_56"/>
          <p:cNvSpPr/>
          <p:nvPr/>
        </p:nvSpPr>
        <p:spPr>
          <a:xfrm>
            <a:off x="-2011028" y="7827296"/>
            <a:ext cx="5209450" cy="3360758"/>
          </a:xfrm>
          <a:custGeom>
            <a:avLst/>
            <a:gdLst/>
            <a:ahLst/>
            <a:cxnLst/>
            <a:rect l="l" t="t" r="r" b="b"/>
            <a:pathLst>
              <a:path w="8436357" h="5844796" extrusionOk="0">
                <a:moveTo>
                  <a:pt x="0" y="0"/>
                </a:moveTo>
                <a:lnTo>
                  <a:pt x="8436357" y="0"/>
                </a:lnTo>
                <a:lnTo>
                  <a:pt x="8436357" y="5844796"/>
                </a:lnTo>
                <a:lnTo>
                  <a:pt x="0" y="584479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69" name="Google Shape;369;g293af2ec7c3_1_56"/>
          <p:cNvSpPr txBox="1"/>
          <p:nvPr/>
        </p:nvSpPr>
        <p:spPr>
          <a:xfrm>
            <a:off x="544000" y="640975"/>
            <a:ext cx="173619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endParaRPr sz="6000" b="0" i="0" u="none" strike="noStrike" cap="none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70" name="Google Shape;370;g293af2ec7c3_1_56"/>
          <p:cNvSpPr txBox="1"/>
          <p:nvPr/>
        </p:nvSpPr>
        <p:spPr>
          <a:xfrm>
            <a:off x="395613" y="1564375"/>
            <a:ext cx="174969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1" name="Google Shape;371;g293af2ec7c3_1_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543300" y="874424"/>
            <a:ext cx="11468100" cy="8601050"/>
          </a:xfrm>
          <a:prstGeom prst="rect">
            <a:avLst/>
          </a:prstGeom>
          <a:noFill/>
          <a:ln>
            <a:noFill/>
          </a:ln>
        </p:spPr>
      </p:pic>
      <p:sp>
        <p:nvSpPr>
          <p:cNvPr id="372" name="Google Shape;372;g293af2ec7c3_1_56"/>
          <p:cNvSpPr/>
          <p:nvPr/>
        </p:nvSpPr>
        <p:spPr>
          <a:xfrm>
            <a:off x="12909625" y="7627724"/>
            <a:ext cx="6991774" cy="2836462"/>
          </a:xfrm>
          <a:custGeom>
            <a:avLst/>
            <a:gdLst/>
            <a:ahLst/>
            <a:cxnLst/>
            <a:rect l="l" t="t" r="r" b="b"/>
            <a:pathLst>
              <a:path w="9448343" h="5616757" extrusionOk="0">
                <a:moveTo>
                  <a:pt x="0" y="0"/>
                </a:moveTo>
                <a:lnTo>
                  <a:pt x="9448342" y="0"/>
                </a:lnTo>
                <a:lnTo>
                  <a:pt x="9448342" y="5616757"/>
                </a:lnTo>
                <a:lnTo>
                  <a:pt x="0" y="561675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7F4"/>
        </a:solidFill>
        <a:effectLst/>
      </p:bgPr>
    </p:bg>
    <p:spTree>
      <p:nvGrpSpPr>
        <p:cNvPr id="1" name="Shape 3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7" name="Google Shape;377;p13"/>
          <p:cNvSpPr/>
          <p:nvPr/>
        </p:nvSpPr>
        <p:spPr>
          <a:xfrm>
            <a:off x="15795848" y="159848"/>
            <a:ext cx="2026303" cy="1403844"/>
          </a:xfrm>
          <a:custGeom>
            <a:avLst/>
            <a:gdLst/>
            <a:ahLst/>
            <a:cxnLst/>
            <a:rect l="l" t="t" r="r" b="b"/>
            <a:pathLst>
              <a:path w="2026303" h="1403844" extrusionOk="0">
                <a:moveTo>
                  <a:pt x="0" y="0"/>
                </a:moveTo>
                <a:lnTo>
                  <a:pt x="2026303" y="0"/>
                </a:lnTo>
                <a:lnTo>
                  <a:pt x="2026303" y="1403844"/>
                </a:lnTo>
                <a:lnTo>
                  <a:pt x="0" y="140384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8" name="Google Shape;378;p13"/>
          <p:cNvSpPr/>
          <p:nvPr/>
        </p:nvSpPr>
        <p:spPr>
          <a:xfrm>
            <a:off x="141198" y="-7"/>
            <a:ext cx="1407049" cy="1723556"/>
          </a:xfrm>
          <a:custGeom>
            <a:avLst/>
            <a:gdLst/>
            <a:ahLst/>
            <a:cxnLst/>
            <a:rect l="l" t="t" r="r" b="b"/>
            <a:pathLst>
              <a:path w="1407049" h="1723556" extrusionOk="0">
                <a:moveTo>
                  <a:pt x="0" y="0"/>
                </a:moveTo>
                <a:lnTo>
                  <a:pt x="1407048" y="0"/>
                </a:lnTo>
                <a:lnTo>
                  <a:pt x="1407048" y="1723556"/>
                </a:lnTo>
                <a:lnTo>
                  <a:pt x="0" y="1723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79" name="Google Shape;379;p13"/>
          <p:cNvSpPr/>
          <p:nvPr/>
        </p:nvSpPr>
        <p:spPr>
          <a:xfrm>
            <a:off x="1548250" y="2679600"/>
            <a:ext cx="7117134" cy="6454053"/>
          </a:xfrm>
          <a:custGeom>
            <a:avLst/>
            <a:gdLst/>
            <a:ahLst/>
            <a:cxnLst/>
            <a:rect l="l" t="t" r="r" b="b"/>
            <a:pathLst>
              <a:path w="1446572" h="1650653" extrusionOk="0">
                <a:moveTo>
                  <a:pt x="0" y="0"/>
                </a:moveTo>
                <a:lnTo>
                  <a:pt x="1446573" y="0"/>
                </a:lnTo>
                <a:lnTo>
                  <a:pt x="1446573" y="1650653"/>
                </a:lnTo>
                <a:lnTo>
                  <a:pt x="0" y="165065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80" name="Google Shape;380;p13"/>
          <p:cNvSpPr/>
          <p:nvPr/>
        </p:nvSpPr>
        <p:spPr>
          <a:xfrm>
            <a:off x="4788225" y="311175"/>
            <a:ext cx="9681293" cy="2024793"/>
          </a:xfrm>
          <a:custGeom>
            <a:avLst/>
            <a:gdLst/>
            <a:ahLst/>
            <a:cxnLst/>
            <a:rect l="l" t="t" r="r" b="b"/>
            <a:pathLst>
              <a:path w="1772319" h="950607" extrusionOk="0">
                <a:moveTo>
                  <a:pt x="0" y="0"/>
                </a:moveTo>
                <a:lnTo>
                  <a:pt x="1772319" y="0"/>
                </a:lnTo>
                <a:lnTo>
                  <a:pt x="1772319" y="950607"/>
                </a:lnTo>
                <a:lnTo>
                  <a:pt x="0" y="950607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81" name="Google Shape;381;p13"/>
          <p:cNvSpPr/>
          <p:nvPr/>
        </p:nvSpPr>
        <p:spPr>
          <a:xfrm rot="-3497914">
            <a:off x="429447" y="8244928"/>
            <a:ext cx="1199266" cy="1678362"/>
          </a:xfrm>
          <a:custGeom>
            <a:avLst/>
            <a:gdLst/>
            <a:ahLst/>
            <a:cxnLst/>
            <a:rect l="l" t="t" r="r" b="b"/>
            <a:pathLst>
              <a:path w="1200392" h="1679938" extrusionOk="0">
                <a:moveTo>
                  <a:pt x="0" y="0"/>
                </a:moveTo>
                <a:lnTo>
                  <a:pt x="1200392" y="0"/>
                </a:lnTo>
                <a:lnTo>
                  <a:pt x="1200392" y="1679938"/>
                </a:lnTo>
                <a:lnTo>
                  <a:pt x="0" y="167993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82" name="Google Shape;382;p13"/>
          <p:cNvSpPr txBox="1"/>
          <p:nvPr/>
        </p:nvSpPr>
        <p:spPr>
          <a:xfrm>
            <a:off x="5371980" y="773824"/>
            <a:ext cx="8193900" cy="10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501"/>
              <a:buFont typeface="Arial"/>
              <a:buNone/>
            </a:pPr>
            <a:r>
              <a:rPr lang="en-US" sz="6501" b="0" i="0" u="none" strike="noStrike" cap="none" dirty="0" err="1">
                <a:solidFill>
                  <a:srgbClr val="5B0F00"/>
                </a:solidFill>
                <a:highlight>
                  <a:schemeClr val="lt1"/>
                </a:highlight>
                <a:latin typeface="Pacifico"/>
                <a:ea typeface="Pacifico"/>
                <a:cs typeface="Pacifico"/>
                <a:sym typeface="Pacifico"/>
              </a:rPr>
              <a:t>Домашнє</a:t>
            </a:r>
            <a:r>
              <a:rPr lang="en-US" sz="6501" b="0" i="0" u="none" strike="noStrike" cap="none" dirty="0">
                <a:solidFill>
                  <a:srgbClr val="5B0F00"/>
                </a:solidFill>
                <a:highlight>
                  <a:schemeClr val="lt1"/>
                </a:highlight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6501" b="0" i="0" u="none" strike="noStrike" cap="none" dirty="0" err="1">
                <a:solidFill>
                  <a:srgbClr val="5B0F00"/>
                </a:solidFill>
                <a:highlight>
                  <a:schemeClr val="lt1"/>
                </a:highlight>
                <a:latin typeface="Pacifico"/>
                <a:ea typeface="Pacifico"/>
                <a:cs typeface="Pacifico"/>
                <a:sym typeface="Pacifico"/>
              </a:rPr>
              <a:t>завдання</a:t>
            </a:r>
            <a:endParaRPr sz="1400" b="0" i="0" u="none" strike="noStrike" cap="none" dirty="0">
              <a:solidFill>
                <a:srgbClr val="5B0F00"/>
              </a:solidFill>
              <a:highlight>
                <a:schemeClr val="lt1"/>
              </a:highlight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83" name="Google Shape;383;p13"/>
          <p:cNvSpPr txBox="1"/>
          <p:nvPr/>
        </p:nvSpPr>
        <p:spPr>
          <a:xfrm>
            <a:off x="1572000" y="4156575"/>
            <a:ext cx="6188400" cy="350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Знайти фольклорні елементи у творі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420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«Розвивайся ти, високий дубе…».</a:t>
            </a:r>
            <a:endParaRPr sz="42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480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84" name="Google Shape;384;p13"/>
          <p:cNvSpPr txBox="1"/>
          <p:nvPr/>
        </p:nvSpPr>
        <p:spPr>
          <a:xfrm>
            <a:off x="9060925" y="3047850"/>
            <a:ext cx="7593300" cy="608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800"/>
              <a:buFont typeface="Arial"/>
              <a:buNone/>
            </a:pPr>
            <a:endParaRPr sz="4800" b="0" i="0" u="none" strike="noStrike" cap="none">
              <a:solidFill>
                <a:srgbClr val="000000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sp>
        <p:nvSpPr>
          <p:cNvPr id="385" name="Google Shape;385;p13"/>
          <p:cNvSpPr/>
          <p:nvPr/>
        </p:nvSpPr>
        <p:spPr>
          <a:xfrm>
            <a:off x="9060925" y="2597100"/>
            <a:ext cx="8762610" cy="6726411"/>
          </a:xfrm>
          <a:custGeom>
            <a:avLst/>
            <a:gdLst/>
            <a:ahLst/>
            <a:cxnLst/>
            <a:rect l="l" t="t" r="r" b="b"/>
            <a:pathLst>
              <a:path w="1446572" h="1650653" extrusionOk="0">
                <a:moveTo>
                  <a:pt x="0" y="0"/>
                </a:moveTo>
                <a:lnTo>
                  <a:pt x="1446573" y="0"/>
                </a:lnTo>
                <a:lnTo>
                  <a:pt x="1446573" y="1650653"/>
                </a:lnTo>
                <a:lnTo>
                  <a:pt x="0" y="165065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86" name="Google Shape;386;p13"/>
          <p:cNvSpPr/>
          <p:nvPr/>
        </p:nvSpPr>
        <p:spPr>
          <a:xfrm>
            <a:off x="16490496" y="8563436"/>
            <a:ext cx="1604474" cy="1723556"/>
          </a:xfrm>
          <a:custGeom>
            <a:avLst/>
            <a:gdLst/>
            <a:ahLst/>
            <a:cxnLst/>
            <a:rect l="l" t="t" r="r" b="b"/>
            <a:pathLst>
              <a:path w="1604474" h="1723556" extrusionOk="0">
                <a:moveTo>
                  <a:pt x="0" y="0"/>
                </a:moveTo>
                <a:lnTo>
                  <a:pt x="1604474" y="0"/>
                </a:lnTo>
                <a:lnTo>
                  <a:pt x="1604474" y="1723556"/>
                </a:lnTo>
                <a:lnTo>
                  <a:pt x="0" y="172355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/>
            </a:stretch>
          </a:blipFill>
          <a:ln>
            <a:noFill/>
          </a:ln>
        </p:spPr>
      </p:sp>
      <p:sp>
        <p:nvSpPr>
          <p:cNvPr id="387" name="Google Shape;387;p13"/>
          <p:cNvSpPr txBox="1"/>
          <p:nvPr/>
        </p:nvSpPr>
        <p:spPr>
          <a:xfrm>
            <a:off x="9218325" y="3637500"/>
            <a:ext cx="8605200" cy="40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вибір</a:t>
            </a:r>
            <a:endParaRPr sz="42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4953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4200"/>
              <a:buFont typeface="Pacifico"/>
              <a:buAutoNum type="arabicPeriod"/>
            </a:pP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Скласти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та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записати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5–7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речень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тему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«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Образ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дуба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в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усній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народній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творчості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».</a:t>
            </a:r>
            <a:endParaRPr sz="42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495300" algn="l" rtl="0">
              <a:spcBef>
                <a:spcPts val="0"/>
              </a:spcBef>
              <a:spcAft>
                <a:spcPts val="0"/>
              </a:spcAft>
              <a:buClr>
                <a:srgbClr val="20124D"/>
              </a:buClr>
              <a:buSzPts val="4200"/>
              <a:buFont typeface="Pacifico"/>
              <a:buAutoNum type="arabicPeriod"/>
            </a:pP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Підготувати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повідомлення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про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квіти-символи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різних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r>
              <a:rPr lang="en-US" sz="4200" dirty="0" err="1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країн</a:t>
            </a:r>
            <a:r>
              <a:rPr lang="en-US" sz="4200" dirty="0">
                <a:solidFill>
                  <a:srgbClr val="20124D"/>
                </a:solidFill>
                <a:latin typeface="Pacifico"/>
                <a:ea typeface="Pacifico"/>
                <a:cs typeface="Pacifico"/>
                <a:sym typeface="Pacifico"/>
              </a:rPr>
              <a:t>.</a:t>
            </a:r>
            <a:endParaRPr sz="4200" dirty="0">
              <a:solidFill>
                <a:srgbClr val="20124D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2975410c020_0_28"/>
          <p:cNvSpPr txBox="1"/>
          <p:nvPr/>
        </p:nvSpPr>
        <p:spPr>
          <a:xfrm>
            <a:off x="510550" y="769625"/>
            <a:ext cx="17373600" cy="914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latin typeface="Pacifico"/>
                <a:ea typeface="Pacifico"/>
                <a:cs typeface="Pacifico"/>
                <a:sym typeface="Pacifico"/>
              </a:rPr>
              <a:t>Джерела </a:t>
            </a:r>
            <a:endParaRPr sz="3600"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438150" algn="l" rtl="0">
              <a:lnSpc>
                <a:spcPct val="115000"/>
              </a:lnSpc>
              <a:spcBef>
                <a:spcPts val="2400"/>
              </a:spcBef>
              <a:spcAft>
                <a:spcPts val="0"/>
              </a:spcAft>
              <a:buSzPts val="3300"/>
              <a:buFont typeface="Calibri"/>
              <a:buAutoNum type="arabicPeriod"/>
            </a:pPr>
            <a:r>
              <a:rPr lang="en-US" sz="3300" b="1">
                <a:solidFill>
                  <a:schemeClr val="dk1"/>
                </a:solidFill>
                <a:latin typeface="Pacifico"/>
                <a:ea typeface="Pacifico"/>
                <a:cs typeface="Pacifico"/>
                <a:sym typeface="Pacifico"/>
              </a:rPr>
              <a:t>Дерево Життя – сакральний символ українського народу : </a:t>
            </a:r>
            <a:r>
              <a:rPr lang="en-US" sz="3300" u="sng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  <a:hlinkClick r:id="rId3"/>
              </a:rPr>
              <a:t>https://spadok.org.ua/narodni-symvoly/derevo-zhyttya-sakralnyy-symvol-ukrayinskogo-narodu</a:t>
            </a:r>
            <a:endParaRPr sz="3300"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438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Font typeface="Calibri"/>
              <a:buAutoNum type="arabicPeriod"/>
            </a:pPr>
            <a:r>
              <a:rPr lang="en-US" sz="3300" b="1">
                <a:solidFill>
                  <a:schemeClr val="dk1"/>
                </a:solidFill>
                <a:latin typeface="Pacifico"/>
                <a:ea typeface="Pacifico"/>
                <a:cs typeface="Pacifico"/>
                <a:sym typeface="Pacifico"/>
              </a:rPr>
              <a:t>Рослини, які вважаються символами України: </a:t>
            </a:r>
            <a:r>
              <a:rPr lang="en-US" sz="3300" u="sng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  <a:hlinkClick r:id="rId4"/>
              </a:rPr>
              <a:t>https://flowers.ua/ua/articles/rasteniya-simvoly-ukrainy</a:t>
            </a:r>
            <a:r>
              <a:rPr lang="en-US" sz="3300">
                <a:latin typeface="Pacifico"/>
                <a:ea typeface="Pacifico"/>
                <a:cs typeface="Pacifico"/>
                <a:sym typeface="Pacifico"/>
              </a:rPr>
              <a:t> </a:t>
            </a:r>
            <a:endParaRPr sz="3300"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438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Font typeface="Pacifico"/>
              <a:buAutoNum type="arabicPeriod"/>
            </a:pPr>
            <a:r>
              <a:rPr lang="en-US" sz="3300">
                <a:latin typeface="Pacifico"/>
                <a:ea typeface="Pacifico"/>
                <a:cs typeface="Pacifico"/>
                <a:sym typeface="Pacifico"/>
              </a:rPr>
              <a:t>Історія не про лузера: </a:t>
            </a:r>
            <a:r>
              <a:rPr lang="en-US" sz="3300" u="sng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  <a:hlinkClick r:id="rId5"/>
              </a:rPr>
              <a:t>https://nus.org.ua/articles/istoriya-ne-pro-luzera-44-fakty-pro-franka-shho-ne-rozkazuyut-u-shkoli/</a:t>
            </a:r>
            <a:r>
              <a:rPr lang="en-US" sz="3300">
                <a:latin typeface="Pacifico"/>
                <a:ea typeface="Pacifico"/>
                <a:cs typeface="Pacifico"/>
                <a:sym typeface="Pacifico"/>
              </a:rPr>
              <a:t> </a:t>
            </a:r>
            <a:endParaRPr sz="3300"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438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Font typeface="Pacifico"/>
              <a:buAutoNum type="arabicPeriod"/>
            </a:pPr>
            <a:r>
              <a:rPr lang="en-US" sz="3300" b="1">
                <a:solidFill>
                  <a:schemeClr val="dk1"/>
                </a:solidFill>
                <a:latin typeface="Pacifico"/>
                <a:ea typeface="Pacifico"/>
                <a:cs typeface="Pacifico"/>
                <a:sym typeface="Pacifico"/>
              </a:rPr>
              <a:t>Українська література. 6 клас. Книжка для вчителя: методичний посібник. Т. Яценкота ін. : </a:t>
            </a:r>
            <a:r>
              <a:rPr lang="en-US" sz="3300" b="1" u="sng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  <a:hlinkClick r:id="rId6"/>
              </a:rPr>
              <a:t>https://www.gramota.kiev.ua/katalog/serednya-shkola/6-klas/ukrayinska-literatura-6-klas-knyzhka-dlya-vchytelya-metodychnyj-posibnyk/</a:t>
            </a:r>
            <a:r>
              <a:rPr lang="en-US" sz="3300" b="1">
                <a:solidFill>
                  <a:schemeClr val="dk1"/>
                </a:solidFill>
                <a:latin typeface="Pacifico"/>
                <a:ea typeface="Pacifico"/>
                <a:cs typeface="Pacifico"/>
                <a:sym typeface="Pacifico"/>
              </a:rPr>
              <a:t> </a:t>
            </a:r>
            <a:endParaRPr sz="3300">
              <a:solidFill>
                <a:schemeClr val="dk1"/>
              </a:solidFill>
              <a:latin typeface="Pacifico"/>
              <a:ea typeface="Pacifico"/>
              <a:cs typeface="Pacifico"/>
              <a:sym typeface="Pacifico"/>
            </a:endParaRPr>
          </a:p>
          <a:p>
            <a:pPr marL="457200" lvl="0" indent="-438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300"/>
              <a:buFont typeface="Pacifico"/>
              <a:buAutoNum type="arabicPeriod"/>
            </a:pPr>
            <a:r>
              <a:rPr lang="en-US" sz="3300">
                <a:latin typeface="Pacifico"/>
                <a:ea typeface="Pacifico"/>
                <a:cs typeface="Pacifico"/>
                <a:sym typeface="Pacifico"/>
              </a:rPr>
              <a:t>«Українська література» підручник для 6 класу закладів загальної середньої освіти (авт. Яценко Т. О., Пахаренко В. І., Слижук О. А.): </a:t>
            </a:r>
            <a:r>
              <a:rPr lang="en-US" sz="3300" u="sng">
                <a:solidFill>
                  <a:schemeClr val="hlink"/>
                </a:solidFill>
                <a:latin typeface="Pacifico"/>
                <a:ea typeface="Pacifico"/>
                <a:cs typeface="Pacifico"/>
                <a:sym typeface="Pacifico"/>
                <a:hlinkClick r:id="rId7"/>
              </a:rPr>
              <a:t>https://pidruchnyk.com.ua/2611-ukralit-6-klas-yatsenko.html</a:t>
            </a:r>
            <a:r>
              <a:rPr lang="en-US" sz="3300">
                <a:latin typeface="Pacifico"/>
                <a:ea typeface="Pacifico"/>
                <a:cs typeface="Pacifico"/>
                <a:sym typeface="Pacifico"/>
              </a:rPr>
              <a:t> </a:t>
            </a:r>
            <a:endParaRPr sz="3300">
              <a:latin typeface="Pacifico"/>
              <a:ea typeface="Pacifico"/>
              <a:cs typeface="Pacifico"/>
              <a:sym typeface="Pacific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1051</Words>
  <Application>Microsoft Office PowerPoint</Application>
  <PresentationFormat>Довільний</PresentationFormat>
  <Paragraphs>134</Paragraphs>
  <Slides>21</Slides>
  <Notes>21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21</vt:i4>
      </vt:variant>
    </vt:vector>
  </HeadingPairs>
  <TitlesOfParts>
    <vt:vector size="26" baseType="lpstr">
      <vt:lpstr>Arial</vt:lpstr>
      <vt:lpstr>Pacifico</vt:lpstr>
      <vt:lpstr>Times New Roman</vt:lpstr>
      <vt:lpstr>Calibri</vt:lpstr>
      <vt:lpstr>Office Theme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New</dc:creator>
  <cp:lastModifiedBy>Ільченко Олена Василівна</cp:lastModifiedBy>
  <cp:revision>5</cp:revision>
  <dcterms:created xsi:type="dcterms:W3CDTF">2006-08-16T00:00:00Z</dcterms:created>
  <dcterms:modified xsi:type="dcterms:W3CDTF">2025-03-13T17:33:46Z</dcterms:modified>
</cp:coreProperties>
</file>