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6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image" Target="../media/image6.jpeg"/><Relationship Id="rId3" Type="http://schemas.openxmlformats.org/officeDocument/2006/relationships/slide" Target="slide4.xml"/><Relationship Id="rId7" Type="http://schemas.openxmlformats.org/officeDocument/2006/relationships/slide" Target="slide7.xml"/><Relationship Id="rId12" Type="http://schemas.openxmlformats.org/officeDocument/2006/relationships/image" Target="../media/image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11" Type="http://schemas.openxmlformats.org/officeDocument/2006/relationships/image" Target="../media/image4.jpeg"/><Relationship Id="rId5" Type="http://schemas.openxmlformats.org/officeDocument/2006/relationships/slide" Target="slide6.xml"/><Relationship Id="rId15" Type="http://schemas.openxmlformats.org/officeDocument/2006/relationships/image" Target="../media/image8.jpeg"/><Relationship Id="rId10" Type="http://schemas.openxmlformats.org/officeDocument/2006/relationships/image" Target="../media/image3.jpeg"/><Relationship Id="rId4" Type="http://schemas.openxmlformats.org/officeDocument/2006/relationships/slide" Target="slide5.xml"/><Relationship Id="rId9" Type="http://schemas.openxmlformats.org/officeDocument/2006/relationships/image" Target="../media/image2.jpeg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D%D0%B0_%D0%BA%D1%80%D0%B8%D0%BB%D0%B0%D1%85_%D0%BF%D1%96%D1%81%D0%B5%D0%BD%D1%8C" TargetMode="External"/><Relationship Id="rId2" Type="http://schemas.openxmlformats.org/officeDocument/2006/relationships/hyperlink" Target="https://uk.wikipedia.org/wiki/%D0%9B%D0%B5%D1%81%D1%8F_%D0%A3%D0%BA%D1%80%D0%B0%D1%97%D0%BD%D0%BA%D0%B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ogosvyatska.com/2019/03/19/%D0%BA%D1%80%D0%BE%D1%81%D1%81%D0%B5%D0%BD%D1%81%D0%B8-%D0%BD%D0%B0-%D1%83%D1%80%D0%BE%D0%BA%D0%B0%D1%85-%D0%BB%D1%96%D1%82%D0%B5%D1%80%D0%B0%D1%82%D1%83%D1%80%D0%B8-%D0%B7-%D0%B4%D0%BE%D1%81%D0%B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500197"/>
          </a:xfrm>
        </p:spPr>
        <p:txBody>
          <a:bodyPr>
            <a:normAutofit/>
          </a:bodyPr>
          <a:lstStyle/>
          <a:p>
            <a:r>
              <a:rPr lang="ru-RU" sz="6000" b="1" dirty="0" err="1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Кроссенс</a:t>
            </a:r>
            <a:endParaRPr lang="ru-RU" sz="6000" b="1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2214554"/>
            <a:ext cx="7715304" cy="4000528"/>
          </a:xfrm>
        </p:spPr>
        <p:txBody>
          <a:bodyPr>
            <a:normAutofit/>
          </a:bodyPr>
          <a:lstStyle/>
          <a:p>
            <a:r>
              <a:rPr lang="uk-UA" sz="7500" b="1" i="1" dirty="0" smtClean="0">
                <a:solidFill>
                  <a:srgbClr val="002060"/>
                </a:solidFill>
                <a:latin typeface="Book Antiqua" pitchFamily="18" charset="0"/>
              </a:rPr>
              <a:t>«Леся Українка»</a:t>
            </a:r>
            <a:endParaRPr lang="ru-RU" sz="7500" dirty="0" smtClean="0">
              <a:solidFill>
                <a:srgbClr val="002060"/>
              </a:solidFill>
              <a:latin typeface="Book Antiqua" pitchFamily="18" charset="0"/>
            </a:endParaRPr>
          </a:p>
          <a:p>
            <a:r>
              <a:rPr lang="uk-UA" b="1" i="1" dirty="0" smtClean="0">
                <a:solidFill>
                  <a:srgbClr val="002060"/>
                </a:solidFill>
                <a:latin typeface="Book Antiqua" pitchFamily="18" charset="0"/>
              </a:rPr>
              <a:t> </a:t>
            </a:r>
            <a:endParaRPr lang="ru-RU" dirty="0" smtClean="0">
              <a:solidFill>
                <a:srgbClr val="002060"/>
              </a:solidFill>
              <a:latin typeface="Book Antiqua" pitchFamily="18" charset="0"/>
            </a:endParaRPr>
          </a:p>
          <a:p>
            <a:pPr algn="r"/>
            <a:endParaRPr lang="uk-UA" sz="1800" dirty="0" smtClean="0">
              <a:solidFill>
                <a:srgbClr val="002060"/>
              </a:solidFill>
            </a:endParaRPr>
          </a:p>
          <a:p>
            <a:pPr algn="r"/>
            <a:endParaRPr lang="uk-UA" sz="1800" dirty="0" smtClean="0">
              <a:solidFill>
                <a:srgbClr val="002060"/>
              </a:solidFill>
            </a:endParaRPr>
          </a:p>
          <a:p>
            <a:pPr algn="r"/>
            <a:r>
              <a:rPr lang="uk-UA" sz="1800" i="1" dirty="0" smtClean="0"/>
              <a:t>Розробила  вчитель </a:t>
            </a:r>
          </a:p>
          <a:p>
            <a:pPr algn="r"/>
            <a:r>
              <a:rPr lang="uk-UA" sz="1800" i="1" dirty="0" smtClean="0"/>
              <a:t>української мови та літератури</a:t>
            </a:r>
          </a:p>
          <a:p>
            <a:pPr algn="r"/>
            <a:r>
              <a:rPr lang="uk-UA" sz="1800" i="1" dirty="0" err="1" smtClean="0"/>
              <a:t>Носаченко</a:t>
            </a:r>
            <a:r>
              <a:rPr lang="uk-UA" sz="1800" i="1" dirty="0" smtClean="0"/>
              <a:t> Людмила Михайлівна</a:t>
            </a:r>
            <a:endParaRPr lang="ru-RU" sz="1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357165"/>
          <a:ext cx="8229600" cy="61436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200"/>
                <a:gridCol w="2743200"/>
                <a:gridCol w="2743200"/>
              </a:tblGrid>
              <a:tr h="2047890"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rId2" action="ppaction://hlinksldjump"/>
                        </a:rPr>
                        <a:t>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rId3" action="ppaction://hlinksldjump"/>
                        </a:rPr>
                        <a:t>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rId4" action="ppaction://hlinksldjump"/>
                        </a:rPr>
                        <a:t>3</a:t>
                      </a:r>
                      <a:endParaRPr lang="ru-RU" b="1" dirty="0"/>
                    </a:p>
                  </a:txBody>
                  <a:tcPr/>
                </a:tc>
              </a:tr>
              <a:tr h="2047890"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rId5" action="ppaction://hlinksldjump"/>
                        </a:rPr>
                        <a:t>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rId6" action="ppaction://hlinksldjump"/>
                        </a:rPr>
                        <a:t>5</a:t>
                      </a:r>
                      <a:endParaRPr lang="ru-RU" b="1" dirty="0" smtClean="0"/>
                    </a:p>
                    <a:p>
                      <a:pPr algn="ctr"/>
                      <a:r>
                        <a:rPr lang="ru-RU" sz="9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mbria Math" pitchFamily="18" charset="0"/>
                          <a:cs typeface="Times New Roman" pitchFamily="18" charset="0"/>
                        </a:rPr>
                        <a:t>?</a:t>
                      </a:r>
                      <a:endParaRPr lang="ru-RU" sz="96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mbria Math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rId7" action="ppaction://hlinksldjump"/>
                        </a:rPr>
                        <a:t>6</a:t>
                      </a:r>
                      <a:endParaRPr lang="ru-RU" b="1" dirty="0"/>
                    </a:p>
                  </a:txBody>
                  <a:tcPr/>
                </a:tc>
              </a:tr>
              <a:tr h="2047890"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" action="ppaction://noaction"/>
                        </a:rPr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" action="ppaction://noaction"/>
                        </a:rPr>
                        <a:t>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hlinkClick r:id="rId8" action="ppaction://hlinksldjump"/>
                        </a:rPr>
                        <a:t>9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4" descr="D:\Мои документы\Укр лит\ППЗ УкрЛіт10\Lessons\img\lesya2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71538" y="428604"/>
            <a:ext cx="1339871" cy="1928826"/>
          </a:xfrm>
          <a:prstGeom prst="rect">
            <a:avLst/>
          </a:prstGeom>
          <a:noFill/>
        </p:spPr>
      </p:pic>
      <p:pic>
        <p:nvPicPr>
          <p:cNvPr id="5" name="Picture 2" descr="D:\Мои документы\Укр лит\ППЗ УкрЛіт10\Lessons\img\lesya29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857620" y="428604"/>
            <a:ext cx="1396736" cy="1928826"/>
          </a:xfrm>
          <a:prstGeom prst="rect">
            <a:avLst/>
          </a:prstGeom>
          <a:noFill/>
        </p:spPr>
      </p:pic>
      <p:pic>
        <p:nvPicPr>
          <p:cNvPr id="7" name="Picture 2" descr="D:\Мои документы\Досвід\Презентації\Леся Українка\00000005.jpg"/>
          <p:cNvPicPr>
            <a:picLocks noChangeAspect="1" noChangeArrowheads="1"/>
          </p:cNvPicPr>
          <p:nvPr/>
        </p:nvPicPr>
        <p:blipFill>
          <a:blip r:embed="rId11">
            <a:lum contrast="30000"/>
          </a:blip>
          <a:srcRect b="9469"/>
          <a:stretch>
            <a:fillRect/>
          </a:stretch>
        </p:blipFill>
        <p:spPr bwMode="auto">
          <a:xfrm>
            <a:off x="6715140" y="428604"/>
            <a:ext cx="1519682" cy="1928826"/>
          </a:xfrm>
          <a:prstGeom prst="rect">
            <a:avLst/>
          </a:prstGeom>
          <a:noFill/>
        </p:spPr>
      </p:pic>
      <p:pic>
        <p:nvPicPr>
          <p:cNvPr id="8" name="Picture 4" descr="D:\Мои документы\Досвід\Презентації\Леся Українка\lysenko.jpg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 l="4772" t="3448" r="4552" b="10261"/>
          <a:stretch>
            <a:fillRect/>
          </a:stretch>
        </p:blipFill>
        <p:spPr bwMode="auto">
          <a:xfrm>
            <a:off x="6786578" y="2571744"/>
            <a:ext cx="1389071" cy="1829509"/>
          </a:xfrm>
          <a:prstGeom prst="rect">
            <a:avLst/>
          </a:prstGeom>
          <a:noFill/>
        </p:spPr>
      </p:pic>
      <p:pic>
        <p:nvPicPr>
          <p:cNvPr id="9" name="Picture 2" descr="D:\IMG_0004.jpg"/>
          <p:cNvPicPr>
            <a:picLocks noChangeAspect="1" noChangeArrowheads="1"/>
          </p:cNvPicPr>
          <p:nvPr/>
        </p:nvPicPr>
        <p:blipFill>
          <a:blip r:embed="rId13" cstate="print">
            <a:lum bright="-10000" contrast="20000"/>
          </a:blip>
          <a:srcRect l="2326" t="13302" r="2326"/>
          <a:stretch>
            <a:fillRect/>
          </a:stretch>
        </p:blipFill>
        <p:spPr bwMode="auto">
          <a:xfrm>
            <a:off x="1000101" y="4572008"/>
            <a:ext cx="1774192" cy="1839094"/>
          </a:xfrm>
          <a:prstGeom prst="rect">
            <a:avLst/>
          </a:prstGeom>
          <a:noFill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880477" y="4572007"/>
            <a:ext cx="1548780" cy="1906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 descr="D:\Мои документы\Укр лит\ППЗ УкрЛіт10\Lessons\img\lesya2.jpg"/>
          <p:cNvPicPr>
            <a:picLocks noChangeAspect="1" noChangeArrowheads="1"/>
          </p:cNvPicPr>
          <p:nvPr/>
        </p:nvPicPr>
        <p:blipFill>
          <a:blip r:embed="rId15">
            <a:lum bright="-10000" contrast="10000"/>
          </a:blip>
          <a:srcRect/>
          <a:stretch>
            <a:fillRect/>
          </a:stretch>
        </p:blipFill>
        <p:spPr bwMode="auto">
          <a:xfrm>
            <a:off x="1142976" y="2464818"/>
            <a:ext cx="1214446" cy="1892876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6858016" y="4572008"/>
            <a:ext cx="1285884" cy="1857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002060"/>
                </a:solidFill>
              </a:rPr>
              <a:t>На крилах</a:t>
            </a:r>
          </a:p>
          <a:p>
            <a:pPr algn="ctr"/>
            <a:r>
              <a:rPr lang="uk-UA" b="1" i="1" dirty="0" smtClean="0">
                <a:solidFill>
                  <a:srgbClr val="002060"/>
                </a:solidFill>
              </a:rPr>
              <a:t>пісень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Розшифрування </a:t>
            </a:r>
            <a:r>
              <a:rPr lang="uk-UA" dirty="0" err="1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кроссенсу</a:t>
            </a:r>
            <a:endParaRPr lang="ru-RU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8686800" cy="5786454"/>
          </a:xfrm>
        </p:spPr>
        <p:txBody>
          <a:bodyPr/>
          <a:lstStyle/>
          <a:p>
            <a:pPr marL="651510" indent="-514350" algn="ctr">
              <a:buAutoNum type="arabicPeriod"/>
            </a:pPr>
            <a:r>
              <a:rPr lang="uk-UA" b="1" dirty="0" smtClean="0">
                <a:latin typeface="+mj-lt"/>
                <a:cs typeface="Times New Roman" pitchFamily="18" charset="0"/>
              </a:rPr>
              <a:t>Петро  Антонович Косач – дворянин, юрист, високоосвічена людина прогресивних поглядів, б</a:t>
            </a:r>
            <a:r>
              <a:rPr lang="uk-UA" b="1" dirty="0" smtClean="0">
                <a:latin typeface="+mj-lt"/>
              </a:rPr>
              <a:t>атько Лесі Українки</a:t>
            </a:r>
            <a:r>
              <a:rPr lang="uk-UA" b="1" dirty="0" smtClean="0">
                <a:latin typeface="+mj-lt"/>
                <a:cs typeface="Times New Roman" pitchFamily="18" charset="0"/>
              </a:rPr>
              <a:t>.</a:t>
            </a:r>
            <a:endParaRPr lang="uk-UA" b="1" dirty="0">
              <a:latin typeface="+mj-lt"/>
            </a:endParaRPr>
          </a:p>
        </p:txBody>
      </p:sp>
      <p:pic>
        <p:nvPicPr>
          <p:cNvPr id="5" name="Picture 4" descr="D:\Мои документы\Укр лит\ППЗ УкрЛіт10\Lessons\img\lesya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2500306"/>
            <a:ext cx="2878242" cy="414340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 rot="6449790">
            <a:off x="4306543" y="3244334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/>
              <a:t>––  </a:t>
            </a:r>
            <a:endParaRPr lang="ru-RU" dirty="0"/>
          </a:p>
        </p:txBody>
      </p:sp>
      <p:sp>
        <p:nvSpPr>
          <p:cNvPr id="9" name="Стрелка влево 8">
            <a:hlinkClick r:id="rId3" action="ppaction://hlinksldjump"/>
          </p:cNvPr>
          <p:cNvSpPr/>
          <p:nvPr/>
        </p:nvSpPr>
        <p:spPr>
          <a:xfrm>
            <a:off x="285720" y="6215082"/>
            <a:ext cx="857256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71451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2. </a:t>
            </a:r>
            <a:r>
              <a:rPr lang="ru-RU" sz="2800" dirty="0" smtClean="0">
                <a:solidFill>
                  <a:schemeClr val="tx1"/>
                </a:solidFill>
                <a:cs typeface="Times New Roman" pitchFamily="18" charset="0"/>
              </a:rPr>
              <a:t>Ольга </a:t>
            </a:r>
            <a:r>
              <a:rPr lang="uk-UA" sz="2800" dirty="0" smtClean="0">
                <a:solidFill>
                  <a:schemeClr val="tx1"/>
                </a:solidFill>
                <a:cs typeface="Times New Roman" pitchFamily="18" charset="0"/>
              </a:rPr>
              <a:t>Петрівна Косач  </a:t>
            </a:r>
            <a:br>
              <a:rPr lang="uk-UA" sz="2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cs typeface="Times New Roman" pitchFamily="18" charset="0"/>
              </a:rPr>
              <a:t>(уроджена – Драгоманова) – дворянка,  українська письменниця, </a:t>
            </a:r>
            <a:br>
              <a:rPr lang="uk-UA" sz="2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cs typeface="Times New Roman" pitchFamily="18" charset="0"/>
              </a:rPr>
              <a:t>літературний псевдонім – Олена Пчілка, м</a:t>
            </a:r>
            <a:r>
              <a:rPr lang="uk-UA" sz="2800" dirty="0" smtClean="0">
                <a:solidFill>
                  <a:schemeClr val="tx1"/>
                </a:solidFill>
              </a:rPr>
              <a:t>ати </a:t>
            </a:r>
            <a:r>
              <a:rPr lang="uk-UA" sz="2800" dirty="0" smtClean="0"/>
              <a:t> </a:t>
            </a:r>
            <a:r>
              <a:rPr lang="uk-UA" sz="2800" dirty="0" smtClean="0">
                <a:solidFill>
                  <a:schemeClr val="tx1"/>
                </a:solidFill>
              </a:rPr>
              <a:t>Лесі Українки</a:t>
            </a:r>
            <a:r>
              <a:rPr lang="uk-UA" sz="28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  <a:br>
              <a:rPr lang="uk-UA" sz="2800" dirty="0" smtClean="0">
                <a:solidFill>
                  <a:schemeClr val="tx1"/>
                </a:solidFill>
                <a:cs typeface="Times New Roman" pitchFamily="18" charset="0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" name="Picture 2" descr="D:\Мои документы\Укр лит\ППЗ УкрЛіт10\Lessons\img\lesya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571744"/>
            <a:ext cx="3000396" cy="4143404"/>
          </a:xfrm>
          <a:prstGeom prst="rect">
            <a:avLst/>
          </a:prstGeom>
          <a:noFill/>
        </p:spPr>
      </p:pic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357158" y="6143644"/>
            <a:ext cx="1000132" cy="50006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2071702"/>
          </a:xfrm>
        </p:spPr>
        <p:txBody>
          <a:bodyPr>
            <a:noAutofit/>
          </a:bodyPr>
          <a:lstStyle/>
          <a:p>
            <a:r>
              <a:rPr lang="uk-UA" sz="2800" dirty="0" smtClean="0">
                <a:solidFill>
                  <a:schemeClr val="tx1"/>
                </a:solidFill>
              </a:rPr>
              <a:t/>
            </a:r>
            <a:br>
              <a:rPr lang="uk-UA" sz="2800" dirty="0" smtClean="0">
                <a:solidFill>
                  <a:schemeClr val="tx1"/>
                </a:solidFill>
              </a:rPr>
            </a:br>
            <a:r>
              <a:rPr lang="uk-UA" sz="2800" dirty="0" smtClean="0">
                <a:solidFill>
                  <a:schemeClr val="tx1"/>
                </a:solidFill>
              </a:rPr>
              <a:t/>
            </a:r>
            <a:br>
              <a:rPr lang="uk-UA" sz="2800" dirty="0" smtClean="0">
                <a:solidFill>
                  <a:schemeClr val="tx1"/>
                </a:solidFill>
              </a:rPr>
            </a:br>
            <a:r>
              <a:rPr lang="uk-UA" sz="2800" dirty="0" smtClean="0">
                <a:solidFill>
                  <a:schemeClr val="tx1"/>
                </a:solidFill>
              </a:rPr>
              <a:t>3. Михайло  Петрович Драгоманов –</a:t>
            </a:r>
            <a:br>
              <a:rPr lang="uk-UA" sz="2800" dirty="0" smtClean="0">
                <a:solidFill>
                  <a:schemeClr val="tx1"/>
                </a:solidFill>
              </a:rPr>
            </a:br>
            <a:r>
              <a:rPr lang="uk-UA" sz="2800" dirty="0" smtClean="0">
                <a:solidFill>
                  <a:schemeClr val="tx1"/>
                </a:solidFill>
              </a:rPr>
              <a:t>  український  учений, громадський діяч, дядько  Лесі Українки по матері,  мав  великий  вплив на формування </a:t>
            </a:r>
            <a:br>
              <a:rPr lang="uk-UA" sz="2800" dirty="0" smtClean="0">
                <a:solidFill>
                  <a:schemeClr val="tx1"/>
                </a:solidFill>
              </a:rPr>
            </a:br>
            <a:r>
              <a:rPr lang="uk-UA" sz="2800" dirty="0" smtClean="0">
                <a:solidFill>
                  <a:schemeClr val="tx1"/>
                </a:solidFill>
              </a:rPr>
              <a:t>світогляду  Лесі Українки.</a:t>
            </a:r>
            <a:br>
              <a:rPr lang="uk-UA" sz="2800" dirty="0" smtClean="0">
                <a:solidFill>
                  <a:schemeClr val="tx1"/>
                </a:solidFill>
              </a:rPr>
            </a:br>
            <a:r>
              <a:rPr lang="uk-UA" sz="2800" dirty="0" smtClean="0">
                <a:solidFill>
                  <a:schemeClr val="tx1"/>
                </a:solidFill>
              </a:rPr>
              <a:t/>
            </a:r>
            <a:br>
              <a:rPr lang="uk-UA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" name="Picture 2" descr="D:\Мои документы\Досвід\Презентації\Леся Українка\00000005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b="10426"/>
          <a:stretch>
            <a:fillRect/>
          </a:stretch>
        </p:blipFill>
        <p:spPr bwMode="auto">
          <a:xfrm>
            <a:off x="2972583" y="2428868"/>
            <a:ext cx="3413148" cy="4286280"/>
          </a:xfrm>
          <a:prstGeom prst="rect">
            <a:avLst/>
          </a:prstGeom>
          <a:noFill/>
        </p:spPr>
      </p:pic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285720" y="607220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br>
              <a:rPr lang="uk-UA" dirty="0" smtClean="0"/>
            </a:br>
            <a:r>
              <a:rPr lang="uk-UA" sz="3600" dirty="0" smtClean="0">
                <a:solidFill>
                  <a:schemeClr val="tx1"/>
                </a:solidFill>
              </a:rPr>
              <a:t>4. </a:t>
            </a:r>
            <a:r>
              <a:rPr lang="uk-UA" sz="3600" dirty="0" smtClean="0">
                <a:solidFill>
                  <a:schemeClr val="tx1"/>
                </a:solidFill>
                <a:cs typeface="Times New Roman" pitchFamily="18" charset="0"/>
              </a:rPr>
              <a:t>Лариса Косач із братом Михайлом.</a:t>
            </a:r>
            <a:br>
              <a:rPr lang="uk-UA" sz="36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uk-UA" sz="36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br>
              <a:rPr lang="uk-UA" sz="3600" dirty="0" smtClean="0">
                <a:solidFill>
                  <a:schemeClr val="tx1"/>
                </a:solidFill>
                <a:cs typeface="Times New Roman" pitchFamily="18" charset="0"/>
              </a:rPr>
            </a:b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5" name="Picture 2" descr="D:\Мои документы\Укр лит\ППЗ УкрЛіт10\Lessons\img\lesya2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2428860" y="785794"/>
            <a:ext cx="3325440" cy="5000660"/>
          </a:xfrm>
          <a:prstGeom prst="rect">
            <a:avLst/>
          </a:prstGeom>
          <a:noFill/>
        </p:spPr>
      </p:pic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285720" y="607220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357818" y="2500306"/>
            <a:ext cx="37861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endParaRPr lang="uk-UA" dirty="0" smtClean="0">
              <a:cs typeface="Times New Roman" pitchFamily="18" charset="0"/>
            </a:endParaRPr>
          </a:p>
          <a:p>
            <a:pPr algn="r"/>
            <a:r>
              <a:rPr lang="uk-UA" b="1" i="1" dirty="0" smtClean="0">
                <a:cs typeface="Times New Roman" pitchFamily="18" charset="0"/>
              </a:rPr>
              <a:t>Особлива дружба змалку </a:t>
            </a:r>
          </a:p>
          <a:p>
            <a:pPr algn="r"/>
            <a:r>
              <a:rPr lang="uk-UA" b="1" i="1" dirty="0" smtClean="0">
                <a:cs typeface="Times New Roman" pitchFamily="18" charset="0"/>
              </a:rPr>
              <a:t>поєднувала  Лесю зі </a:t>
            </a:r>
          </a:p>
          <a:p>
            <a:pPr algn="r"/>
            <a:r>
              <a:rPr lang="uk-UA" b="1" i="1" dirty="0" smtClean="0">
                <a:cs typeface="Times New Roman" pitchFamily="18" charset="0"/>
              </a:rPr>
              <a:t>старшим  братом Михайлом,</a:t>
            </a:r>
          </a:p>
          <a:p>
            <a:pPr algn="r"/>
            <a:r>
              <a:rPr lang="uk-UA" b="1" i="1" dirty="0" smtClean="0">
                <a:cs typeface="Times New Roman" pitchFamily="18" charset="0"/>
              </a:rPr>
              <a:t> за що </a:t>
            </a:r>
            <a:r>
              <a:rPr lang="uk-UA" b="1" i="1" smtClean="0">
                <a:cs typeface="Times New Roman" pitchFamily="18" charset="0"/>
              </a:rPr>
              <a:t>їх  називали  </a:t>
            </a:r>
            <a:r>
              <a:rPr lang="uk-UA" b="1" i="1" dirty="0" err="1" smtClean="0">
                <a:cs typeface="Times New Roman" pitchFamily="18" charset="0"/>
              </a:rPr>
              <a:t>“Мишолося”</a:t>
            </a:r>
            <a:r>
              <a:rPr lang="uk-UA" b="1" i="1" dirty="0" smtClean="0">
                <a:cs typeface="Times New Roman" pitchFamily="18" charset="0"/>
              </a:rPr>
              <a:t>.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200" dirty="0" smtClean="0">
                <a:solidFill>
                  <a:schemeClr val="tx1"/>
                </a:solidFill>
              </a:rPr>
              <a:t/>
            </a:r>
            <a:br>
              <a:rPr lang="uk-UA" sz="3200" dirty="0" smtClean="0">
                <a:solidFill>
                  <a:schemeClr val="tx1"/>
                </a:solidFill>
              </a:rPr>
            </a:br>
            <a:r>
              <a:rPr lang="uk-UA" sz="3200" dirty="0" smtClean="0">
                <a:solidFill>
                  <a:schemeClr val="tx1"/>
                </a:solidFill>
              </a:rPr>
              <a:t/>
            </a:r>
            <a:br>
              <a:rPr lang="uk-UA" sz="3200" dirty="0" smtClean="0">
                <a:solidFill>
                  <a:schemeClr val="tx1"/>
                </a:solidFill>
              </a:rPr>
            </a:br>
            <a:r>
              <a:rPr lang="uk-UA" sz="3200" dirty="0" smtClean="0">
                <a:solidFill>
                  <a:schemeClr val="tx1"/>
                </a:solidFill>
              </a:rPr>
              <a:t/>
            </a:r>
            <a:br>
              <a:rPr lang="uk-UA" sz="3200" dirty="0" smtClean="0">
                <a:solidFill>
                  <a:schemeClr val="tx1"/>
                </a:solidFill>
              </a:rPr>
            </a:br>
            <a:r>
              <a:rPr lang="uk-UA" sz="3200" dirty="0" smtClean="0">
                <a:solidFill>
                  <a:schemeClr val="tx1"/>
                </a:solidFill>
              </a:rPr>
              <a:t/>
            </a:r>
            <a:br>
              <a:rPr lang="uk-UA" sz="3200" dirty="0" smtClean="0">
                <a:solidFill>
                  <a:schemeClr val="tx1"/>
                </a:solidFill>
              </a:rPr>
            </a:br>
            <a:r>
              <a:rPr lang="uk-UA" sz="3200" dirty="0" smtClean="0">
                <a:solidFill>
                  <a:schemeClr val="tx1"/>
                </a:solidFill>
              </a:rPr>
              <a:t/>
            </a:r>
            <a:br>
              <a:rPr lang="uk-UA" sz="3200" dirty="0" smtClean="0">
                <a:solidFill>
                  <a:schemeClr val="tx1"/>
                </a:solidFill>
              </a:rPr>
            </a:br>
            <a:r>
              <a:rPr lang="uk-UA" sz="3100" dirty="0" smtClean="0">
                <a:solidFill>
                  <a:schemeClr val="tx1"/>
                </a:solidFill>
              </a:rPr>
              <a:t>6. Микола Віталійович Лисенко – український композитор,  який мав великий вплив на формування фольклорних інтересів і поглядів Лесі Українки.</a:t>
            </a:r>
            <a:br>
              <a:rPr lang="uk-UA" sz="3100" dirty="0" smtClean="0">
                <a:solidFill>
                  <a:schemeClr val="tx1"/>
                </a:solidFill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uk-UA" sz="3200" dirty="0" smtClean="0">
                <a:solidFill>
                  <a:schemeClr val="tx1"/>
                </a:solidFill>
              </a:rPr>
              <a:t/>
            </a:r>
            <a:br>
              <a:rPr lang="uk-UA" sz="3200" dirty="0" smtClean="0">
                <a:solidFill>
                  <a:schemeClr val="tx1"/>
                </a:solidFill>
              </a:rPr>
            </a:br>
            <a:r>
              <a:rPr lang="uk-UA" sz="3200" dirty="0" smtClean="0">
                <a:solidFill>
                  <a:schemeClr val="tx1"/>
                </a:solidFill>
              </a:rPr>
              <a:t/>
            </a:r>
            <a:br>
              <a:rPr lang="uk-UA" sz="3200" dirty="0" smtClean="0">
                <a:solidFill>
                  <a:schemeClr val="tx1"/>
                </a:solidFill>
              </a:rPr>
            </a:br>
            <a:endParaRPr lang="ru-RU" sz="3100" dirty="0">
              <a:solidFill>
                <a:schemeClr val="tx1"/>
              </a:solidFill>
            </a:endParaRPr>
          </a:p>
        </p:txBody>
      </p:sp>
      <p:pic>
        <p:nvPicPr>
          <p:cNvPr id="4" name="Picture 4" descr="D:\Мои документы\Досвід\Презентації\Леся Українка\lysenk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20000"/>
          </a:blip>
          <a:srcRect l="6859" t="3448" r="4552" b="10397"/>
          <a:stretch>
            <a:fillRect/>
          </a:stretch>
        </p:blipFill>
        <p:spPr bwMode="auto">
          <a:xfrm>
            <a:off x="3071802" y="2285992"/>
            <a:ext cx="3032728" cy="4143404"/>
          </a:xfrm>
          <a:prstGeom prst="rect">
            <a:avLst/>
          </a:prstGeom>
          <a:noFill/>
        </p:spPr>
      </p:pic>
      <p:sp>
        <p:nvSpPr>
          <p:cNvPr id="5" name="Стрелка влево 4">
            <a:hlinkClick r:id="rId3" action="ppaction://hlinksldjump"/>
          </p:cNvPr>
          <p:cNvSpPr/>
          <p:nvPr/>
        </p:nvSpPr>
        <p:spPr>
          <a:xfrm>
            <a:off x="285720" y="607220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643998" cy="1582726"/>
          </a:xfrm>
        </p:spPr>
        <p:txBody>
          <a:bodyPr>
            <a:noAutofit/>
          </a:bodyPr>
          <a:lstStyle/>
          <a:p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2400" dirty="0" smtClean="0">
                <a:solidFill>
                  <a:schemeClr val="tx1"/>
                </a:solidFill>
              </a:rPr>
              <a:t>7.  Леся Українка добре грала на фортепіано, навіть пробувала </a:t>
            </a:r>
            <a:r>
              <a:rPr lang="uk-UA" sz="2400" smtClean="0">
                <a:solidFill>
                  <a:schemeClr val="tx1"/>
                </a:solidFill>
              </a:rPr>
              <a:t>писати  музику,  </a:t>
            </a:r>
            <a:r>
              <a:rPr lang="uk-UA" sz="2400" dirty="0" smtClean="0">
                <a:solidFill>
                  <a:schemeClr val="tx1"/>
                </a:solidFill>
              </a:rPr>
              <a:t>лише хвороба завадила їй стати музикантом.  Прощаючись  з улюбленим інструментом, написала вірш </a:t>
            </a:r>
            <a:r>
              <a:rPr lang="uk-UA" sz="2400" dirty="0" err="1" smtClean="0">
                <a:solidFill>
                  <a:schemeClr val="tx1"/>
                </a:solidFill>
              </a:rPr>
              <a:t>“До</a:t>
            </a:r>
            <a:r>
              <a:rPr lang="uk-UA" sz="2400" dirty="0" smtClean="0">
                <a:solidFill>
                  <a:schemeClr val="tx1"/>
                </a:solidFill>
              </a:rPr>
              <a:t> мого </a:t>
            </a:r>
            <a:r>
              <a:rPr lang="uk-UA" sz="2400" dirty="0" err="1" smtClean="0">
                <a:solidFill>
                  <a:schemeClr val="tx1"/>
                </a:solidFill>
              </a:rPr>
              <a:t>фортепіано”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uk-UA" sz="3200" dirty="0" smtClean="0"/>
              <a:t> </a:t>
            </a:r>
            <a:r>
              <a:rPr lang="ru-RU" sz="3200" dirty="0" smtClean="0">
                <a:solidFill>
                  <a:schemeClr val="tx1"/>
                </a:solidFill>
              </a:rPr>
              <a:t/>
            </a:r>
            <a:br>
              <a:rPr lang="ru-RU" sz="3200" dirty="0" smtClean="0">
                <a:solidFill>
                  <a:schemeClr val="tx1"/>
                </a:solidFill>
              </a:rPr>
            </a:b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6" name="Picture 2" descr="D:\IMG_0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20000"/>
          </a:blip>
          <a:srcRect l="2326" t="13302" r="2326"/>
          <a:stretch>
            <a:fillRect/>
          </a:stretch>
        </p:blipFill>
        <p:spPr bwMode="auto">
          <a:xfrm>
            <a:off x="2143108" y="1857364"/>
            <a:ext cx="4541789" cy="4708525"/>
          </a:xfrm>
          <a:prstGeom prst="rect">
            <a:avLst/>
          </a:prstGeom>
          <a:noFill/>
        </p:spPr>
      </p:pic>
      <p:sp>
        <p:nvSpPr>
          <p:cNvPr id="7" name="Стрелка влево 6">
            <a:hlinkClick r:id="rId3" action="ppaction://hlinksldjump"/>
          </p:cNvPr>
          <p:cNvSpPr/>
          <p:nvPr/>
        </p:nvSpPr>
        <p:spPr>
          <a:xfrm>
            <a:off x="285720" y="607220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 smtClean="0">
                <a:solidFill>
                  <a:schemeClr val="tx1"/>
                </a:solidFill>
              </a:rPr>
              <a:t/>
            </a:r>
            <a:br>
              <a:rPr lang="uk-UA" sz="3200" dirty="0" smtClean="0">
                <a:solidFill>
                  <a:schemeClr val="tx1"/>
                </a:solidFill>
              </a:rPr>
            </a:br>
            <a:r>
              <a:rPr lang="uk-UA" sz="3200" dirty="0" smtClean="0">
                <a:solidFill>
                  <a:schemeClr val="tx1"/>
                </a:solidFill>
              </a:rPr>
              <a:t>8. </a:t>
            </a:r>
            <a:r>
              <a:rPr lang="uk-UA" sz="3200" dirty="0" smtClean="0">
                <a:solidFill>
                  <a:schemeClr val="tx1"/>
                </a:solidFill>
                <a:cs typeface="Times New Roman" pitchFamily="18" charset="0"/>
              </a:rPr>
              <a:t>Генріх Гейне – німецький поет, твори якого перекладала Леся Українка.</a:t>
            </a:r>
            <a:br>
              <a:rPr lang="uk-UA" sz="3200" dirty="0" smtClean="0">
                <a:solidFill>
                  <a:schemeClr val="tx1"/>
                </a:solidFill>
                <a:cs typeface="Times New Roman" pitchFamily="18" charset="0"/>
              </a:rPr>
            </a:b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uk-UA" sz="1800" dirty="0" smtClean="0">
                <a:solidFill>
                  <a:schemeClr val="bg1"/>
                </a:solidFill>
              </a:rPr>
              <a:t>У </a:t>
            </a:r>
            <a:r>
              <a:rPr lang="ru-RU" sz="1800" dirty="0" smtClean="0">
                <a:solidFill>
                  <a:schemeClr val="bg1"/>
                </a:solidFill>
              </a:rPr>
              <a:t>1892р. </a:t>
            </a:r>
          </a:p>
          <a:p>
            <a:pPr algn="r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у </a:t>
            </a:r>
            <a:r>
              <a:rPr lang="uk-UA" sz="1800" dirty="0" smtClean="0">
                <a:solidFill>
                  <a:schemeClr val="bg1"/>
                </a:solidFill>
              </a:rPr>
              <a:t>Львові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uk-UA" sz="1800" dirty="0" smtClean="0">
                <a:solidFill>
                  <a:schemeClr val="bg1"/>
                </a:solidFill>
              </a:rPr>
              <a:t>виходить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endParaRPr lang="en-US" sz="1800" dirty="0" smtClean="0">
              <a:solidFill>
                <a:schemeClr val="bg1"/>
              </a:solidFill>
            </a:endParaRPr>
          </a:p>
          <a:p>
            <a:pPr algn="r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“Книга </a:t>
            </a:r>
            <a:r>
              <a:rPr lang="uk-UA" sz="1800" dirty="0" smtClean="0">
                <a:solidFill>
                  <a:schemeClr val="bg1"/>
                </a:solidFill>
              </a:rPr>
              <a:t>пісень</a:t>
            </a:r>
            <a:r>
              <a:rPr lang="ru-RU" sz="1800" dirty="0" smtClean="0">
                <a:solidFill>
                  <a:schemeClr val="bg1"/>
                </a:solidFill>
              </a:rPr>
              <a:t>” </a:t>
            </a:r>
            <a:endParaRPr lang="en-US" sz="1800" dirty="0" smtClean="0">
              <a:solidFill>
                <a:schemeClr val="bg1"/>
              </a:solidFill>
            </a:endParaRPr>
          </a:p>
          <a:p>
            <a:pPr algn="r">
              <a:buNone/>
            </a:pPr>
            <a:r>
              <a:rPr lang="uk-UA" sz="1800" dirty="0" smtClean="0">
                <a:solidFill>
                  <a:schemeClr val="bg1"/>
                </a:solidFill>
              </a:rPr>
              <a:t>Генріха </a:t>
            </a:r>
            <a:r>
              <a:rPr lang="ru-RU" sz="1800" dirty="0" smtClean="0">
                <a:solidFill>
                  <a:schemeClr val="bg1"/>
                </a:solidFill>
              </a:rPr>
              <a:t>Гейне, </a:t>
            </a:r>
            <a:endParaRPr lang="en-US" sz="1800" dirty="0" smtClean="0">
              <a:solidFill>
                <a:schemeClr val="bg1"/>
              </a:solidFill>
            </a:endParaRPr>
          </a:p>
          <a:p>
            <a:pPr algn="r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де  </a:t>
            </a:r>
            <a:r>
              <a:rPr lang="uk-UA" sz="1800" i="1" dirty="0" smtClean="0">
                <a:solidFill>
                  <a:schemeClr val="bg1"/>
                </a:solidFill>
              </a:rPr>
              <a:t>Лесі Українці </a:t>
            </a:r>
            <a:r>
              <a:rPr lang="ru-RU" sz="1800" dirty="0" smtClean="0">
                <a:solidFill>
                  <a:schemeClr val="bg1"/>
                </a:solidFill>
              </a:rPr>
              <a:t>належали </a:t>
            </a:r>
            <a:endParaRPr lang="en-US" sz="1800" dirty="0" smtClean="0">
              <a:solidFill>
                <a:schemeClr val="bg1"/>
              </a:solidFill>
            </a:endParaRPr>
          </a:p>
          <a:p>
            <a:pPr algn="r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92 </a:t>
            </a:r>
            <a:r>
              <a:rPr lang="uk-UA" sz="1800" dirty="0" smtClean="0">
                <a:solidFill>
                  <a:schemeClr val="bg1"/>
                </a:solidFill>
              </a:rPr>
              <a:t>переклади.</a:t>
            </a:r>
          </a:p>
          <a:p>
            <a:pPr algn="r">
              <a:buNone/>
            </a:pPr>
            <a:endParaRPr lang="uk-UA" sz="1800" dirty="0" smtClean="0">
              <a:solidFill>
                <a:schemeClr val="bg1"/>
              </a:solidFill>
            </a:endParaRPr>
          </a:p>
          <a:p>
            <a:pPr algn="r">
              <a:buNone/>
            </a:pPr>
            <a:endParaRPr lang="uk-UA" sz="1800" dirty="0" smtClean="0">
              <a:solidFill>
                <a:schemeClr val="bg1"/>
              </a:solidFill>
            </a:endParaRPr>
          </a:p>
          <a:p>
            <a:pPr algn="r">
              <a:buNone/>
            </a:pPr>
            <a:endParaRPr lang="uk-UA" sz="1800" dirty="0" smtClean="0">
              <a:solidFill>
                <a:schemeClr val="bg1"/>
              </a:solidFill>
            </a:endParaRPr>
          </a:p>
          <a:p>
            <a:pPr algn="r">
              <a:buNone/>
            </a:pPr>
            <a:endParaRPr lang="uk-UA" sz="1800" dirty="0" smtClean="0">
              <a:solidFill>
                <a:schemeClr val="bg1"/>
              </a:solidFill>
            </a:endParaRPr>
          </a:p>
          <a:p>
            <a:pPr algn="r">
              <a:buNone/>
            </a:pPr>
            <a:r>
              <a:rPr lang="uk-UA" sz="1800" dirty="0" smtClean="0">
                <a:solidFill>
                  <a:schemeClr val="bg1"/>
                </a:solidFill>
              </a:rPr>
              <a:t>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71612"/>
            <a:ext cx="4178432" cy="5143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6000760" y="4860160"/>
            <a:ext cx="314324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Генріх Гейне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(1797-1856)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портрет роботи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М.</a:t>
            </a:r>
            <a:r>
              <a:rPr lang="uk-UA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Оппенгейма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1831)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285720" y="607220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714356"/>
            <a:ext cx="7972452" cy="703282"/>
          </a:xfrm>
        </p:spPr>
        <p:txBody>
          <a:bodyPr>
            <a:noAutofit/>
          </a:bodyPr>
          <a:lstStyle/>
          <a:p>
            <a:r>
              <a:rPr lang="uk-UA" sz="3200" dirty="0" smtClean="0">
                <a:solidFill>
                  <a:schemeClr val="tx1"/>
                </a:solidFill>
              </a:rPr>
              <a:t>9. Перша збірка поетичних творів Лесі Українки </a:t>
            </a:r>
            <a:r>
              <a:rPr lang="uk-UA" sz="3200" i="1" dirty="0" smtClean="0">
                <a:solidFill>
                  <a:schemeClr val="tx1"/>
                </a:solidFill>
              </a:rPr>
              <a:t>«На крилах пісень»</a:t>
            </a:r>
            <a:r>
              <a:rPr lang="uk-UA" sz="3200" dirty="0" smtClean="0">
                <a:solidFill>
                  <a:schemeClr val="tx1"/>
                </a:solidFill>
              </a:rPr>
              <a:t> вийшла друком у Львові на початку 1893 р.</a:t>
            </a:r>
            <a:r>
              <a:rPr lang="ru-RU" sz="3200" dirty="0" smtClean="0">
                <a:solidFill>
                  <a:schemeClr val="tx1"/>
                </a:solidFill>
              </a:rPr>
              <a:t/>
            </a:r>
            <a:br>
              <a:rPr lang="ru-RU" sz="3200" dirty="0" smtClean="0">
                <a:solidFill>
                  <a:schemeClr val="tx1"/>
                </a:solidFill>
              </a:rPr>
            </a:b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285720" y="607220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D:\Мои документы\Досвід\Мої документи\Сценарії\Л.Українка\На_крилах_пісень.jpg"/>
          <p:cNvPicPr>
            <a:picLocks noChangeAspect="1" noChangeArrowheads="1"/>
          </p:cNvPicPr>
          <p:nvPr/>
        </p:nvPicPr>
        <p:blipFill>
          <a:blip r:embed="rId3"/>
          <a:srcRect l="8185" t="2824" r="7912" b="4287"/>
          <a:stretch>
            <a:fillRect/>
          </a:stretch>
        </p:blipFill>
        <p:spPr bwMode="auto">
          <a:xfrm>
            <a:off x="3071802" y="1857364"/>
            <a:ext cx="2928958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Мои документы\Укр лит\ППЗ УкрЛіт10\Lessons\img\lesya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3000364" y="1285860"/>
            <a:ext cx="3429024" cy="532641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921822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42852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dirty="0" smtClean="0">
                <a:latin typeface="+mj-lt"/>
              </a:rPr>
              <a:t>5. </a:t>
            </a:r>
            <a:r>
              <a:rPr lang="ru-RU" sz="2200" b="1" i="1" dirty="0" smtClean="0">
                <a:latin typeface="+mj-lt"/>
                <a:cs typeface="Times New Roman" pitchFamily="18" charset="0"/>
              </a:rPr>
              <a:t>Лес</a:t>
            </a:r>
            <a:r>
              <a:rPr lang="uk-UA" sz="2200" b="1" i="1" dirty="0" smtClean="0">
                <a:latin typeface="+mj-lt"/>
                <a:cs typeface="Times New Roman" pitchFamily="18" charset="0"/>
              </a:rPr>
              <a:t>я</a:t>
            </a:r>
            <a:r>
              <a:rPr lang="ru-RU" sz="2200" b="1" i="1" dirty="0" smtClean="0">
                <a:latin typeface="+mj-lt"/>
                <a:cs typeface="Times New Roman" pitchFamily="18" charset="0"/>
              </a:rPr>
              <a:t> </a:t>
            </a:r>
            <a:r>
              <a:rPr lang="uk-UA" sz="2200" b="1" i="1" dirty="0" smtClean="0">
                <a:latin typeface="+mj-lt"/>
                <a:cs typeface="Times New Roman" pitchFamily="18" charset="0"/>
              </a:rPr>
              <a:t>Українка (справжнє  </a:t>
            </a:r>
            <a:r>
              <a:rPr lang="uk-UA" sz="2200" b="1" i="1" dirty="0" err="1" smtClean="0">
                <a:latin typeface="+mj-lt"/>
                <a:cs typeface="Times New Roman" pitchFamily="18" charset="0"/>
              </a:rPr>
              <a:t>ім</a:t>
            </a:r>
            <a:r>
              <a:rPr lang="en-US" sz="2200" b="1" i="1" dirty="0" smtClean="0">
                <a:latin typeface="+mj-lt"/>
                <a:cs typeface="Times New Roman" pitchFamily="18" charset="0"/>
              </a:rPr>
              <a:t>’</a:t>
            </a:r>
            <a:r>
              <a:rPr lang="uk-UA" sz="2200" b="1" i="1" dirty="0" smtClean="0">
                <a:latin typeface="+mj-lt"/>
                <a:cs typeface="Times New Roman" pitchFamily="18" charset="0"/>
              </a:rPr>
              <a:t>я Лариса Петрівна Косач,</a:t>
            </a:r>
          </a:p>
          <a:p>
            <a:pPr algn="ctr"/>
            <a:r>
              <a:rPr lang="uk-UA" sz="2200" b="1" i="1" dirty="0" smtClean="0">
                <a:latin typeface="+mj-lt"/>
                <a:cs typeface="Times New Roman" pitchFamily="18" charset="0"/>
              </a:rPr>
              <a:t> у шлюбі – Квітка,  1871- 1913) </a:t>
            </a:r>
            <a:r>
              <a:rPr lang="uk-UA" sz="2200" b="1" i="1" dirty="0" smtClean="0">
                <a:cs typeface="Times New Roman" pitchFamily="18" charset="0"/>
              </a:rPr>
              <a:t>–</a:t>
            </a:r>
            <a:r>
              <a:rPr lang="uk-UA" sz="2200" b="1" i="1" dirty="0" smtClean="0">
                <a:latin typeface="+mj-lt"/>
                <a:cs typeface="Times New Roman" pitchFamily="18" charset="0"/>
              </a:rPr>
              <a:t> українська  письменниця,  перекладачка, фольклористка,  культурна діячка.</a:t>
            </a:r>
            <a:endParaRPr lang="ru-RU" sz="2200" dirty="0" smtClean="0">
              <a:latin typeface="+mj-lt"/>
            </a:endParaRPr>
          </a:p>
          <a:p>
            <a:endParaRPr lang="ru-RU" dirty="0"/>
          </a:p>
        </p:txBody>
      </p:sp>
      <p:sp>
        <p:nvSpPr>
          <p:cNvPr id="8" name="Стрелка влево 7">
            <a:hlinkClick r:id="rId3" action="ppaction://hlinksldjump"/>
          </p:cNvPr>
          <p:cNvSpPr/>
          <p:nvPr/>
        </p:nvSpPr>
        <p:spPr>
          <a:xfrm>
            <a:off x="285720" y="607220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Використані джерела:</a:t>
            </a:r>
            <a:endParaRPr lang="ru-RU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uk-UA" sz="1600" dirty="0" smtClean="0"/>
          </a:p>
          <a:p>
            <a:pPr>
              <a:buAutoNum type="arabicPeriod"/>
            </a:pPr>
            <a:r>
              <a:rPr lang="uk-UA" sz="1600" dirty="0" err="1" smtClean="0"/>
              <a:t>Вікіпедія</a:t>
            </a:r>
            <a:r>
              <a:rPr lang="uk-UA" sz="1600" dirty="0" smtClean="0"/>
              <a:t>. Вільна енциклопедія. </a:t>
            </a:r>
            <a:r>
              <a:rPr lang="en-US" sz="1600" dirty="0" smtClean="0"/>
              <a:t> </a:t>
            </a:r>
            <a:r>
              <a:rPr lang="uk-UA" sz="1600" dirty="0" smtClean="0"/>
              <a:t>Леся Українка. </a:t>
            </a:r>
            <a:r>
              <a:rPr lang="en-US" sz="1600" dirty="0" smtClean="0"/>
              <a:t>URL:</a:t>
            </a:r>
            <a:r>
              <a:rPr lang="uk-UA" sz="1600" dirty="0" smtClean="0"/>
              <a:t> </a:t>
            </a:r>
            <a:r>
              <a:rPr lang="en-US" sz="1600" dirty="0" smtClean="0">
                <a:hlinkClick r:id="rId2"/>
              </a:rPr>
              <a:t>https://uk.wikipedia.org/wiki/%D0%9B%D0%B5%D1%81%D1%8F_%D0%A3%D0%BA%D1%80%D0%B0%D1%97%D0%BD%D0%BA%D0%B0</a:t>
            </a:r>
            <a:endParaRPr lang="uk-UA" sz="1600" dirty="0" smtClean="0"/>
          </a:p>
          <a:p>
            <a:pPr>
              <a:buNone/>
            </a:pPr>
            <a:r>
              <a:rPr lang="uk-UA" sz="1600" dirty="0" smtClean="0"/>
              <a:t>        </a:t>
            </a:r>
          </a:p>
          <a:p>
            <a:pPr>
              <a:buNone/>
            </a:pPr>
            <a:endParaRPr lang="uk-UA" sz="1600" dirty="0" smtClean="0"/>
          </a:p>
          <a:p>
            <a:pPr>
              <a:buNone/>
            </a:pPr>
            <a:r>
              <a:rPr lang="uk-UA" sz="1600" smtClean="0"/>
              <a:t>2.     Вікіпедія</a:t>
            </a:r>
            <a:r>
              <a:rPr lang="uk-UA" sz="1600" dirty="0" smtClean="0"/>
              <a:t>. Вільна енциклопедія. На крилах пісень.</a:t>
            </a:r>
            <a:r>
              <a:rPr lang="en-US" sz="1600" dirty="0" smtClean="0"/>
              <a:t>URL:</a:t>
            </a:r>
            <a:endParaRPr lang="uk-UA" sz="1600" dirty="0" smtClean="0"/>
          </a:p>
          <a:p>
            <a:pPr>
              <a:buNone/>
            </a:pPr>
            <a:r>
              <a:rPr lang="uk-UA" sz="1600" dirty="0" smtClean="0">
                <a:hlinkClick r:id="rId3"/>
              </a:rPr>
              <a:t> </a:t>
            </a:r>
            <a:r>
              <a:rPr lang="en-US" sz="1600" dirty="0" smtClean="0">
                <a:hlinkClick r:id="rId3"/>
              </a:rPr>
              <a:t>https://uk.wikipedia.org/wiki/%D0%9D%D0%B0_%D0%BA%D1%80%D0%B8%D0%BB%D0%B0%D1%85_%D0%BF%D1%96%D1%81%D0%B5%D0%BD%D1%8C</a:t>
            </a:r>
            <a:endParaRPr lang="uk-UA" sz="1600" dirty="0" smtClean="0"/>
          </a:p>
          <a:p>
            <a:pPr>
              <a:buNone/>
            </a:pPr>
            <a:endParaRPr lang="uk-UA" sz="1600" dirty="0" smtClean="0"/>
          </a:p>
          <a:p>
            <a:pPr>
              <a:buNone/>
            </a:pPr>
            <a:endParaRPr lang="uk-UA" sz="1600" dirty="0" smtClean="0"/>
          </a:p>
          <a:p>
            <a:pPr>
              <a:buNone/>
            </a:pPr>
            <a:endParaRPr lang="uk-UA" sz="1600" dirty="0" smtClean="0"/>
          </a:p>
          <a:p>
            <a:pPr>
              <a:buFont typeface="Wingdings 2"/>
              <a:buAutoNum type="arabicPeriod" startAt="3"/>
            </a:pPr>
            <a:r>
              <a:rPr lang="uk-UA" sz="1600" dirty="0" smtClean="0"/>
              <a:t>Натхненник. </a:t>
            </a:r>
            <a:r>
              <a:rPr lang="uk-UA" sz="1600" dirty="0" err="1" smtClean="0"/>
              <a:t>Кросенси</a:t>
            </a:r>
            <a:r>
              <a:rPr lang="uk-UA" sz="1600" dirty="0" smtClean="0"/>
              <a:t> на уроках літератури. З досвіду  освоєння. </a:t>
            </a:r>
            <a:r>
              <a:rPr lang="en-US" sz="1600" dirty="0" smtClean="0"/>
              <a:t>URL: </a:t>
            </a:r>
            <a:r>
              <a:rPr lang="en-US" sz="1600" dirty="0" smtClean="0">
                <a:hlinkClick r:id="rId4"/>
              </a:rPr>
              <a:t>https://bogosvyatska.com/2019/03/19/%D0%BA%D1%80%D0%BE%D1%81%D1%81%D0%B5%D0%BD%D1%81%D0%B8-%D0%BD%D0%B0-%D1%83%D1%80%D0%BE%D0%BA%D0%B0%D1%85-%D0%BB%D1%96%D1%82%D0%B5%D1%80%D0%B0%D1%82%D1%83%D1%80%D0%B8-%D0%B7-%D0%B4%D0%BE%D1%81%D0%B2/</a:t>
            </a:r>
            <a:endParaRPr lang="en-US" sz="1600" dirty="0" smtClean="0"/>
          </a:p>
          <a:p>
            <a:pPr>
              <a:buAutoNum type="arabicPeriod" startAt="3"/>
            </a:pPr>
            <a:endParaRPr lang="uk-UA" sz="1600" dirty="0" smtClean="0"/>
          </a:p>
          <a:p>
            <a:pPr>
              <a:buAutoNum type="arabicPeriod" startAt="3"/>
            </a:pP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242</TotalTime>
  <Words>218</Words>
  <PresentationFormat>Экран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Кроссенс</vt:lpstr>
      <vt:lpstr>Слайд 2</vt:lpstr>
      <vt:lpstr>Розшифрування кроссенсу</vt:lpstr>
      <vt:lpstr>  2. Ольга Петрівна Косач   (уроджена – Драгоманова) – дворянка,  українська письменниця,  літературний псевдонім – Олена Пчілка, мати  Лесі Українки. </vt:lpstr>
      <vt:lpstr>  3. Михайло  Петрович Драгоманов –   український  учений, громадський діяч, дядько  Лесі Українки по матері,  мав  великий  вплив на формування  світогляду  Лесі Українки.   </vt:lpstr>
      <vt:lpstr>  4. Лариса Косач із братом Михайлом.   </vt:lpstr>
      <vt:lpstr>     6. Микола Віталійович Лисенко – український композитор,  який мав великий вплив на формування фольклорних інтересів і поглядів Лесі Українки.    </vt:lpstr>
      <vt:lpstr> 7.  Леся Українка добре грала на фортепіано, навіть пробувала писати  музику,  лише хвороба завадила їй стати музикантом.  Прощаючись  з улюбленим інструментом, написала вірш “До мого фортепіано”   </vt:lpstr>
      <vt:lpstr> 8. Генріх Гейне – німецький поет, твори якого перекладала Леся Українка. </vt:lpstr>
      <vt:lpstr>9. Перша збірка поетичних творів Лесі Українки «На крилах пісень» вийшла друком у Львові на початку 1893 р. </vt:lpstr>
      <vt:lpstr>Слайд 11</vt:lpstr>
      <vt:lpstr>Використані джерела: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Кроссенс</dc:title>
  <dc:creator>User</dc:creator>
  <cp:lastModifiedBy>User</cp:lastModifiedBy>
  <cp:revision>32</cp:revision>
  <dcterms:created xsi:type="dcterms:W3CDTF">2022-02-07T18:10:13Z</dcterms:created>
  <dcterms:modified xsi:type="dcterms:W3CDTF">2022-02-10T08:35:47Z</dcterms:modified>
</cp:coreProperties>
</file>