
<file path=[Content_Types].xml><?xml version="1.0" encoding="utf-8"?>
<Types xmlns="http://schemas.openxmlformats.org/package/2006/content-types">
  <Default Extension="jpeg" ContentType="image/jpeg"/>
  <Default Extension="jpg" ContentType="image/jpeg"/>
  <Default Extension="png" ContentType="image/png"/>
  <Default Extension="rels" ContentType="application/vnd.openxmlformats-package.relationships+xml"/>
  <Default Extension="wdp" ContentType="image/vnd.ms-photo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79" r:id="rId2"/>
    <p:sldId id="258" r:id="rId3"/>
    <p:sldId id="256" r:id="rId4"/>
    <p:sldId id="278" r:id="rId5"/>
    <p:sldId id="275" r:id="rId6"/>
    <p:sldId id="262" r:id="rId7"/>
    <p:sldId id="263" r:id="rId8"/>
    <p:sldId id="264" r:id="rId9"/>
    <p:sldId id="265" r:id="rId10"/>
    <p:sldId id="266" r:id="rId11"/>
    <p:sldId id="267" r:id="rId12"/>
    <p:sldId id="269" r:id="rId13"/>
    <p:sldId id="270" r:id="rId14"/>
    <p:sldId id="271" r:id="rId15"/>
    <p:sldId id="273" r:id="rId16"/>
    <p:sldId id="274" r:id="rId17"/>
    <p:sldId id="272" r:id="rId18"/>
    <p:sldId id="276" r:id="rId19"/>
    <p:sldId id="277" r:id="rId20"/>
  </p:sldIdLst>
  <p:sldSz cx="9144000" cy="6858000" type="screen4x3"/>
  <p:notesSz cx="6858000" cy="9144000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588" autoAdjust="0"/>
    <p:restoredTop sz="94671" autoAdjust="0"/>
  </p:normalViewPr>
  <p:slideViewPr>
    <p:cSldViewPr>
      <p:cViewPr varScale="1">
        <p:scale>
          <a:sx n="81" d="100"/>
          <a:sy n="81" d="100"/>
        </p:scale>
        <p:origin x="1502" y="62"/>
      </p:cViewPr>
      <p:guideLst>
        <p:guide orient="horz" pos="2160"/>
        <p:guide pos="2880"/>
      </p:guideLst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3" Type="http://schemas.openxmlformats.org/officeDocument/2006/relationships/slide" Target="slides/slide2.xml"/><Relationship Id="rId21" Type="http://schemas.openxmlformats.org/officeDocument/2006/relationships/presProps" Target="presProp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tableStyles" Target="tableStyle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theme" Target="theme/theme1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viewProps" Target="view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ru-RU"/>
              <a:t>Образец подзаголовка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12.10.2023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‹№›</a:t>
            </a:fld>
            <a:endParaRPr lang="ru-RU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12.10.2023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‹№›</a:t>
            </a:fld>
            <a:endParaRPr lang="ru-RU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ru-RU"/>
              <a:t>Образец заголовка</a:t>
            </a:r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12.10.2023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‹№›</a:t>
            </a:fld>
            <a:endParaRPr lang="ru-RU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Содержимое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12.10.2023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‹№›</a:t>
            </a:fld>
            <a:endParaRPr lang="ru-RU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ru-RU"/>
              <a:t>Образец заголовка</a:t>
            </a:r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5" name="Текст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6" name="Содержимое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7" name="Дата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12.10.2023</a:t>
            </a:fld>
            <a:endParaRPr lang="ru-RU"/>
          </a:p>
        </p:txBody>
      </p:sp>
      <p:sp>
        <p:nvSpPr>
          <p:cNvPr id="8" name="Нижний колонтитул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Номер слайда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‹№›</a:t>
            </a:fld>
            <a:endParaRPr lang="ru-RU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Дата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12.10.2023</a:t>
            </a:fld>
            <a:endParaRPr lang="ru-RU"/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‹№›</a:t>
            </a:fld>
            <a:endParaRPr lang="ru-RU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12.10.2023</a:t>
            </a:fld>
            <a:endParaRPr lang="ru-RU"/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‹№›</a:t>
            </a:fld>
            <a:endParaRPr lang="ru-RU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/>
              <a:t>Образец заголовка</a:t>
            </a:r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12.10.2023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‹№›</a:t>
            </a:fld>
            <a:endParaRPr lang="ru-RU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/>
              <a:t>Образец заголовка</a:t>
            </a:r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12.10.2023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‹№›</a:t>
            </a:fld>
            <a:endParaRPr lang="ru-RU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12.10.2023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‹№›</a:t>
            </a:fld>
            <a:endParaRPr lang="ru-RU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12.10.2023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‹№›</a:t>
            </a:fld>
            <a:endParaRPr lang="ru-RU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1.pn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13">
            <a:lum/>
          </a:blip>
          <a:srcRect/>
          <a:stretch>
            <a:fillRect l="-3000" t="-3000" r="-5000" b="-7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4C71EC6-210F-42DE-9C53-41977AD35B3D}" type="datetimeFigureOut">
              <a:rPr lang="ru-RU" smtClean="0"/>
              <a:t>12.10.2023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19B0651-EE4F-4900-A07F-96A6BFA9D0F0}" type="slidenum">
              <a:rPr lang="ru-RU" smtClean="0"/>
              <a:t>‹№›</a:t>
            </a:fld>
            <a:endParaRPr lang="ru-RU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ru-RU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2.xml"/></Relationships>
</file>

<file path=ppt/slides/_rels/slide2.xml.rels><?xml version="1.0" encoding="UTF-8" standalone="yes"?>
<Relationships xmlns="http://schemas.openxmlformats.org/package/2006/relationships"><Relationship Id="rId3" Type="http://schemas.microsoft.com/office/2007/relationships/hdphoto" Target="../media/hdphoto1.wdp"/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4.png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g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g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png"/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jpeg"/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png"/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7.png"/></Relationships>
</file>

<file path=ppt/slides/_rels/slide1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E23159F9-E5AF-61E5-3BB4-C27E8D4F20F9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uk-UA" dirty="0"/>
              <a:t>Десяте листопада</a:t>
            </a:r>
            <a:br>
              <a:rPr lang="uk-UA" dirty="0"/>
            </a:br>
            <a:r>
              <a:rPr lang="uk-UA" dirty="0"/>
              <a:t>Дистанційне навчання </a:t>
            </a:r>
          </a:p>
        </p:txBody>
      </p:sp>
      <p:sp>
        <p:nvSpPr>
          <p:cNvPr id="3" name="Місце для вмісту 2">
            <a:extLst>
              <a:ext uri="{FF2B5EF4-FFF2-40B4-BE49-F238E27FC236}">
                <a16:creationId xmlns:a16="http://schemas.microsoft.com/office/drawing/2014/main" id="{AEAFE1A1-019F-AA9B-FD6A-2AA175B4434F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>
            <a:normAutofit fontScale="85000" lnSpcReduction="10000"/>
          </a:bodyPr>
          <a:lstStyle/>
          <a:p>
            <a:endParaRPr lang="ru-RU" b="0" i="0" dirty="0">
              <a:solidFill>
                <a:srgbClr val="424242"/>
              </a:solidFill>
              <a:effectLst/>
              <a:latin typeface="Roboto" panose="02000000000000000000" pitchFamily="2" charset="0"/>
            </a:endParaRPr>
          </a:p>
          <a:p>
            <a:pPr marL="0" indent="0" algn="ctr">
              <a:buNone/>
            </a:pPr>
            <a:r>
              <a:rPr lang="ru-RU" sz="3900" b="0" i="0" dirty="0">
                <a:solidFill>
                  <a:srgbClr val="424242"/>
                </a:solidFill>
                <a:effectLst/>
                <a:latin typeface="Roboto" panose="02000000000000000000" pitchFamily="2" charset="0"/>
              </a:rPr>
              <a:t>Леся </a:t>
            </a:r>
            <a:r>
              <a:rPr lang="ru-RU" sz="3900" b="0" i="0" dirty="0" err="1">
                <a:solidFill>
                  <a:srgbClr val="424242"/>
                </a:solidFill>
                <a:effectLst/>
                <a:latin typeface="Roboto" panose="02000000000000000000" pitchFamily="2" charset="0"/>
              </a:rPr>
              <a:t>Українка</a:t>
            </a:r>
            <a:r>
              <a:rPr lang="ru-RU" sz="3900" b="0" i="0" dirty="0">
                <a:solidFill>
                  <a:srgbClr val="424242"/>
                </a:solidFill>
                <a:effectLst/>
                <a:latin typeface="Roboto" panose="02000000000000000000" pitchFamily="2" charset="0"/>
              </a:rPr>
              <a:t> "</a:t>
            </a:r>
            <a:r>
              <a:rPr lang="ru-RU" sz="3900" b="0" i="0" dirty="0" err="1">
                <a:solidFill>
                  <a:srgbClr val="424242"/>
                </a:solidFill>
                <a:effectLst/>
                <a:latin typeface="Roboto" panose="02000000000000000000" pitchFamily="2" charset="0"/>
              </a:rPr>
              <a:t>Давня</a:t>
            </a:r>
            <a:r>
              <a:rPr lang="ru-RU" sz="3900" b="0" i="0" dirty="0">
                <a:solidFill>
                  <a:srgbClr val="424242"/>
                </a:solidFill>
                <a:effectLst/>
                <a:latin typeface="Roboto" panose="02000000000000000000" pitchFamily="2" charset="0"/>
              </a:rPr>
              <a:t> </a:t>
            </a:r>
            <a:r>
              <a:rPr lang="ru-RU" sz="3900" b="0" i="0" dirty="0" err="1">
                <a:solidFill>
                  <a:srgbClr val="424242"/>
                </a:solidFill>
                <a:effectLst/>
                <a:latin typeface="Roboto" panose="02000000000000000000" pitchFamily="2" charset="0"/>
              </a:rPr>
              <a:t>казка</a:t>
            </a:r>
            <a:r>
              <a:rPr lang="ru-RU" sz="3900" b="0" i="0" dirty="0">
                <a:solidFill>
                  <a:srgbClr val="424242"/>
                </a:solidFill>
                <a:effectLst/>
                <a:latin typeface="Roboto" panose="02000000000000000000" pitchFamily="2" charset="0"/>
              </a:rPr>
              <a:t>": роль </a:t>
            </a:r>
            <a:r>
              <a:rPr lang="ru-RU" sz="3900" b="0" i="0" dirty="0" err="1">
                <a:solidFill>
                  <a:srgbClr val="424242"/>
                </a:solidFill>
                <a:effectLst/>
                <a:latin typeface="Roboto" panose="02000000000000000000" pitchFamily="2" charset="0"/>
              </a:rPr>
              <a:t>поетичного</a:t>
            </a:r>
            <a:r>
              <a:rPr lang="ru-RU" sz="3900" b="0" i="0" dirty="0">
                <a:solidFill>
                  <a:srgbClr val="424242"/>
                </a:solidFill>
                <a:effectLst/>
                <a:latin typeface="Roboto" panose="02000000000000000000" pitchFamily="2" charset="0"/>
              </a:rPr>
              <a:t> слова у </a:t>
            </a:r>
            <a:r>
              <a:rPr lang="ru-RU" sz="3900" b="0" i="0" dirty="0" err="1">
                <a:solidFill>
                  <a:srgbClr val="424242"/>
                </a:solidFill>
                <a:effectLst/>
                <a:latin typeface="Roboto" panose="02000000000000000000" pitchFamily="2" charset="0"/>
              </a:rPr>
              <a:t>житті</a:t>
            </a:r>
            <a:r>
              <a:rPr lang="ru-RU" sz="3900" b="0" i="0" dirty="0">
                <a:solidFill>
                  <a:srgbClr val="424242"/>
                </a:solidFill>
                <a:effectLst/>
                <a:latin typeface="Roboto" panose="02000000000000000000" pitchFamily="2" charset="0"/>
              </a:rPr>
              <a:t> </a:t>
            </a:r>
            <a:r>
              <a:rPr lang="ru-RU" sz="3900" b="0" i="0" dirty="0" err="1">
                <a:solidFill>
                  <a:srgbClr val="424242"/>
                </a:solidFill>
                <a:effectLst/>
                <a:latin typeface="Roboto" panose="02000000000000000000" pitchFamily="2" charset="0"/>
              </a:rPr>
              <a:t>суспільства</a:t>
            </a:r>
            <a:endParaRPr lang="ru-RU" sz="3900" b="0" i="0" dirty="0">
              <a:solidFill>
                <a:srgbClr val="424242"/>
              </a:solidFill>
              <a:effectLst/>
              <a:latin typeface="Roboto" panose="02000000000000000000" pitchFamily="2" charset="0"/>
            </a:endParaRPr>
          </a:p>
          <a:p>
            <a:pPr marL="0" indent="0">
              <a:buNone/>
            </a:pPr>
            <a:r>
              <a:rPr lang="uk-UA" dirty="0"/>
              <a:t>                                </a:t>
            </a:r>
          </a:p>
          <a:p>
            <a:pPr marL="0" indent="0">
              <a:buNone/>
            </a:pPr>
            <a:endParaRPr lang="uk-UA" dirty="0"/>
          </a:p>
          <a:p>
            <a:pPr marL="0" indent="0">
              <a:buNone/>
            </a:pPr>
            <a:r>
              <a:rPr lang="uk-UA" dirty="0"/>
              <a:t>                                            </a:t>
            </a:r>
          </a:p>
          <a:p>
            <a:pPr marL="0" indent="0" algn="r">
              <a:buNone/>
            </a:pPr>
            <a:r>
              <a:rPr lang="uk-UA" dirty="0"/>
              <a:t>                                           Підготувала учитель  </a:t>
            </a:r>
          </a:p>
          <a:p>
            <a:pPr marL="0" indent="0" algn="r">
              <a:buNone/>
            </a:pPr>
            <a:r>
              <a:rPr lang="uk-UA" dirty="0"/>
              <a:t>                            української мови та літератури </a:t>
            </a:r>
          </a:p>
          <a:p>
            <a:pPr marL="0" indent="0" algn="r">
              <a:buNone/>
            </a:pPr>
            <a:r>
              <a:rPr lang="uk-UA" dirty="0"/>
              <a:t>                                            Побережна М.О.</a:t>
            </a:r>
          </a:p>
        </p:txBody>
      </p:sp>
      <p:pic>
        <p:nvPicPr>
          <p:cNvPr id="4" name="Picture 14" descr="19(4)">
            <a:extLst>
              <a:ext uri="{FF2B5EF4-FFF2-40B4-BE49-F238E27FC236}">
                <a16:creationId xmlns:a16="http://schemas.microsoft.com/office/drawing/2014/main" id="{FD226B68-3D59-BFF6-9D19-F7B791A9EF0F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27584" y="3212975"/>
            <a:ext cx="3168352" cy="3168353"/>
          </a:xfrm>
          <a:prstGeom prst="rect">
            <a:avLst/>
          </a:prstGeom>
          <a:ln>
            <a:noFill/>
          </a:ln>
          <a:effectLst>
            <a:softEdge rad="112500"/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27211920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74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uk-UA" altLang="ru-RU"/>
              <a:t>Д</a:t>
            </a:r>
            <a:endParaRPr lang="ru-RU" altLang="ru-RU"/>
          </a:p>
        </p:txBody>
      </p:sp>
      <p:pic>
        <p:nvPicPr>
          <p:cNvPr id="3076" name="Picture 4" descr="Love032"/>
          <p:cNvPicPr>
            <a:picLocks noChangeAspect="1" noChangeArrowheads="1"/>
          </p:cNvPicPr>
          <p:nvPr/>
        </p:nvPicPr>
        <p:blipFill>
          <a:blip r:embed="rId2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sharpenSoften amount="4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4345" name="Picture 9" descr="vol01-096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457450" y="-19050"/>
            <a:ext cx="3389313" cy="5164138"/>
          </a:xfrm>
          <a:prstGeom prst="rect">
            <a:avLst/>
          </a:prstGeom>
          <a:ln>
            <a:noFill/>
          </a:ln>
          <a:effectLst>
            <a:softEdge rad="112500"/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9" name="TextBox 8"/>
          <p:cNvSpPr txBox="1"/>
          <p:nvPr/>
        </p:nvSpPr>
        <p:spPr>
          <a:xfrm>
            <a:off x="442836" y="5301208"/>
            <a:ext cx="8358188" cy="1323439"/>
          </a:xfrm>
          <a:prstGeom prst="rect">
            <a:avLst/>
          </a:prstGeom>
          <a:noFill/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pPr algn="ctr" eaLnBrk="1" hangingPunct="1"/>
            <a:r>
              <a:rPr lang="uk-UA" altLang="ru-RU" sz="2000" b="1" dirty="0">
                <a:solidFill>
                  <a:srgbClr val="E6E6E6"/>
                </a:solidFill>
              </a:rPr>
              <a:t>Лариса Петрівна Косач народилась 25 лютого 1871 р. в місті  Новограді – Волинському , тепер Житомирської області. Родина Косачів була заможною й освітньою, входила до кола патріотичної української  інтелігенції.  </a:t>
            </a:r>
            <a:endParaRPr lang="ru-RU" altLang="ru-RU" sz="2000" b="1" dirty="0">
              <a:solidFill>
                <a:srgbClr val="E6E6E6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14991793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2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3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7" dur="500"/>
                                        <p:tgtEl>
                                          <p:spTgt spid="1434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1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" grpId="0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16-конечная звезда 8"/>
          <p:cNvSpPr>
            <a:spLocks noChangeArrowheads="1"/>
          </p:cNvSpPr>
          <p:nvPr/>
        </p:nvSpPr>
        <p:spPr bwMode="auto">
          <a:xfrm>
            <a:off x="2766468" y="2283088"/>
            <a:ext cx="3379005" cy="2788141"/>
          </a:xfrm>
          <a:prstGeom prst="star16">
            <a:avLst>
              <a:gd name="adj" fmla="val 37500"/>
            </a:avLst>
          </a:prstGeom>
          <a:solidFill>
            <a:srgbClr val="4F81BD"/>
          </a:solidFill>
          <a:ln w="9525">
            <a:miter lim="800000"/>
            <a:headEnd/>
            <a:tailEnd/>
          </a:ln>
          <a:effectLst/>
          <a:scene3d>
            <a:camera prst="legacyObliqueTopRight"/>
            <a:lightRig rig="legacyFlat3" dir="b"/>
          </a:scene3d>
          <a:sp3d extrusionH="430200" prstMaterial="legacyMatte">
            <a:bevelT w="13500" h="13500" prst="angle"/>
            <a:bevelB w="13500" h="13500" prst="angle"/>
            <a:extrusionClr>
              <a:srgbClr val="DAEEF3"/>
            </a:extrusionClr>
          </a:sp3d>
          <a:extLst>
            <a:ext uri="{AF507438-7753-43E0-B8FC-AC1667EBCBE1}">
              <a14:hiddenEffects xmlns:a14="http://schemas.microsoft.com/office/drawing/2010/main">
                <a:effectLst>
                  <a:outerShdw dist="28398" dir="3806097" algn="ctr" rotWithShape="0">
                    <a:srgbClr val="243F60">
                      <a:alpha val="50000"/>
                    </a:srgbClr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  <a:flatTx/>
          </a:bodyPr>
          <a:lstStyle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uk-UA" altLang="ru-RU" sz="3200" b="1" i="1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Calibri" pitchFamily="34" charset="0"/>
                <a:ea typeface="Times New Roman" pitchFamily="18" charset="0"/>
                <a:cs typeface="Times New Roman" pitchFamily="18" charset="0"/>
              </a:rPr>
              <a:t>Леся </a:t>
            </a:r>
          </a:p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uk-UA" altLang="ru-RU" sz="3200" b="1" i="1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Calibri" pitchFamily="34" charset="0"/>
                <a:ea typeface="Times New Roman" pitchFamily="18" charset="0"/>
                <a:cs typeface="Times New Roman" pitchFamily="18" charset="0"/>
              </a:rPr>
              <a:t>Українка</a:t>
            </a:r>
            <a:endParaRPr kumimoji="0" lang="uk-UA" altLang="ru-RU" sz="3200" b="0" i="0" u="none" strike="noStrike" cap="none" normalizeH="0" baseline="0" dirty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</p:txBody>
      </p:sp>
      <p:sp>
        <p:nvSpPr>
          <p:cNvPr id="6" name="Волна 5"/>
          <p:cNvSpPr>
            <a:spLocks noChangeArrowheads="1"/>
          </p:cNvSpPr>
          <p:nvPr/>
        </p:nvSpPr>
        <p:spPr bwMode="auto">
          <a:xfrm>
            <a:off x="6575185" y="3068961"/>
            <a:ext cx="2247918" cy="1416818"/>
          </a:xfrm>
          <a:prstGeom prst="wave">
            <a:avLst>
              <a:gd name="adj1" fmla="val 13005"/>
              <a:gd name="adj2" fmla="val 0"/>
            </a:avLst>
          </a:prstGeom>
          <a:solidFill>
            <a:srgbClr val="CCFFFF"/>
          </a:solidFill>
          <a:ln w="9525">
            <a:round/>
            <a:headEnd/>
            <a:tailEnd/>
          </a:ln>
          <a:scene3d>
            <a:camera prst="legacyObliqueTopRight"/>
            <a:lightRig rig="legacyFlat3" dir="b"/>
          </a:scene3d>
          <a:sp3d extrusionH="430200" prstMaterial="legacyMatte">
            <a:bevelT w="13500" h="13500" prst="angle"/>
            <a:bevelB w="13500" h="13500" prst="angle"/>
            <a:extrusionClr>
              <a:srgbClr val="CCFFFF"/>
            </a:extrusionClr>
          </a:sp3d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  <a:flatTx/>
          </a:bodyPr>
          <a:lstStyle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uk-UA" altLang="ru-RU" b="1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Calibri" pitchFamily="34" charset="0"/>
                <a:ea typeface="Times New Roman" pitchFamily="18" charset="0"/>
                <a:cs typeface="Times New Roman" pitchFamily="18" charset="0"/>
              </a:rPr>
              <a:t>Олена Пчілка</a:t>
            </a:r>
            <a:endParaRPr kumimoji="0" lang="uk-UA" altLang="ru-RU" b="1" i="0" u="none" strike="noStrike" cap="none" normalizeH="0" baseline="0" dirty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</p:txBody>
      </p:sp>
      <p:sp>
        <p:nvSpPr>
          <p:cNvPr id="7" name="Волна 4"/>
          <p:cNvSpPr>
            <a:spLocks noChangeArrowheads="1"/>
          </p:cNvSpPr>
          <p:nvPr/>
        </p:nvSpPr>
        <p:spPr bwMode="auto">
          <a:xfrm>
            <a:off x="246840" y="4847285"/>
            <a:ext cx="2160240" cy="1437797"/>
          </a:xfrm>
          <a:prstGeom prst="wave">
            <a:avLst>
              <a:gd name="adj1" fmla="val 13005"/>
              <a:gd name="adj2" fmla="val 0"/>
            </a:avLst>
          </a:prstGeom>
          <a:solidFill>
            <a:srgbClr val="CCFFFF"/>
          </a:solidFill>
          <a:ln w="9525">
            <a:round/>
            <a:headEnd/>
            <a:tailEnd/>
          </a:ln>
          <a:scene3d>
            <a:camera prst="legacyObliqueTopRight"/>
            <a:lightRig rig="legacyFlat3" dir="b"/>
          </a:scene3d>
          <a:sp3d extrusionH="430200" prstMaterial="legacyMatte">
            <a:bevelT w="13500" h="13500" prst="angle"/>
            <a:bevelB w="13500" h="13500" prst="angle"/>
            <a:extrusionClr>
              <a:srgbClr val="CCFFFF"/>
            </a:extrusionClr>
          </a:sp3d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  <a:flatTx/>
          </a:bodyPr>
          <a:lstStyle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uk-UA" altLang="ru-RU" b="1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Calibri" pitchFamily="34" charset="0"/>
                <a:ea typeface="Times New Roman" pitchFamily="18" charset="0"/>
                <a:cs typeface="Times New Roman" pitchFamily="18" charset="0"/>
              </a:rPr>
              <a:t>Талант</a:t>
            </a:r>
            <a:endParaRPr kumimoji="0" lang="uk-UA" altLang="ru-RU" b="1" i="0" u="none" strike="noStrike" cap="none" normalizeH="0" baseline="0" dirty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</p:txBody>
      </p:sp>
      <p:sp>
        <p:nvSpPr>
          <p:cNvPr id="8" name="Волна 11"/>
          <p:cNvSpPr>
            <a:spLocks noChangeArrowheads="1"/>
          </p:cNvSpPr>
          <p:nvPr/>
        </p:nvSpPr>
        <p:spPr bwMode="auto">
          <a:xfrm>
            <a:off x="401388" y="756917"/>
            <a:ext cx="1980540" cy="1738635"/>
          </a:xfrm>
          <a:prstGeom prst="wave">
            <a:avLst>
              <a:gd name="adj1" fmla="val 13005"/>
              <a:gd name="adj2" fmla="val 0"/>
            </a:avLst>
          </a:prstGeom>
          <a:solidFill>
            <a:srgbClr val="CCFFFF"/>
          </a:solidFill>
          <a:ln w="9525">
            <a:round/>
            <a:headEnd/>
            <a:tailEnd/>
          </a:ln>
          <a:scene3d>
            <a:camera prst="legacyObliqueTopRight"/>
            <a:lightRig rig="legacyFlat3" dir="b"/>
          </a:scene3d>
          <a:sp3d extrusionH="430200" prstMaterial="legacyMatte">
            <a:bevelT w="13500" h="13500" prst="angle"/>
            <a:bevelB w="13500" h="13500" prst="angle"/>
            <a:extrusionClr>
              <a:srgbClr val="CCFFFF"/>
            </a:extrusionClr>
          </a:sp3d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  <a:flatTx/>
          </a:bodyPr>
          <a:lstStyle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uk-UA" altLang="ru-RU" b="1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Calibri" pitchFamily="34" charset="0"/>
                <a:ea typeface="Times New Roman" pitchFamily="18" charset="0"/>
                <a:cs typeface="Times New Roman" pitchFamily="18" charset="0"/>
              </a:rPr>
              <a:t>Боротьба з хворобою</a:t>
            </a:r>
            <a:endParaRPr kumimoji="0" lang="uk-UA" altLang="ru-RU" b="1" i="0" u="none" strike="noStrike" cap="none" normalizeH="0" baseline="0" dirty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</p:txBody>
      </p:sp>
      <p:cxnSp>
        <p:nvCxnSpPr>
          <p:cNvPr id="9" name="Прямая соединительная линия 8"/>
          <p:cNvCxnSpPr>
            <a:cxnSpLocks noChangeShapeType="1"/>
          </p:cNvCxnSpPr>
          <p:nvPr/>
        </p:nvCxnSpPr>
        <p:spPr bwMode="auto">
          <a:xfrm>
            <a:off x="5773334" y="4880729"/>
            <a:ext cx="419100" cy="190500"/>
          </a:xfrm>
          <a:prstGeom prst="line">
            <a:avLst/>
          </a:prstGeom>
          <a:noFill/>
          <a:ln w="9525">
            <a:solidFill>
              <a:srgbClr val="000000"/>
            </a:solidFill>
            <a:round/>
            <a:headEnd/>
            <a:tailEnd type="triangle" w="med" len="med"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</p:cxnSp>
      <p:cxnSp>
        <p:nvCxnSpPr>
          <p:cNvPr id="10" name="Прямая соединительная линия 9"/>
          <p:cNvCxnSpPr>
            <a:cxnSpLocks noChangeShapeType="1"/>
          </p:cNvCxnSpPr>
          <p:nvPr/>
        </p:nvCxnSpPr>
        <p:spPr bwMode="auto">
          <a:xfrm flipV="1">
            <a:off x="6183775" y="3677158"/>
            <a:ext cx="365760" cy="114300"/>
          </a:xfrm>
          <a:prstGeom prst="line">
            <a:avLst/>
          </a:prstGeom>
          <a:noFill/>
          <a:ln w="9525">
            <a:solidFill>
              <a:srgbClr val="000000"/>
            </a:solidFill>
            <a:round/>
            <a:headEnd/>
            <a:tailEnd type="triangle" w="med" len="med"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</p:cxnSp>
      <p:cxnSp>
        <p:nvCxnSpPr>
          <p:cNvPr id="11" name="Прямая соединительная линия 10"/>
          <p:cNvCxnSpPr>
            <a:cxnSpLocks noChangeShapeType="1"/>
          </p:cNvCxnSpPr>
          <p:nvPr/>
        </p:nvCxnSpPr>
        <p:spPr bwMode="auto">
          <a:xfrm flipV="1">
            <a:off x="6145473" y="1857375"/>
            <a:ext cx="607695" cy="704215"/>
          </a:xfrm>
          <a:prstGeom prst="line">
            <a:avLst/>
          </a:prstGeom>
          <a:noFill/>
          <a:ln w="9525">
            <a:solidFill>
              <a:srgbClr val="000000"/>
            </a:solidFill>
            <a:round/>
            <a:headEnd/>
            <a:tailEnd type="triangle" w="med" len="med"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</p:cxnSp>
      <p:sp>
        <p:nvSpPr>
          <p:cNvPr id="12" name="Волна 1"/>
          <p:cNvSpPr>
            <a:spLocks noChangeArrowheads="1"/>
          </p:cNvSpPr>
          <p:nvPr/>
        </p:nvSpPr>
        <p:spPr bwMode="auto">
          <a:xfrm>
            <a:off x="3440551" y="5517580"/>
            <a:ext cx="2262897" cy="1340768"/>
          </a:xfrm>
          <a:prstGeom prst="wave">
            <a:avLst>
              <a:gd name="adj1" fmla="val 13005"/>
              <a:gd name="adj2" fmla="val 0"/>
            </a:avLst>
          </a:prstGeom>
          <a:solidFill>
            <a:srgbClr val="CCFFFF"/>
          </a:solidFill>
          <a:ln w="9525">
            <a:round/>
            <a:headEnd/>
            <a:tailEnd/>
          </a:ln>
          <a:scene3d>
            <a:camera prst="legacyObliqueTopRight"/>
            <a:lightRig rig="legacyFlat3" dir="b"/>
          </a:scene3d>
          <a:sp3d extrusionH="430200" prstMaterial="legacyMatte">
            <a:bevelT w="13500" h="13500" prst="angle"/>
            <a:bevelB w="13500" h="13500" prst="angle"/>
            <a:extrusionClr>
              <a:srgbClr val="CCFFFF"/>
            </a:extrusionClr>
          </a:sp3d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  <a:flatTx/>
          </a:bodyPr>
          <a:lstStyle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uk-UA" altLang="ru-RU" sz="2800" b="1" i="1" u="none" strike="noStrike" cap="none" normalizeH="0" baseline="0" dirty="0">
                <a:ln>
                  <a:noFill/>
                </a:ln>
                <a:solidFill>
                  <a:srgbClr val="FF0000"/>
                </a:solidFill>
                <a:effectLst/>
                <a:latin typeface="Calibri" pitchFamily="34" charset="0"/>
                <a:ea typeface="Times New Roman" pitchFamily="18" charset="0"/>
                <a:cs typeface="Times New Roman" pitchFamily="18" charset="0"/>
              </a:rPr>
              <a:t>«Давня казка»</a:t>
            </a:r>
            <a:endParaRPr kumimoji="0" lang="uk-UA" altLang="ru-RU" sz="2800" b="0" i="0" u="none" strike="noStrike" cap="none" normalizeH="0" baseline="0" dirty="0">
              <a:ln>
                <a:noFill/>
              </a:ln>
              <a:solidFill>
                <a:srgbClr val="FF0000"/>
              </a:solidFill>
              <a:effectLst/>
              <a:latin typeface="Arial" pitchFamily="34" charset="0"/>
              <a:cs typeface="Arial" pitchFamily="34" charset="0"/>
            </a:endParaRPr>
          </a:p>
        </p:txBody>
      </p:sp>
      <p:cxnSp>
        <p:nvCxnSpPr>
          <p:cNvPr id="13" name="Прямая со стрелкой 12"/>
          <p:cNvCxnSpPr>
            <a:cxnSpLocks noChangeShapeType="1"/>
          </p:cNvCxnSpPr>
          <p:nvPr/>
        </p:nvCxnSpPr>
        <p:spPr bwMode="auto">
          <a:xfrm flipV="1">
            <a:off x="4424912" y="1626235"/>
            <a:ext cx="0" cy="953770"/>
          </a:xfrm>
          <a:prstGeom prst="straightConnector1">
            <a:avLst/>
          </a:prstGeom>
          <a:noFill/>
          <a:ln w="9525">
            <a:solidFill>
              <a:srgbClr val="000000"/>
            </a:solidFill>
            <a:round/>
            <a:headEnd/>
            <a:tailEnd type="triangle" w="med" len="med"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</p:cxnSp>
      <p:cxnSp>
        <p:nvCxnSpPr>
          <p:cNvPr id="14" name="Прямая со стрелкой 13"/>
          <p:cNvCxnSpPr>
            <a:cxnSpLocks noChangeShapeType="1"/>
          </p:cNvCxnSpPr>
          <p:nvPr/>
        </p:nvCxnSpPr>
        <p:spPr bwMode="auto">
          <a:xfrm>
            <a:off x="4572000" y="4566404"/>
            <a:ext cx="209550" cy="1066165"/>
          </a:xfrm>
          <a:prstGeom prst="straightConnector1">
            <a:avLst/>
          </a:prstGeom>
          <a:noFill/>
          <a:ln w="9525">
            <a:solidFill>
              <a:srgbClr val="000000"/>
            </a:solidFill>
            <a:round/>
            <a:headEnd/>
            <a:tailEnd type="triangle" w="med" len="med"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</p:cxnSp>
      <p:sp>
        <p:nvSpPr>
          <p:cNvPr id="15" name="Волна 15"/>
          <p:cNvSpPr>
            <a:spLocks noChangeArrowheads="1"/>
          </p:cNvSpPr>
          <p:nvPr/>
        </p:nvSpPr>
        <p:spPr bwMode="auto">
          <a:xfrm>
            <a:off x="3223503" y="228600"/>
            <a:ext cx="2139304" cy="1462070"/>
          </a:xfrm>
          <a:prstGeom prst="wave">
            <a:avLst>
              <a:gd name="adj1" fmla="val 13005"/>
              <a:gd name="adj2" fmla="val 0"/>
            </a:avLst>
          </a:prstGeom>
          <a:solidFill>
            <a:srgbClr val="CCFFFF"/>
          </a:solidFill>
          <a:ln w="9525">
            <a:round/>
            <a:headEnd/>
            <a:tailEnd/>
          </a:ln>
          <a:scene3d>
            <a:camera prst="legacyObliqueTopRight"/>
            <a:lightRig rig="legacyFlat3" dir="b"/>
          </a:scene3d>
          <a:sp3d extrusionH="430200" prstMaterial="legacyMatte">
            <a:bevelT w="13500" h="13500" prst="angle"/>
            <a:bevelB w="13500" h="13500" prst="angle"/>
            <a:extrusionClr>
              <a:srgbClr val="CCFFFF"/>
            </a:extrusionClr>
          </a:sp3d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  <a:flatTx/>
          </a:bodyPr>
          <a:lstStyle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uk-UA" altLang="ru-RU" sz="2200" b="1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Calibri" pitchFamily="34" charset="0"/>
                <a:ea typeface="Times New Roman" pitchFamily="18" charset="0"/>
                <a:cs typeface="Times New Roman" pitchFamily="18" charset="0"/>
              </a:rPr>
              <a:t>Лариса Петрівна Косач</a:t>
            </a:r>
            <a:endParaRPr kumimoji="0" lang="uk-UA" altLang="ru-RU" sz="2200" b="1" i="0" u="none" strike="noStrike" cap="none" normalizeH="0" baseline="0" dirty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</p:txBody>
      </p:sp>
      <p:sp>
        <p:nvSpPr>
          <p:cNvPr id="16" name="Волна 14"/>
          <p:cNvSpPr>
            <a:spLocks noChangeArrowheads="1"/>
          </p:cNvSpPr>
          <p:nvPr/>
        </p:nvSpPr>
        <p:spPr bwMode="auto">
          <a:xfrm>
            <a:off x="6701050" y="482656"/>
            <a:ext cx="1996188" cy="1410424"/>
          </a:xfrm>
          <a:prstGeom prst="wave">
            <a:avLst>
              <a:gd name="adj1" fmla="val 13005"/>
              <a:gd name="adj2" fmla="val 0"/>
            </a:avLst>
          </a:prstGeom>
          <a:solidFill>
            <a:srgbClr val="CCFFFF"/>
          </a:solidFill>
          <a:ln w="9525">
            <a:round/>
            <a:headEnd/>
            <a:tailEnd/>
          </a:ln>
          <a:scene3d>
            <a:camera prst="legacyObliqueTopRight"/>
            <a:lightRig rig="legacyFlat3" dir="b"/>
          </a:scene3d>
          <a:sp3d extrusionH="430200" prstMaterial="legacyMatte">
            <a:bevelT w="13500" h="13500" prst="angle"/>
            <a:bevelB w="13500" h="13500" prst="angle"/>
            <a:extrusionClr>
              <a:srgbClr val="CCFFFF"/>
            </a:extrusionClr>
          </a:sp3d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  <a:flatTx/>
          </a:bodyPr>
          <a:lstStyle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uk-UA" altLang="ru-RU" b="1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Calibri" pitchFamily="34" charset="0"/>
                <a:ea typeface="Times New Roman" pitchFamily="18" charset="0"/>
                <a:cs typeface="Times New Roman" pitchFamily="18" charset="0"/>
              </a:rPr>
              <a:t>Поетеса</a:t>
            </a:r>
            <a:endParaRPr kumimoji="0" lang="uk-UA" altLang="ru-RU" b="1" i="0" u="none" strike="noStrike" cap="none" normalizeH="0" baseline="0" dirty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</p:txBody>
      </p:sp>
      <p:cxnSp>
        <p:nvCxnSpPr>
          <p:cNvPr id="17" name="Прямая со стрелкой 16"/>
          <p:cNvCxnSpPr>
            <a:cxnSpLocks noChangeShapeType="1"/>
          </p:cNvCxnSpPr>
          <p:nvPr/>
        </p:nvCxnSpPr>
        <p:spPr bwMode="auto">
          <a:xfrm flipH="1" flipV="1">
            <a:off x="2408212" y="2393287"/>
            <a:ext cx="512445" cy="476250"/>
          </a:xfrm>
          <a:prstGeom prst="straightConnector1">
            <a:avLst/>
          </a:prstGeom>
          <a:noFill/>
          <a:ln w="9525">
            <a:solidFill>
              <a:srgbClr val="000000"/>
            </a:solidFill>
            <a:round/>
            <a:headEnd/>
            <a:tailEnd type="triangle" w="med" len="med"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</p:cxnSp>
      <p:cxnSp>
        <p:nvCxnSpPr>
          <p:cNvPr id="18" name="Прямая со стрелкой 17"/>
          <p:cNvCxnSpPr>
            <a:cxnSpLocks noChangeShapeType="1"/>
          </p:cNvCxnSpPr>
          <p:nvPr/>
        </p:nvCxnSpPr>
        <p:spPr bwMode="auto">
          <a:xfrm flipH="1">
            <a:off x="2291433" y="4464488"/>
            <a:ext cx="626745" cy="407035"/>
          </a:xfrm>
          <a:prstGeom prst="straightConnector1">
            <a:avLst/>
          </a:prstGeom>
          <a:noFill/>
          <a:ln w="9525">
            <a:solidFill>
              <a:srgbClr val="000000"/>
            </a:solidFill>
            <a:round/>
            <a:headEnd/>
            <a:tailEnd type="triangle" w="med" len="med"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</p:cxnSp>
      <p:sp>
        <p:nvSpPr>
          <p:cNvPr id="19" name="Rectangle 16"/>
          <p:cNvSpPr>
            <a:spLocks noChangeArrowheads="1"/>
          </p:cNvSpPr>
          <p:nvPr/>
        </p:nvSpPr>
        <p:spPr bwMode="auto">
          <a:xfrm>
            <a:off x="0" y="0"/>
            <a:ext cx="91440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>
            <a:lvl1pPr indent="3429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1pPr>
            <a:lvl2pPr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2pPr>
            <a:lvl3pPr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3pPr>
            <a:lvl4pPr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4pPr>
            <a:lvl5pPr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5pPr>
            <a:lvl6pPr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6pPr>
            <a:lvl7pPr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7pPr>
            <a:lvl8pPr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8pPr>
            <a:lvl9pPr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9pPr>
          </a:lstStyle>
          <a:p>
            <a:pPr marL="0" marR="0" lvl="0" indent="34290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ru-RU" altLang="ru-RU" sz="1800" b="0" i="0" u="none" strike="noStrike" cap="none" normalizeH="0" baseline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</p:txBody>
      </p:sp>
      <p:sp>
        <p:nvSpPr>
          <p:cNvPr id="20" name="Волна 11"/>
          <p:cNvSpPr>
            <a:spLocks noChangeArrowheads="1"/>
          </p:cNvSpPr>
          <p:nvPr/>
        </p:nvSpPr>
        <p:spPr bwMode="auto">
          <a:xfrm>
            <a:off x="6549535" y="4847285"/>
            <a:ext cx="1980540" cy="1738635"/>
          </a:xfrm>
          <a:prstGeom prst="wave">
            <a:avLst>
              <a:gd name="adj1" fmla="val 13005"/>
              <a:gd name="adj2" fmla="val 0"/>
            </a:avLst>
          </a:prstGeom>
          <a:solidFill>
            <a:srgbClr val="CCFFFF"/>
          </a:solidFill>
          <a:ln w="9525">
            <a:round/>
            <a:headEnd/>
            <a:tailEnd/>
          </a:ln>
          <a:scene3d>
            <a:camera prst="legacyObliqueTopRight"/>
            <a:lightRig rig="legacyFlat3" dir="b"/>
          </a:scene3d>
          <a:sp3d extrusionH="430200" prstMaterial="legacyMatte">
            <a:bevelT w="13500" h="13500" prst="angle"/>
            <a:bevelB w="13500" h="13500" prst="angle"/>
            <a:extrusionClr>
              <a:srgbClr val="CCFFFF"/>
            </a:extrusionClr>
          </a:sp3d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  <a:flatTx/>
          </a:bodyPr>
          <a:lstStyle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uk-UA" altLang="ru-RU" b="1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Calibri" pitchFamily="34" charset="0"/>
                <a:ea typeface="Times New Roman" pitchFamily="18" charset="0"/>
                <a:cs typeface="Times New Roman" pitchFamily="18" charset="0"/>
              </a:rPr>
              <a:t>Укра</a:t>
            </a:r>
            <a:r>
              <a:rPr lang="uk-UA" altLang="ru-RU" b="1" dirty="0">
                <a:latin typeface="Calibri" pitchFamily="34" charset="0"/>
                <a:ea typeface="Times New Roman" pitchFamily="18" charset="0"/>
                <a:cs typeface="Times New Roman" pitchFamily="18" charset="0"/>
              </a:rPr>
              <a:t>ї</a:t>
            </a:r>
            <a:r>
              <a:rPr kumimoji="0" lang="uk-UA" altLang="ru-RU" b="1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Calibri" pitchFamily="34" charset="0"/>
                <a:ea typeface="Times New Roman" pitchFamily="18" charset="0"/>
                <a:cs typeface="Times New Roman" pitchFamily="18" charset="0"/>
              </a:rPr>
              <a:t>нська письменниця</a:t>
            </a:r>
            <a:endParaRPr kumimoji="0" lang="uk-UA" altLang="ru-RU" b="1" i="0" u="none" strike="noStrike" cap="none" normalizeH="0" baseline="0" dirty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9562295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7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>
                      <p:stCondLst>
                        <p:cond delay="indefinite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3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4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5" fill="hold">
                      <p:stCondLst>
                        <p:cond delay="indefinite"/>
                      </p:stCondLst>
                      <p:childTnLst>
                        <p:par>
                          <p:cTn id="46" fill="hold">
                            <p:stCondLst>
                              <p:cond delay="0"/>
                            </p:stCondLst>
                            <p:childTnLst>
                              <p:par>
                                <p:cTn id="47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9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0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1" fill="hold">
                      <p:stCondLst>
                        <p:cond delay="indefinite"/>
                      </p:stCondLst>
                      <p:childTnLst>
                        <p:par>
                          <p:cTn id="52" fill="hold">
                            <p:stCondLst>
                              <p:cond delay="0"/>
                            </p:stCondLst>
                            <p:childTnLst>
                              <p:par>
                                <p:cTn id="53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5" dur="5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6" dur="5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7" fill="hold">
                      <p:stCondLst>
                        <p:cond delay="indefinite"/>
                      </p:stCondLst>
                      <p:childTnLst>
                        <p:par>
                          <p:cTn id="58" fill="hold">
                            <p:stCondLst>
                              <p:cond delay="0"/>
                            </p:stCondLst>
                            <p:childTnLst>
                              <p:par>
                                <p:cTn id="59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1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2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3" fill="hold">
                      <p:stCondLst>
                        <p:cond delay="indefinite"/>
                      </p:stCondLst>
                      <p:childTnLst>
                        <p:par>
                          <p:cTn id="64" fill="hold">
                            <p:stCondLst>
                              <p:cond delay="0"/>
                            </p:stCondLst>
                            <p:childTnLst>
                              <p:par>
                                <p:cTn id="6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7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8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9" fill="hold">
                      <p:stCondLst>
                        <p:cond delay="indefinite"/>
                      </p:stCondLst>
                      <p:childTnLst>
                        <p:par>
                          <p:cTn id="70" fill="hold">
                            <p:stCondLst>
                              <p:cond delay="0"/>
                            </p:stCondLst>
                            <p:childTnLst>
                              <p:par>
                                <p:cTn id="71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3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4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5" fill="hold">
                      <p:stCondLst>
                        <p:cond delay="indefinite"/>
                      </p:stCondLst>
                      <p:childTnLst>
                        <p:par>
                          <p:cTn id="76" fill="hold">
                            <p:stCondLst>
                              <p:cond delay="0"/>
                            </p:stCondLst>
                            <p:childTnLst>
                              <p:par>
                                <p:cTn id="77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9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0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1" fill="hold">
                      <p:stCondLst>
                        <p:cond delay="indefinite"/>
                      </p:stCondLst>
                      <p:childTnLst>
                        <p:par>
                          <p:cTn id="82" fill="hold">
                            <p:stCondLst>
                              <p:cond delay="0"/>
                            </p:stCondLst>
                            <p:childTnLst>
                              <p:par>
                                <p:cTn id="83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5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6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7" fill="hold">
                      <p:stCondLst>
                        <p:cond delay="indefinite"/>
                      </p:stCondLst>
                      <p:childTnLst>
                        <p:par>
                          <p:cTn id="88" fill="hold">
                            <p:stCondLst>
                              <p:cond delay="0"/>
                            </p:stCondLst>
                            <p:childTnLst>
                              <p:par>
                                <p:cTn id="89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1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2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6" grpId="0" animBg="1"/>
      <p:bldP spid="7" grpId="0" animBg="1"/>
      <p:bldP spid="8" grpId="0" animBg="1"/>
      <p:bldP spid="12" grpId="0" animBg="1"/>
      <p:bldP spid="15" grpId="0" animBg="1"/>
      <p:bldP spid="16" grpId="0" animBg="1"/>
      <p:bldP spid="20" grpId="0" animBg="1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Box 3"/>
          <p:cNvSpPr txBox="1"/>
          <p:nvPr/>
        </p:nvSpPr>
        <p:spPr>
          <a:xfrm>
            <a:off x="0" y="692696"/>
            <a:ext cx="9144000" cy="664797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uk-UA" sz="7200" b="1" i="1" dirty="0">
                <a:solidFill>
                  <a:srgbClr val="FF0000"/>
                </a:solidFill>
              </a:rPr>
              <a:t>«Може, квіти зійдуть - і настане </a:t>
            </a:r>
            <a:br>
              <a:rPr lang="uk-UA" sz="7200" b="1" i="1" dirty="0">
                <a:solidFill>
                  <a:srgbClr val="FF0000"/>
                </a:solidFill>
              </a:rPr>
            </a:br>
            <a:r>
              <a:rPr lang="uk-UA" sz="7200" b="1" i="1" dirty="0">
                <a:solidFill>
                  <a:srgbClr val="FF0000"/>
                </a:solidFill>
              </a:rPr>
              <a:t>Ще й для мене весела весна...»</a:t>
            </a:r>
          </a:p>
          <a:p>
            <a:pPr algn="ctr"/>
            <a:r>
              <a:rPr lang="uk-UA" sz="3600" b="1" i="1" dirty="0"/>
              <a:t>(Леся Українка «</a:t>
            </a:r>
            <a:r>
              <a:rPr lang="en-US" sz="3600" b="1" i="1" dirty="0"/>
              <a:t>Contra </a:t>
            </a:r>
            <a:r>
              <a:rPr lang="en-US" sz="3600" b="1" i="1" dirty="0" err="1"/>
              <a:t>Spem</a:t>
            </a:r>
            <a:r>
              <a:rPr lang="en-US" sz="3600" b="1" i="1" dirty="0"/>
              <a:t> </a:t>
            </a:r>
            <a:r>
              <a:rPr lang="en-US" sz="3600" b="1" i="1" dirty="0" err="1"/>
              <a:t>Spero</a:t>
            </a:r>
            <a:r>
              <a:rPr lang="ru-RU" sz="3600" b="1" i="1" dirty="0"/>
              <a:t>!» </a:t>
            </a:r>
          </a:p>
          <a:p>
            <a:pPr algn="ctr"/>
            <a:r>
              <a:rPr lang="ru-RU" sz="3600" b="1" i="1" dirty="0"/>
              <a:t>(«Без над</a:t>
            </a:r>
            <a:r>
              <a:rPr lang="uk-UA" sz="3600" b="1" i="1" dirty="0" err="1"/>
              <a:t>ії</a:t>
            </a:r>
            <a:r>
              <a:rPr lang="uk-UA" sz="3600" b="1" i="1" dirty="0"/>
              <a:t> сподіваюсь!»</a:t>
            </a:r>
            <a:r>
              <a:rPr lang="ru-RU" sz="3600" b="1" i="1" dirty="0"/>
              <a:t>))</a:t>
            </a:r>
            <a:endParaRPr lang="ru-RU" sz="3600" i="1" dirty="0"/>
          </a:p>
          <a:p>
            <a:pPr algn="ctr"/>
            <a:endParaRPr lang="ru-RU" sz="5000" dirty="0"/>
          </a:p>
        </p:txBody>
      </p:sp>
    </p:spTree>
    <p:extLst>
      <p:ext uri="{BB962C8B-B14F-4D97-AF65-F5344CB8AC3E}">
        <p14:creationId xmlns:p14="http://schemas.microsoft.com/office/powerpoint/2010/main" val="248659742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500" fill="hold"/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34" presetClass="emph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animMotion origin="layout" path="M 0.0 0.0 L 0.0 -0.07213" pathEditMode="relative" ptsTypes="">
                                      <p:cBhvr>
                                        <p:cTn id="16" dur="250" accel="500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  <p:animRot by="1500000">
                                      <p:cBhvr>
                                        <p:cTn id="17" dur="12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1500000">
                                      <p:cBhvr>
                                        <p:cTn id="18" dur="125" fill="hold">
                                          <p:stCondLst>
                                            <p:cond delay="125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1500000">
                                      <p:cBhvr>
                                        <p:cTn id="19" dur="125" fill="hold">
                                          <p:stCondLst>
                                            <p:cond delay="25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1500000">
                                      <p:cBhvr>
                                        <p:cTn id="20" dur="125" fill="hold">
                                          <p:stCondLst>
                                            <p:cond delay="375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Рисунок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79512" y="1901855"/>
            <a:ext cx="3528392" cy="4814784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sp>
        <p:nvSpPr>
          <p:cNvPr id="5" name="TextBox 4"/>
          <p:cNvSpPr txBox="1"/>
          <p:nvPr/>
        </p:nvSpPr>
        <p:spPr>
          <a:xfrm>
            <a:off x="3707904" y="807329"/>
            <a:ext cx="5112568" cy="59093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uk-UA" sz="5400" b="1" dirty="0">
                <a:solidFill>
                  <a:srgbClr val="FF0000"/>
                </a:solidFill>
              </a:rPr>
              <a:t>Тема поеми «Давня казка»:</a:t>
            </a:r>
          </a:p>
          <a:p>
            <a:pPr algn="ctr"/>
            <a:r>
              <a:rPr lang="uk-UA" sz="5400" b="1" dirty="0"/>
              <a:t>роль поетичного слова у житті суспільства</a:t>
            </a:r>
            <a:endParaRPr lang="uk-UA" sz="5400" b="1" dirty="0">
              <a:solidFill>
                <a:srgbClr val="FF0000"/>
              </a:solidFill>
            </a:endParaRPr>
          </a:p>
          <a:p>
            <a:pPr algn="ctr"/>
            <a:endParaRPr lang="ru-RU" sz="5400" b="1" dirty="0">
              <a:solidFill>
                <a:srgbClr val="FF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24269229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Рисунок 3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87840" y="548680"/>
            <a:ext cx="3664552" cy="5063324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sp>
        <p:nvSpPr>
          <p:cNvPr id="5" name="TextBox 4"/>
          <p:cNvSpPr txBox="1"/>
          <p:nvPr/>
        </p:nvSpPr>
        <p:spPr>
          <a:xfrm>
            <a:off x="3852392" y="870167"/>
            <a:ext cx="5291608" cy="526297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uk-UA" sz="4800" i="1" dirty="0"/>
              <a:t>«… </a:t>
            </a:r>
            <a:r>
              <a:rPr lang="ru-RU" sz="4800" i="1" dirty="0"/>
              <a:t>Лесина поема, без </a:t>
            </a:r>
            <a:r>
              <a:rPr lang="ru-RU" sz="4800" i="1" dirty="0" err="1"/>
              <a:t>сумніву</a:t>
            </a:r>
            <a:r>
              <a:rPr lang="ru-RU" sz="4800" i="1" dirty="0"/>
              <a:t>, одна з </a:t>
            </a:r>
            <a:r>
              <a:rPr lang="ru-RU" sz="4800" i="1" dirty="0" err="1"/>
              <a:t>найкращих</a:t>
            </a:r>
            <a:r>
              <a:rPr lang="ru-RU" sz="4800" i="1" dirty="0"/>
              <a:t> і </a:t>
            </a:r>
            <a:r>
              <a:rPr lang="ru-RU" sz="4800" i="1" dirty="0" err="1"/>
              <a:t>найхарактерніших</a:t>
            </a:r>
            <a:r>
              <a:rPr lang="ru-RU" sz="4800" i="1" dirty="0"/>
              <a:t> окрас </a:t>
            </a:r>
            <a:r>
              <a:rPr lang="ru-RU" sz="4800" i="1" dirty="0" err="1"/>
              <a:t>нашої</a:t>
            </a:r>
            <a:r>
              <a:rPr lang="ru-RU" sz="4800" i="1" dirty="0"/>
              <a:t> </a:t>
            </a:r>
            <a:r>
              <a:rPr lang="ru-RU" sz="4800" i="1" dirty="0" err="1"/>
              <a:t>нової</a:t>
            </a:r>
            <a:r>
              <a:rPr lang="ru-RU" sz="4800" i="1" dirty="0"/>
              <a:t> </a:t>
            </a:r>
            <a:r>
              <a:rPr lang="ru-RU" sz="4800" i="1" dirty="0" err="1"/>
              <a:t>літератури</a:t>
            </a:r>
            <a:r>
              <a:rPr lang="ru-RU" sz="4800" i="1" dirty="0"/>
              <a:t>…»</a:t>
            </a:r>
          </a:p>
          <a:p>
            <a:endParaRPr lang="ru-RU" sz="4800" i="1" dirty="0"/>
          </a:p>
        </p:txBody>
      </p:sp>
      <p:sp>
        <p:nvSpPr>
          <p:cNvPr id="6" name="TextBox 5"/>
          <p:cNvSpPr txBox="1"/>
          <p:nvPr/>
        </p:nvSpPr>
        <p:spPr>
          <a:xfrm>
            <a:off x="187840" y="5754082"/>
            <a:ext cx="4384317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uk-UA" sz="4000" b="1" dirty="0" err="1"/>
              <a:t>І.Я.Франко</a:t>
            </a:r>
            <a:endParaRPr lang="ru-RU" sz="4000" b="1" dirty="0"/>
          </a:p>
        </p:txBody>
      </p:sp>
    </p:spTree>
    <p:extLst>
      <p:ext uri="{BB962C8B-B14F-4D97-AF65-F5344CB8AC3E}">
        <p14:creationId xmlns:p14="http://schemas.microsoft.com/office/powerpoint/2010/main" val="283313737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34" presetClass="emph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animMotion origin="layout" path="M 0.0 0.0 L 0.0 -0.07213" pathEditMode="relative" ptsTypes="">
                                      <p:cBhvr>
                                        <p:cTn id="18" dur="250" accel="500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  <p:animRot by="1500000">
                                      <p:cBhvr>
                                        <p:cTn id="19" dur="12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1500000">
                                      <p:cBhvr>
                                        <p:cTn id="20" dur="125" fill="hold">
                                          <p:stCondLst>
                                            <p:cond delay="125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1500000">
                                      <p:cBhvr>
                                        <p:cTn id="21" dur="125" fill="hold">
                                          <p:stCondLst>
                                            <p:cond delay="25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1500000">
                                      <p:cBhvr>
                                        <p:cTn id="22" dur="125" fill="hold">
                                          <p:stCondLst>
                                            <p:cond delay="375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Box 3"/>
          <p:cNvSpPr txBox="1"/>
          <p:nvPr/>
        </p:nvSpPr>
        <p:spPr>
          <a:xfrm>
            <a:off x="1694950" y="46825"/>
            <a:ext cx="5832648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uk-UA" sz="4000" b="1" dirty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Композиція твору</a:t>
            </a:r>
            <a:endParaRPr lang="ru-RU" sz="4000" b="1" dirty="0">
              <a:solidFill>
                <a:srgbClr val="FF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5" name="TextBox 4"/>
          <p:cNvSpPr txBox="1"/>
          <p:nvPr/>
        </p:nvSpPr>
        <p:spPr>
          <a:xfrm>
            <a:off x="310208" y="908720"/>
            <a:ext cx="8496944" cy="575542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just"/>
            <a:r>
              <a:rPr lang="uk-UA" sz="3200" b="1" dirty="0">
                <a:solidFill>
                  <a:srgbClr val="00B050"/>
                </a:solidFill>
              </a:rPr>
              <a:t>ЕКСПОЗИЦІЯ</a:t>
            </a:r>
            <a:r>
              <a:rPr lang="uk-UA" sz="2400" b="1" dirty="0"/>
              <a:t> (від лат. </a:t>
            </a:r>
            <a:r>
              <a:rPr lang="ru-RU" sz="2400" b="1" dirty="0" err="1"/>
              <a:t>expositio</a:t>
            </a:r>
            <a:r>
              <a:rPr lang="uk-UA" sz="2400" b="1" dirty="0"/>
              <a:t> — пояснення) — один з елементів сюжету твору, в якому подаються первісні відомості про героїв, які мотивують їхню поведінку при виникненні конфлікту. </a:t>
            </a:r>
            <a:endParaRPr lang="ru-RU" sz="2400" b="1" dirty="0"/>
          </a:p>
          <a:p>
            <a:pPr algn="just"/>
            <a:endParaRPr lang="ru-RU" sz="2400" b="1" dirty="0"/>
          </a:p>
          <a:p>
            <a:pPr algn="just"/>
            <a:r>
              <a:rPr lang="ru-RU" sz="3200" b="1" dirty="0">
                <a:solidFill>
                  <a:srgbClr val="00B050"/>
                </a:solidFill>
              </a:rPr>
              <a:t>ЗАВ'ЯЗКА</a:t>
            </a:r>
            <a:r>
              <a:rPr lang="ru-RU" sz="2400" b="1" dirty="0"/>
              <a:t> — </a:t>
            </a:r>
            <a:r>
              <a:rPr lang="ru-RU" sz="2400" b="1" dirty="0" err="1"/>
              <a:t>елемент</a:t>
            </a:r>
            <a:r>
              <a:rPr lang="ru-RU" sz="2400" b="1" dirty="0"/>
              <a:t> сюжету, </a:t>
            </a:r>
            <a:r>
              <a:rPr lang="ru-RU" sz="2400" b="1" dirty="0" err="1"/>
              <a:t>наступний</a:t>
            </a:r>
            <a:r>
              <a:rPr lang="ru-RU" sz="2400" b="1" dirty="0"/>
              <a:t> </a:t>
            </a:r>
            <a:r>
              <a:rPr lang="ru-RU" sz="2400" b="1" dirty="0" err="1"/>
              <a:t>після</a:t>
            </a:r>
            <a:r>
              <a:rPr lang="ru-RU" sz="2400" b="1" dirty="0"/>
              <a:t> </a:t>
            </a:r>
            <a:r>
              <a:rPr lang="ru-RU" sz="2400" b="1" dirty="0" err="1"/>
              <a:t>експозиції</a:t>
            </a:r>
            <a:r>
              <a:rPr lang="ru-RU" sz="2400" b="1" dirty="0"/>
              <a:t>,— </a:t>
            </a:r>
            <a:r>
              <a:rPr lang="ru-RU" sz="2400" b="1" dirty="0" err="1"/>
              <a:t>подія</a:t>
            </a:r>
            <a:r>
              <a:rPr lang="ru-RU" sz="2400" b="1" dirty="0"/>
              <a:t>, </a:t>
            </a:r>
            <a:r>
              <a:rPr lang="ru-RU" sz="2400" b="1" dirty="0" err="1"/>
              <a:t>що</a:t>
            </a:r>
            <a:r>
              <a:rPr lang="ru-RU" sz="2400" b="1" dirty="0"/>
              <a:t> кладе початок </a:t>
            </a:r>
            <a:r>
              <a:rPr lang="ru-RU" sz="2400" b="1" dirty="0" err="1"/>
              <a:t>конфлікту</a:t>
            </a:r>
            <a:r>
              <a:rPr lang="ru-RU" sz="2400" b="1" dirty="0"/>
              <a:t>. </a:t>
            </a:r>
          </a:p>
          <a:p>
            <a:pPr algn="just"/>
            <a:endParaRPr lang="ru-RU" sz="2400" b="1" dirty="0"/>
          </a:p>
          <a:p>
            <a:pPr algn="just"/>
            <a:r>
              <a:rPr lang="ru-RU" sz="3200" b="1" dirty="0">
                <a:solidFill>
                  <a:srgbClr val="00B050"/>
                </a:solidFill>
              </a:rPr>
              <a:t>КУЛЬМІНАЦІЯ</a:t>
            </a:r>
            <a:r>
              <a:rPr lang="ru-RU" sz="2400" b="1" dirty="0"/>
              <a:t> (</a:t>
            </a:r>
            <a:r>
              <a:rPr lang="ru-RU" sz="2400" b="1" dirty="0" err="1"/>
              <a:t>від</a:t>
            </a:r>
            <a:r>
              <a:rPr lang="ru-RU" sz="2400" b="1" dirty="0"/>
              <a:t> лат. </a:t>
            </a:r>
            <a:r>
              <a:rPr lang="ru-RU" sz="2400" b="1" dirty="0" err="1"/>
              <a:t>culmen</a:t>
            </a:r>
            <a:r>
              <a:rPr lang="ru-RU" sz="2400" b="1" dirty="0"/>
              <a:t> — вершина) — </a:t>
            </a:r>
            <a:r>
              <a:rPr lang="ru-RU" sz="2400" b="1" dirty="0" err="1"/>
              <a:t>елемент</a:t>
            </a:r>
            <a:r>
              <a:rPr lang="ru-RU" sz="2400" b="1" dirty="0"/>
              <a:t> сюжету, </a:t>
            </a:r>
            <a:r>
              <a:rPr lang="ru-RU" sz="2400" b="1" dirty="0" err="1"/>
              <a:t>найвищий</a:t>
            </a:r>
            <a:r>
              <a:rPr lang="ru-RU" sz="2400" b="1" dirty="0"/>
              <a:t> момент у </a:t>
            </a:r>
            <a:r>
              <a:rPr lang="ru-RU" sz="2400" b="1" dirty="0" err="1"/>
              <a:t>розвитку</a:t>
            </a:r>
            <a:r>
              <a:rPr lang="ru-RU" sz="2400" b="1" dirty="0"/>
              <a:t> </a:t>
            </a:r>
            <a:r>
              <a:rPr lang="ru-RU" sz="2400" b="1" dirty="0" err="1"/>
              <a:t>дії</a:t>
            </a:r>
            <a:r>
              <a:rPr lang="ru-RU" sz="2400" b="1" dirty="0"/>
              <a:t>. </a:t>
            </a:r>
            <a:r>
              <a:rPr lang="ru-RU" sz="2400" b="1" dirty="0" err="1"/>
              <a:t>Після</a:t>
            </a:r>
            <a:r>
              <a:rPr lang="ru-RU" sz="2400" b="1" dirty="0"/>
              <a:t> </a:t>
            </a:r>
            <a:r>
              <a:rPr lang="ru-RU" sz="2400" b="1" dirty="0" err="1"/>
              <a:t>кульмінації</a:t>
            </a:r>
            <a:r>
              <a:rPr lang="ru-RU" sz="2400" b="1" dirty="0"/>
              <a:t> </a:t>
            </a:r>
            <a:r>
              <a:rPr lang="ru-RU" sz="2400" b="1" dirty="0" err="1"/>
              <a:t>настає</a:t>
            </a:r>
            <a:r>
              <a:rPr lang="ru-RU" sz="2400" b="1" dirty="0"/>
              <a:t> </a:t>
            </a:r>
            <a:r>
              <a:rPr lang="ru-RU" sz="2400" b="1" dirty="0" err="1"/>
              <a:t>розв'язка</a:t>
            </a:r>
            <a:r>
              <a:rPr lang="ru-RU" sz="2400" b="1" dirty="0"/>
              <a:t>. </a:t>
            </a:r>
          </a:p>
          <a:p>
            <a:pPr algn="just"/>
            <a:endParaRPr lang="ru-RU" sz="2400" b="1" dirty="0"/>
          </a:p>
          <a:p>
            <a:pPr algn="just"/>
            <a:r>
              <a:rPr lang="ru-RU" sz="3200" b="1" dirty="0">
                <a:solidFill>
                  <a:srgbClr val="00B050"/>
                </a:solidFill>
              </a:rPr>
              <a:t>РОЗВ'ЯЗКА</a:t>
            </a:r>
            <a:r>
              <a:rPr lang="ru-RU" sz="2400" b="1" dirty="0"/>
              <a:t> — </a:t>
            </a:r>
            <a:r>
              <a:rPr lang="ru-RU" sz="2400" b="1" dirty="0" err="1"/>
              <a:t>елемент</a:t>
            </a:r>
            <a:r>
              <a:rPr lang="ru-RU" sz="2400" b="1" dirty="0"/>
              <a:t> сюжету, </a:t>
            </a:r>
            <a:r>
              <a:rPr lang="ru-RU" sz="2400" b="1" dirty="0" err="1"/>
              <a:t>подія</a:t>
            </a:r>
            <a:r>
              <a:rPr lang="ru-RU" sz="2400" b="1" dirty="0"/>
              <a:t>, яка </a:t>
            </a:r>
            <a:r>
              <a:rPr lang="ru-RU" sz="2400" b="1" dirty="0" err="1"/>
              <a:t>розв'язує</a:t>
            </a:r>
            <a:r>
              <a:rPr lang="ru-RU" sz="2400" b="1" dirty="0"/>
              <a:t> </a:t>
            </a:r>
            <a:r>
              <a:rPr lang="ru-RU" sz="2400" b="1" dirty="0" err="1"/>
              <a:t>конфлікт</a:t>
            </a:r>
            <a:r>
              <a:rPr lang="ru-RU" sz="2400" b="1" dirty="0"/>
              <a:t>.</a:t>
            </a:r>
          </a:p>
        </p:txBody>
      </p:sp>
    </p:spTree>
    <p:extLst>
      <p:ext uri="{BB962C8B-B14F-4D97-AF65-F5344CB8AC3E}">
        <p14:creationId xmlns:p14="http://schemas.microsoft.com/office/powerpoint/2010/main" val="170221134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5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5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500" fill="hold"/>
                                        <p:tgtEl>
                                          <p:spTgt spid="5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500" fill="hold"/>
                                        <p:tgtEl>
                                          <p:spTgt spid="5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 dirty="0"/>
          </a:p>
        </p:txBody>
      </p:sp>
      <p:pic>
        <p:nvPicPr>
          <p:cNvPr id="3074" name="Picture 2"/>
          <p:cNvPicPr>
            <a:picLocks noGrp="1" noChangeAspect="1" noChangeArrowheads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17310" y="0"/>
            <a:ext cx="9161310" cy="685270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4" name="Прямоугольник 3"/>
          <p:cNvSpPr/>
          <p:nvPr/>
        </p:nvSpPr>
        <p:spPr>
          <a:xfrm>
            <a:off x="1115616" y="188640"/>
            <a:ext cx="6480720" cy="83099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ru-RU" sz="4800" b="1" i="1" dirty="0" err="1">
                <a:solidFill>
                  <a:srgbClr val="FF0000"/>
                </a:solidFill>
              </a:rPr>
              <a:t>Композиція</a:t>
            </a:r>
            <a:r>
              <a:rPr lang="ru-RU" sz="4800" b="1" i="1" dirty="0">
                <a:solidFill>
                  <a:srgbClr val="FF0000"/>
                </a:solidFill>
              </a:rPr>
              <a:t> </a:t>
            </a:r>
            <a:r>
              <a:rPr lang="ru-RU" sz="4800" b="1" i="1" dirty="0" err="1">
                <a:solidFill>
                  <a:srgbClr val="FF0000"/>
                </a:solidFill>
              </a:rPr>
              <a:t>поеми</a:t>
            </a:r>
            <a:r>
              <a:rPr lang="ru-RU" sz="4800" b="1" i="1" dirty="0">
                <a:solidFill>
                  <a:srgbClr val="FF0000"/>
                </a:solidFill>
              </a:rPr>
              <a:t>:</a:t>
            </a:r>
          </a:p>
        </p:txBody>
      </p:sp>
      <p:sp>
        <p:nvSpPr>
          <p:cNvPr id="5" name="Прямоугольник 4"/>
          <p:cNvSpPr/>
          <p:nvPr/>
        </p:nvSpPr>
        <p:spPr>
          <a:xfrm>
            <a:off x="249890" y="856995"/>
            <a:ext cx="8642589" cy="600164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3200" b="1" i="1" dirty="0" err="1">
                <a:solidFill>
                  <a:srgbClr val="00B0F0"/>
                </a:solidFill>
              </a:rPr>
              <a:t>Твір</a:t>
            </a:r>
            <a:r>
              <a:rPr lang="ru-RU" sz="3200" b="1" i="1" dirty="0">
                <a:solidFill>
                  <a:srgbClr val="00B0F0"/>
                </a:solidFill>
              </a:rPr>
              <a:t> </a:t>
            </a:r>
            <a:r>
              <a:rPr lang="ru-RU" sz="3200" b="1" i="1" dirty="0" err="1">
                <a:solidFill>
                  <a:srgbClr val="00B0F0"/>
                </a:solidFill>
              </a:rPr>
              <a:t>складається</a:t>
            </a:r>
            <a:r>
              <a:rPr lang="ru-RU" sz="3200" b="1" i="1" dirty="0">
                <a:solidFill>
                  <a:srgbClr val="00B0F0"/>
                </a:solidFill>
              </a:rPr>
              <a:t> з </a:t>
            </a:r>
            <a:r>
              <a:rPr lang="ru-RU" sz="3200" b="1" i="1" dirty="0" err="1">
                <a:solidFill>
                  <a:srgbClr val="00B0F0"/>
                </a:solidFill>
              </a:rPr>
              <a:t>чотирьох</a:t>
            </a:r>
            <a:r>
              <a:rPr lang="ru-RU" sz="3200" b="1" i="1" dirty="0">
                <a:solidFill>
                  <a:srgbClr val="00B0F0"/>
                </a:solidFill>
              </a:rPr>
              <a:t> </a:t>
            </a:r>
            <a:r>
              <a:rPr lang="ru-RU" sz="3200" b="1" i="1" dirty="0" err="1">
                <a:solidFill>
                  <a:srgbClr val="00B0F0"/>
                </a:solidFill>
              </a:rPr>
              <a:t>розділів</a:t>
            </a:r>
            <a:r>
              <a:rPr lang="ru-RU" sz="3200" b="1" i="1" dirty="0">
                <a:solidFill>
                  <a:srgbClr val="00B0F0"/>
                </a:solidFill>
              </a:rPr>
              <a:t>:</a:t>
            </a:r>
          </a:p>
          <a:p>
            <a:r>
              <a:rPr lang="ru-RU" sz="3200" b="1" i="1" dirty="0">
                <a:solidFill>
                  <a:srgbClr val="00B0F0"/>
                </a:solidFill>
              </a:rPr>
              <a:t> </a:t>
            </a:r>
          </a:p>
          <a:p>
            <a:r>
              <a:rPr lang="ru-RU" sz="3200" b="1" i="1" dirty="0" err="1">
                <a:solidFill>
                  <a:srgbClr val="0070C0"/>
                </a:solidFill>
              </a:rPr>
              <a:t>Експозиція</a:t>
            </a:r>
            <a:r>
              <a:rPr lang="ru-RU" sz="3200" b="1" i="1" dirty="0">
                <a:solidFill>
                  <a:srgbClr val="0070C0"/>
                </a:solidFill>
              </a:rPr>
              <a:t>: </a:t>
            </a:r>
            <a:r>
              <a:rPr lang="ru-RU" sz="3200" b="1" i="1" dirty="0" err="1"/>
              <a:t>знайомство</a:t>
            </a:r>
            <a:r>
              <a:rPr lang="ru-RU" sz="3200" b="1" i="1" dirty="0"/>
              <a:t> з </a:t>
            </a:r>
            <a:r>
              <a:rPr lang="ru-RU" sz="3200" b="1" i="1" dirty="0" err="1"/>
              <a:t>поетом</a:t>
            </a:r>
            <a:r>
              <a:rPr lang="ru-RU" sz="3200" b="1" i="1" dirty="0"/>
              <a:t>. </a:t>
            </a:r>
          </a:p>
          <a:p>
            <a:endParaRPr lang="ru-RU" sz="3200" b="1" i="1" dirty="0"/>
          </a:p>
          <a:p>
            <a:r>
              <a:rPr lang="ru-RU" sz="3200" b="1" i="1" dirty="0" err="1">
                <a:solidFill>
                  <a:srgbClr val="0070C0"/>
                </a:solidFill>
              </a:rPr>
              <a:t>Зав'язка</a:t>
            </a:r>
            <a:r>
              <a:rPr lang="ru-RU" sz="3200" b="1" i="1" dirty="0">
                <a:solidFill>
                  <a:srgbClr val="0070C0"/>
                </a:solidFill>
              </a:rPr>
              <a:t>: </a:t>
            </a:r>
            <a:r>
              <a:rPr lang="ru-RU" sz="3200" b="1" i="1" dirty="0" err="1"/>
              <a:t>зустріч</a:t>
            </a:r>
            <a:r>
              <a:rPr lang="ru-RU" sz="3200" b="1" i="1" dirty="0"/>
              <a:t> </a:t>
            </a:r>
            <a:r>
              <a:rPr lang="ru-RU" sz="3200" b="1" i="1" dirty="0" err="1"/>
              <a:t>поета</a:t>
            </a:r>
            <a:r>
              <a:rPr lang="ru-RU" sz="3200" b="1" i="1" dirty="0"/>
              <a:t> з Бертольдом. </a:t>
            </a:r>
          </a:p>
          <a:p>
            <a:endParaRPr lang="ru-RU" sz="3200" b="1" i="1" dirty="0"/>
          </a:p>
          <a:p>
            <a:r>
              <a:rPr lang="ru-RU" sz="3200" b="1" i="1" dirty="0" err="1">
                <a:solidFill>
                  <a:srgbClr val="0070C0"/>
                </a:solidFill>
              </a:rPr>
              <a:t>Кульмінація</a:t>
            </a:r>
            <a:r>
              <a:rPr lang="ru-RU" sz="3200" b="1" i="1" dirty="0">
                <a:solidFill>
                  <a:srgbClr val="0070C0"/>
                </a:solidFill>
              </a:rPr>
              <a:t>: </a:t>
            </a:r>
            <a:r>
              <a:rPr lang="ru-RU" sz="3200" b="1" i="1" dirty="0" err="1"/>
              <a:t>конфлікт</a:t>
            </a:r>
            <a:r>
              <a:rPr lang="ru-RU" sz="3200" b="1" i="1" dirty="0"/>
              <a:t> </a:t>
            </a:r>
            <a:r>
              <a:rPr lang="ru-RU" sz="3200" b="1" i="1" dirty="0" err="1"/>
              <a:t>між</a:t>
            </a:r>
            <a:r>
              <a:rPr lang="ru-RU" sz="3200" b="1" i="1" dirty="0"/>
              <a:t> Бертольдом і </a:t>
            </a:r>
            <a:r>
              <a:rPr lang="ru-RU" sz="3200" b="1" i="1" dirty="0" err="1"/>
              <a:t>поетом</a:t>
            </a:r>
            <a:r>
              <a:rPr lang="ru-RU" sz="3200" b="1" i="1" dirty="0"/>
              <a:t>. </a:t>
            </a:r>
          </a:p>
          <a:p>
            <a:endParaRPr lang="ru-RU" sz="3200" b="1" i="1" dirty="0"/>
          </a:p>
          <a:p>
            <a:r>
              <a:rPr lang="ru-RU" sz="3200" b="1" i="1" dirty="0" err="1">
                <a:solidFill>
                  <a:srgbClr val="0070C0"/>
                </a:solidFill>
              </a:rPr>
              <a:t>Розв'язка</a:t>
            </a:r>
            <a:r>
              <a:rPr lang="ru-RU" sz="3200" b="1" i="1" dirty="0">
                <a:solidFill>
                  <a:srgbClr val="0070C0"/>
                </a:solidFill>
              </a:rPr>
              <a:t>: </a:t>
            </a:r>
            <a:r>
              <a:rPr lang="ru-RU" sz="3200" b="1" i="1" dirty="0" err="1"/>
              <a:t>довічне</a:t>
            </a:r>
            <a:r>
              <a:rPr lang="ru-RU" sz="3200" b="1" i="1" dirty="0"/>
              <a:t> </a:t>
            </a:r>
            <a:r>
              <a:rPr lang="ru-RU" sz="3200" b="1" i="1" dirty="0" err="1"/>
              <a:t>ув'язнення</a:t>
            </a:r>
            <a:r>
              <a:rPr lang="ru-RU" sz="3200" b="1" i="1" dirty="0"/>
              <a:t> </a:t>
            </a:r>
            <a:r>
              <a:rPr lang="ru-RU" sz="3200" b="1" i="1" dirty="0" err="1"/>
              <a:t>поета</a:t>
            </a:r>
            <a:r>
              <a:rPr lang="ru-RU" sz="3200" b="1" i="1" dirty="0"/>
              <a:t>, </a:t>
            </a:r>
            <a:r>
              <a:rPr lang="ru-RU" sz="3200" b="1" i="1" dirty="0" err="1"/>
              <a:t>його</a:t>
            </a:r>
            <a:r>
              <a:rPr lang="ru-RU" sz="3200" b="1" i="1" dirty="0"/>
              <a:t> смерть;  «а  </a:t>
            </a:r>
            <a:r>
              <a:rPr lang="ru-RU" sz="3200" b="1" i="1" dirty="0" err="1"/>
              <a:t>поетові</a:t>
            </a:r>
            <a:r>
              <a:rPr lang="ru-RU" sz="3200" b="1" i="1" dirty="0"/>
              <a:t> </a:t>
            </a:r>
            <a:r>
              <a:rPr lang="ru-RU" sz="3200" b="1" i="1" dirty="0" err="1"/>
              <a:t>нащадки</a:t>
            </a:r>
            <a:r>
              <a:rPr lang="ru-RU" sz="3200" b="1" i="1" dirty="0"/>
              <a:t> Слово </a:t>
            </a:r>
            <a:r>
              <a:rPr lang="ru-RU" sz="3200" b="1" i="1" dirty="0" err="1"/>
              <a:t>гостреє</a:t>
            </a:r>
            <a:r>
              <a:rPr lang="ru-RU" sz="3200" b="1" i="1" dirty="0"/>
              <a:t> </a:t>
            </a:r>
            <a:r>
              <a:rPr lang="ru-RU" sz="3200" b="1" i="1" dirty="0" err="1"/>
              <a:t>гартують</a:t>
            </a:r>
            <a:r>
              <a:rPr lang="ru-RU" sz="3200" b="1" i="1" dirty="0"/>
              <a:t>».</a:t>
            </a:r>
          </a:p>
        </p:txBody>
      </p:sp>
      <p:pic>
        <p:nvPicPr>
          <p:cNvPr id="3075" name="Picture 3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415582" y="-1"/>
            <a:ext cx="1596556" cy="2132857"/>
          </a:xfrm>
          <a:prstGeom prst="rect">
            <a:avLst/>
          </a:prstGeom>
          <a:ln>
            <a:noFill/>
          </a:ln>
          <a:effectLst>
            <a:softEdge rad="112500"/>
          </a:effectLst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85981504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500" fill="hold"/>
                                        <p:tgtEl>
                                          <p:spTgt spid="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" dur="500" fill="hold"/>
                                        <p:tgtEl>
                                          <p:spTgt spid="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3" dur="500" fill="hold"/>
                                        <p:tgtEl>
                                          <p:spTgt spid="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" dur="500" fill="hold"/>
                                        <p:tgtEl>
                                          <p:spTgt spid="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5" fill="hold">
                      <p:stCondLst>
                        <p:cond delay="indefinite"/>
                      </p:stCondLst>
                      <p:childTnLst>
                        <p:par>
                          <p:cTn id="26" fill="hold">
                            <p:stCondLst>
                              <p:cond delay="0"/>
                            </p:stCondLst>
                            <p:childTnLst>
                              <p:par>
                                <p:cTn id="27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9" dur="500" fill="hold"/>
                                        <p:tgtEl>
                                          <p:spTgt spid="5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0" dur="500" fill="hold"/>
                                        <p:tgtEl>
                                          <p:spTgt spid="5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5" dur="500" fill="hold"/>
                                        <p:tgtEl>
                                          <p:spTgt spid="5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6" dur="500" fill="hold"/>
                                        <p:tgtEl>
                                          <p:spTgt spid="5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7" fill="hold">
                      <p:stCondLst>
                        <p:cond delay="indefinite"/>
                      </p:stCondLst>
                      <p:childTnLst>
                        <p:par>
                          <p:cTn id="38" fill="hold">
                            <p:stCondLst>
                              <p:cond delay="0"/>
                            </p:stCondLst>
                            <p:childTnLst>
                              <p:par>
                                <p:cTn id="39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1" dur="500" fill="hold"/>
                                        <p:tgtEl>
                                          <p:spTgt spid="5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2" dur="500" fill="hold"/>
                                        <p:tgtEl>
                                          <p:spTgt spid="5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Рисунок 5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403648" y="692696"/>
            <a:ext cx="6336704" cy="6165304"/>
          </a:xfrm>
          <a:prstGeom prst="rect">
            <a:avLst/>
          </a:prstGeom>
        </p:spPr>
      </p:pic>
      <p:sp>
        <p:nvSpPr>
          <p:cNvPr id="4" name="TextBox 3"/>
          <p:cNvSpPr txBox="1"/>
          <p:nvPr/>
        </p:nvSpPr>
        <p:spPr>
          <a:xfrm>
            <a:off x="1249541" y="116632"/>
            <a:ext cx="6408712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uk-UA" sz="4000" b="1" dirty="0">
                <a:solidFill>
                  <a:srgbClr val="FF0000"/>
                </a:solidFill>
              </a:rPr>
              <a:t>Словникова робота</a:t>
            </a:r>
            <a:endParaRPr lang="ru-RU" sz="4000" b="1" dirty="0">
              <a:solidFill>
                <a:srgbClr val="FF0000"/>
              </a:solidFill>
            </a:endParaRPr>
          </a:p>
        </p:txBody>
      </p:sp>
      <p:sp>
        <p:nvSpPr>
          <p:cNvPr id="5" name="TextBox 4"/>
          <p:cNvSpPr txBox="1"/>
          <p:nvPr/>
        </p:nvSpPr>
        <p:spPr>
          <a:xfrm>
            <a:off x="1812648" y="1882522"/>
            <a:ext cx="5518703" cy="378565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uk-UA" sz="4000" b="1" u="sng" dirty="0">
                <a:solidFill>
                  <a:schemeClr val="accent5">
                    <a:lumMod val="50000"/>
                  </a:schemeClr>
                </a:solidFill>
              </a:rPr>
              <a:t>Декларація</a:t>
            </a:r>
            <a:r>
              <a:rPr lang="uk-UA" sz="4000" b="1" dirty="0"/>
              <a:t> –   це  документ, офіційна заява,</a:t>
            </a:r>
            <a:r>
              <a:rPr lang="uk-UA" sz="4000" b="1" i="1" dirty="0"/>
              <a:t> </a:t>
            </a:r>
            <a:r>
              <a:rPr lang="uk-UA" sz="4000" b="1" dirty="0"/>
              <a:t>яка проголошує основні принципи внутрішньої та зовнішньої політики.</a:t>
            </a:r>
            <a:endParaRPr lang="ru-RU" sz="4000" b="1" dirty="0"/>
          </a:p>
        </p:txBody>
      </p:sp>
    </p:spTree>
    <p:extLst>
      <p:ext uri="{BB962C8B-B14F-4D97-AF65-F5344CB8AC3E}">
        <p14:creationId xmlns:p14="http://schemas.microsoft.com/office/powerpoint/2010/main" val="237788214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  <p:bldP spid="5" grpId="0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Autofit/>
          </a:bodyPr>
          <a:lstStyle/>
          <a:p>
            <a:r>
              <a:rPr lang="uk-UA" sz="8800" b="1" dirty="0">
                <a:solidFill>
                  <a:schemeClr val="accent6">
                    <a:lumMod val="75000"/>
                  </a:schemeClr>
                </a:solidFill>
              </a:rPr>
              <a:t>Поет</a:t>
            </a:r>
            <a:endParaRPr lang="ru-RU" sz="8800" b="1" dirty="0">
              <a:solidFill>
                <a:schemeClr val="accent6">
                  <a:lumMod val="75000"/>
                </a:schemeClr>
              </a:solidFill>
            </a:endParaRPr>
          </a:p>
        </p:txBody>
      </p:sp>
      <p:pic>
        <p:nvPicPr>
          <p:cNvPr id="4" name="Рисунок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1484784"/>
            <a:ext cx="9144000" cy="4618182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</p:spTree>
    <p:extLst>
      <p:ext uri="{BB962C8B-B14F-4D97-AF65-F5344CB8AC3E}">
        <p14:creationId xmlns:p14="http://schemas.microsoft.com/office/powerpoint/2010/main" val="209987419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14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13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Рисунок 3"/>
          <p:cNvPicPr/>
          <p:nvPr/>
        </p:nvPicPr>
        <p:blipFill rotWithShape="1">
          <a:blip r:embed="rId2">
            <a:lum contrast="48000"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3957" r="13878"/>
          <a:stretch/>
        </p:blipFill>
        <p:spPr bwMode="auto">
          <a:xfrm>
            <a:off x="1302327" y="1052736"/>
            <a:ext cx="7564582" cy="5805264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sp>
        <p:nvSpPr>
          <p:cNvPr id="5" name="TextBox 4"/>
          <p:cNvSpPr txBox="1"/>
          <p:nvPr/>
        </p:nvSpPr>
        <p:spPr>
          <a:xfrm>
            <a:off x="246228" y="129406"/>
            <a:ext cx="8496944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uk-UA" sz="5400" b="1" dirty="0">
                <a:solidFill>
                  <a:schemeClr val="accent6">
                    <a:lumMod val="75000"/>
                  </a:schemeClr>
                </a:solidFill>
              </a:rPr>
              <a:t>Який Поет?</a:t>
            </a:r>
            <a:endParaRPr lang="ru-RU" sz="5400" b="1" dirty="0">
              <a:solidFill>
                <a:schemeClr val="accent6">
                  <a:lumMod val="75000"/>
                </a:schemeClr>
              </a:solidFill>
            </a:endParaRPr>
          </a:p>
        </p:txBody>
      </p:sp>
      <p:sp>
        <p:nvSpPr>
          <p:cNvPr id="2" name="TextBox 1"/>
          <p:cNvSpPr txBox="1"/>
          <p:nvPr/>
        </p:nvSpPr>
        <p:spPr>
          <a:xfrm>
            <a:off x="0" y="3717032"/>
            <a:ext cx="1302327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uk-UA" sz="3200" b="1" dirty="0"/>
              <a:t>Поет</a:t>
            </a:r>
            <a:endParaRPr lang="ru-RU" sz="3200" b="1" dirty="0"/>
          </a:p>
        </p:txBody>
      </p:sp>
    </p:spTree>
    <p:extLst>
      <p:ext uri="{BB962C8B-B14F-4D97-AF65-F5344CB8AC3E}">
        <p14:creationId xmlns:p14="http://schemas.microsoft.com/office/powerpoint/2010/main" val="78820408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  <p:bldP spid="2" grpId="0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395536" y="0"/>
            <a:ext cx="8229600" cy="1143000"/>
          </a:xfrm>
        </p:spPr>
        <p:txBody>
          <a:bodyPr>
            <a:noAutofit/>
          </a:bodyPr>
          <a:lstStyle/>
          <a:p>
            <a:r>
              <a:rPr lang="uk-UA" sz="8800" b="1" dirty="0" err="1">
                <a:solidFill>
                  <a:schemeClr val="accent2">
                    <a:lumMod val="75000"/>
                  </a:schemeClr>
                </a:solidFill>
              </a:rPr>
              <a:t>Бертольдо</a:t>
            </a:r>
            <a:endParaRPr lang="ru-RU" sz="8800" b="1" dirty="0">
              <a:solidFill>
                <a:schemeClr val="accent2">
                  <a:lumMod val="75000"/>
                </a:schemeClr>
              </a:solidFill>
            </a:endParaRPr>
          </a:p>
        </p:txBody>
      </p:sp>
      <p:pic>
        <p:nvPicPr>
          <p:cNvPr id="5" name="Рисунок 4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339752" y="1177426"/>
            <a:ext cx="4347211" cy="5243437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</p:spTree>
    <p:extLst>
      <p:ext uri="{BB962C8B-B14F-4D97-AF65-F5344CB8AC3E}">
        <p14:creationId xmlns:p14="http://schemas.microsoft.com/office/powerpoint/2010/main" val="91178533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116632"/>
            <a:ext cx="8229600" cy="1143000"/>
          </a:xfrm>
        </p:spPr>
        <p:txBody>
          <a:bodyPr>
            <a:normAutofit/>
          </a:bodyPr>
          <a:lstStyle/>
          <a:p>
            <a:r>
              <a:rPr lang="uk-UA" sz="5400" b="1" dirty="0">
                <a:solidFill>
                  <a:schemeClr val="accent6">
                    <a:lumMod val="75000"/>
                  </a:schemeClr>
                </a:solidFill>
              </a:rPr>
              <a:t>Який </a:t>
            </a:r>
            <a:r>
              <a:rPr lang="uk-UA" sz="5400" b="1" dirty="0" err="1">
                <a:solidFill>
                  <a:schemeClr val="accent6">
                    <a:lumMod val="75000"/>
                  </a:schemeClr>
                </a:solidFill>
              </a:rPr>
              <a:t>Бертольдо</a:t>
            </a:r>
            <a:r>
              <a:rPr lang="uk-UA" sz="5400" b="1" dirty="0">
                <a:solidFill>
                  <a:schemeClr val="accent6">
                    <a:lumMod val="75000"/>
                  </a:schemeClr>
                </a:solidFill>
              </a:rPr>
              <a:t>?</a:t>
            </a:r>
            <a:endParaRPr lang="ru-RU" sz="5400" b="1" dirty="0">
              <a:solidFill>
                <a:schemeClr val="accent6">
                  <a:lumMod val="75000"/>
                </a:schemeClr>
              </a:solidFill>
            </a:endParaRPr>
          </a:p>
        </p:txBody>
      </p:sp>
      <p:pic>
        <p:nvPicPr>
          <p:cNvPr id="4" name="Рисунок 3"/>
          <p:cNvPicPr/>
          <p:nvPr/>
        </p:nvPicPr>
        <p:blipFill rotWithShape="1">
          <a:blip r:embed="rId2">
            <a:lum contrast="42000"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3359" t="3106" r="11318"/>
          <a:stretch/>
        </p:blipFill>
        <p:spPr bwMode="auto">
          <a:xfrm>
            <a:off x="0" y="1124744"/>
            <a:ext cx="9144000" cy="5616624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</p:spTree>
    <p:extLst>
      <p:ext uri="{BB962C8B-B14F-4D97-AF65-F5344CB8AC3E}">
        <p14:creationId xmlns:p14="http://schemas.microsoft.com/office/powerpoint/2010/main" val="291879140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395536" y="116632"/>
            <a:ext cx="8229600" cy="1143000"/>
          </a:xfrm>
        </p:spPr>
        <p:txBody>
          <a:bodyPr/>
          <a:lstStyle/>
          <a:p>
            <a:r>
              <a:rPr lang="uk-UA" b="1" dirty="0">
                <a:solidFill>
                  <a:srgbClr val="FF0000"/>
                </a:solidFill>
              </a:rPr>
              <a:t>Діаграма </a:t>
            </a:r>
            <a:r>
              <a:rPr lang="uk-UA" b="1" dirty="0" err="1">
                <a:solidFill>
                  <a:srgbClr val="FF0000"/>
                </a:solidFill>
              </a:rPr>
              <a:t>Венни</a:t>
            </a:r>
            <a:endParaRPr lang="ru-RU" b="1" dirty="0">
              <a:solidFill>
                <a:srgbClr val="FF0000"/>
              </a:solidFill>
            </a:endParaRPr>
          </a:p>
        </p:txBody>
      </p:sp>
      <p:pic>
        <p:nvPicPr>
          <p:cNvPr id="4" name="Picture 3" descr="C:\Users\Aris\Desktop\Безымянный.png"/>
          <p:cNvPicPr>
            <a:picLocks noGrp="1" noChangeAspect="1" noChangeArrowheads="1"/>
          </p:cNvPicPr>
          <p:nvPr>
            <p:ph idx="1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23528" y="1052736"/>
            <a:ext cx="8496944" cy="5616624"/>
          </a:xfrm>
          <a:prstGeom prst="rect">
            <a:avLst/>
          </a:prstGeom>
          <a:ln>
            <a:noFill/>
          </a:ln>
          <a:effectLst>
            <a:softEdge rad="112500"/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02217601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107504" y="188640"/>
            <a:ext cx="8928992" cy="6669360"/>
          </a:xfrm>
        </p:spPr>
        <p:txBody>
          <a:bodyPr>
            <a:normAutofit/>
          </a:bodyPr>
          <a:lstStyle/>
          <a:p>
            <a:pPr marL="0" indent="0">
              <a:buNone/>
            </a:pPr>
            <a:r>
              <a:rPr lang="ru-RU" sz="6000" b="1" dirty="0">
                <a:solidFill>
                  <a:srgbClr val="FF0000"/>
                </a:solidFill>
              </a:rPr>
              <a:t>СЕНКАН</a:t>
            </a:r>
            <a:r>
              <a:rPr lang="ru-RU" b="1" dirty="0"/>
              <a:t> </a:t>
            </a:r>
            <a:r>
              <a:rPr lang="ru-RU" sz="3600" b="1" dirty="0"/>
              <a:t>– </a:t>
            </a:r>
            <a:r>
              <a:rPr lang="ru-RU" sz="3600" b="1" dirty="0" err="1"/>
              <a:t>вислів</a:t>
            </a:r>
            <a:r>
              <a:rPr lang="ru-RU" sz="3600" b="1" dirty="0"/>
              <a:t>, </a:t>
            </a:r>
            <a:r>
              <a:rPr lang="ru-RU" sz="3600" b="1" dirty="0" err="1"/>
              <a:t>що</a:t>
            </a:r>
            <a:r>
              <a:rPr lang="ru-RU" sz="3600" b="1" dirty="0"/>
              <a:t> </a:t>
            </a:r>
            <a:r>
              <a:rPr lang="ru-RU" sz="3600" b="1" dirty="0" err="1"/>
              <a:t>складається</a:t>
            </a:r>
            <a:r>
              <a:rPr lang="ru-RU" sz="3600" b="1" dirty="0"/>
              <a:t> з </a:t>
            </a:r>
            <a:r>
              <a:rPr lang="ru-RU" sz="3600" b="1" dirty="0" err="1"/>
              <a:t>п`яти</a:t>
            </a:r>
            <a:r>
              <a:rPr lang="ru-RU" sz="3600" b="1" dirty="0"/>
              <a:t> </a:t>
            </a:r>
            <a:r>
              <a:rPr lang="ru-RU" sz="3600" b="1" dirty="0" err="1"/>
              <a:t>рядків</a:t>
            </a:r>
            <a:r>
              <a:rPr lang="ru-RU" sz="3600" b="1" dirty="0"/>
              <a:t>:</a:t>
            </a:r>
          </a:p>
          <a:p>
            <a:endParaRPr lang="ru-RU" sz="3600" dirty="0"/>
          </a:p>
          <a:p>
            <a:pPr marL="0" indent="0">
              <a:buNone/>
            </a:pPr>
            <a:r>
              <a:rPr lang="ru-RU" sz="3600" b="1" dirty="0"/>
              <a:t>1. </a:t>
            </a:r>
            <a:r>
              <a:rPr lang="ru-RU" sz="3600" b="1" i="1" dirty="0"/>
              <a:t>Слово – тема (</a:t>
            </a:r>
            <a:r>
              <a:rPr lang="ru-RU" sz="3600" b="1" i="1" dirty="0" err="1">
                <a:solidFill>
                  <a:srgbClr val="C00000"/>
                </a:solidFill>
              </a:rPr>
              <a:t>іменник</a:t>
            </a:r>
            <a:r>
              <a:rPr lang="ru-RU" sz="3600" b="1" i="1" dirty="0"/>
              <a:t>)</a:t>
            </a:r>
            <a:endParaRPr lang="ru-RU" sz="3600" dirty="0"/>
          </a:p>
          <a:p>
            <a:pPr marL="0" indent="0">
              <a:buNone/>
            </a:pPr>
            <a:r>
              <a:rPr lang="ru-RU" sz="3600" b="1" i="1" dirty="0"/>
              <a:t>2. </a:t>
            </a:r>
            <a:r>
              <a:rPr lang="ru-RU" sz="3600" b="1" i="1" dirty="0">
                <a:solidFill>
                  <a:srgbClr val="C00000"/>
                </a:solidFill>
              </a:rPr>
              <a:t>Два </a:t>
            </a:r>
            <a:r>
              <a:rPr lang="ru-RU" sz="3600" b="1" i="1" dirty="0" err="1">
                <a:solidFill>
                  <a:srgbClr val="C00000"/>
                </a:solidFill>
              </a:rPr>
              <a:t>прикметники</a:t>
            </a:r>
            <a:r>
              <a:rPr lang="ru-RU" sz="3600" b="1" i="1" dirty="0">
                <a:solidFill>
                  <a:srgbClr val="C00000"/>
                </a:solidFill>
              </a:rPr>
              <a:t> </a:t>
            </a:r>
            <a:r>
              <a:rPr lang="ru-RU" sz="3600" b="1" i="1" dirty="0"/>
              <a:t>(</a:t>
            </a:r>
            <a:r>
              <a:rPr lang="ru-RU" sz="3600" b="1" i="1" dirty="0" err="1"/>
              <a:t>означення</a:t>
            </a:r>
            <a:r>
              <a:rPr lang="ru-RU" sz="3600" b="1" i="1" dirty="0"/>
              <a:t> теми)</a:t>
            </a:r>
            <a:endParaRPr lang="ru-RU" sz="3600" dirty="0"/>
          </a:p>
          <a:p>
            <a:pPr marL="0" indent="0">
              <a:buNone/>
            </a:pPr>
            <a:r>
              <a:rPr lang="ru-RU" sz="3600" b="1" i="1" dirty="0"/>
              <a:t>3. </a:t>
            </a:r>
            <a:r>
              <a:rPr lang="ru-RU" sz="3600" b="1" i="1" dirty="0">
                <a:solidFill>
                  <a:srgbClr val="C00000"/>
                </a:solidFill>
              </a:rPr>
              <a:t>Три слова – </a:t>
            </a:r>
            <a:r>
              <a:rPr lang="ru-RU" sz="3600" b="1" i="1" dirty="0" err="1">
                <a:solidFill>
                  <a:srgbClr val="C00000"/>
                </a:solidFill>
              </a:rPr>
              <a:t>дієслова</a:t>
            </a:r>
            <a:r>
              <a:rPr lang="ru-RU" sz="3600" b="1" i="1" dirty="0"/>
              <a:t>, </a:t>
            </a:r>
            <a:r>
              <a:rPr lang="ru-RU" sz="3600" b="1" i="1" dirty="0" err="1"/>
              <a:t>що</a:t>
            </a:r>
            <a:r>
              <a:rPr lang="ru-RU" sz="3600" b="1" i="1" dirty="0"/>
              <a:t> </a:t>
            </a:r>
            <a:r>
              <a:rPr lang="ru-RU" sz="3600" b="1" i="1" dirty="0" err="1"/>
              <a:t>визначають</a:t>
            </a:r>
            <a:r>
              <a:rPr lang="ru-RU" sz="3600" b="1" i="1" dirty="0"/>
              <a:t> </a:t>
            </a:r>
            <a:r>
              <a:rPr lang="ru-RU" sz="3600" b="1" i="1" dirty="0" err="1"/>
              <a:t>дію</a:t>
            </a:r>
            <a:r>
              <a:rPr lang="ru-RU" sz="3600" b="1" i="1" dirty="0"/>
              <a:t>, </a:t>
            </a:r>
            <a:r>
              <a:rPr lang="ru-RU" sz="3600" b="1" i="1" dirty="0" err="1"/>
              <a:t>пов`язану</a:t>
            </a:r>
            <a:r>
              <a:rPr lang="ru-RU" sz="3600" b="1" i="1" dirty="0"/>
              <a:t> з темою </a:t>
            </a:r>
            <a:endParaRPr lang="ru-RU" sz="3600" dirty="0"/>
          </a:p>
          <a:p>
            <a:pPr marL="0" indent="0">
              <a:buNone/>
            </a:pPr>
            <a:r>
              <a:rPr lang="ru-RU" sz="3600" b="1" i="1" dirty="0"/>
              <a:t>4. </a:t>
            </a:r>
            <a:r>
              <a:rPr lang="ru-RU" sz="3600" b="1" i="1" dirty="0">
                <a:solidFill>
                  <a:srgbClr val="C00000"/>
                </a:solidFill>
              </a:rPr>
              <a:t>Фраза з </a:t>
            </a:r>
            <a:r>
              <a:rPr lang="ru-RU" sz="3600" b="1" i="1" dirty="0" err="1">
                <a:solidFill>
                  <a:srgbClr val="C00000"/>
                </a:solidFill>
              </a:rPr>
              <a:t>чотирьох</a:t>
            </a:r>
            <a:r>
              <a:rPr lang="ru-RU" sz="3600" b="1" i="1" dirty="0">
                <a:solidFill>
                  <a:srgbClr val="C00000"/>
                </a:solidFill>
              </a:rPr>
              <a:t> </a:t>
            </a:r>
            <a:r>
              <a:rPr lang="ru-RU" sz="3600" b="1" i="1" dirty="0" err="1">
                <a:solidFill>
                  <a:srgbClr val="C00000"/>
                </a:solidFill>
              </a:rPr>
              <a:t>слів</a:t>
            </a:r>
            <a:r>
              <a:rPr lang="ru-RU" sz="3600" b="1" i="1" dirty="0">
                <a:solidFill>
                  <a:srgbClr val="C00000"/>
                </a:solidFill>
              </a:rPr>
              <a:t> </a:t>
            </a:r>
            <a:r>
              <a:rPr lang="ru-RU" sz="3600" b="1" i="1" dirty="0"/>
              <a:t>(</a:t>
            </a:r>
            <a:r>
              <a:rPr lang="ru-RU" sz="3600" b="1" i="1" dirty="0" err="1"/>
              <a:t>розуміння</a:t>
            </a:r>
            <a:r>
              <a:rPr lang="ru-RU" sz="3600" b="1" i="1" dirty="0"/>
              <a:t> теми </a:t>
            </a:r>
            <a:r>
              <a:rPr lang="ru-RU" sz="3600" b="1" i="1" dirty="0" err="1"/>
              <a:t>або</a:t>
            </a:r>
            <a:r>
              <a:rPr lang="ru-RU" sz="3600" b="1" i="1" dirty="0"/>
              <a:t> </a:t>
            </a:r>
            <a:r>
              <a:rPr lang="ru-RU" sz="3600" b="1" i="1" dirty="0" err="1"/>
              <a:t>ставлення</a:t>
            </a:r>
            <a:r>
              <a:rPr lang="ru-RU" sz="3600" b="1" i="1" dirty="0"/>
              <a:t> до </a:t>
            </a:r>
            <a:r>
              <a:rPr lang="ru-RU" sz="3600" b="1" i="1" dirty="0" err="1"/>
              <a:t>неї</a:t>
            </a:r>
            <a:r>
              <a:rPr lang="ru-RU" sz="3600" b="1" i="1" dirty="0"/>
              <a:t>)</a:t>
            </a:r>
            <a:endParaRPr lang="ru-RU" sz="3600" dirty="0"/>
          </a:p>
          <a:p>
            <a:pPr marL="0" indent="0">
              <a:buNone/>
            </a:pPr>
            <a:r>
              <a:rPr lang="ru-RU" sz="3600" b="1" i="1" dirty="0"/>
              <a:t>5. </a:t>
            </a:r>
            <a:r>
              <a:rPr lang="ru-RU" sz="3600" b="1" i="1" dirty="0">
                <a:solidFill>
                  <a:srgbClr val="C00000"/>
                </a:solidFill>
              </a:rPr>
              <a:t>Слово-</a:t>
            </a:r>
            <a:r>
              <a:rPr lang="ru-RU" sz="3600" b="1" i="1" dirty="0" err="1">
                <a:solidFill>
                  <a:srgbClr val="C00000"/>
                </a:solidFill>
              </a:rPr>
              <a:t>висновок</a:t>
            </a:r>
            <a:r>
              <a:rPr lang="ru-RU" sz="3600" b="1" i="1" dirty="0"/>
              <a:t> (</a:t>
            </a:r>
            <a:r>
              <a:rPr lang="ru-RU" sz="3600" b="1" i="1" dirty="0" err="1">
                <a:solidFill>
                  <a:srgbClr val="C00000"/>
                </a:solidFill>
              </a:rPr>
              <a:t>синонім</a:t>
            </a:r>
            <a:r>
              <a:rPr lang="ru-RU" sz="3600" b="1" i="1" dirty="0"/>
              <a:t> до теми)</a:t>
            </a:r>
            <a:endParaRPr lang="ru-RU" sz="3600" dirty="0"/>
          </a:p>
          <a:p>
            <a:pPr marL="0" indent="0">
              <a:buNone/>
            </a:pPr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53820154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500" fill="hold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500" fill="hold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7" dur="500" fill="hold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" dur="500" fill="hold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Рисунок 3" descr="33_1"/>
          <p:cNvPicPr/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3645024"/>
            <a:ext cx="9144000" cy="2016223"/>
          </a:xfrm>
          <a:prstGeom prst="rect">
            <a:avLst/>
          </a:prstGeom>
          <a:noFill/>
          <a:ln>
            <a:noFill/>
          </a:ln>
        </p:spPr>
      </p:pic>
      <p:sp>
        <p:nvSpPr>
          <p:cNvPr id="5" name="TextBox 4"/>
          <p:cNvSpPr txBox="1"/>
          <p:nvPr/>
        </p:nvSpPr>
        <p:spPr>
          <a:xfrm>
            <a:off x="611560" y="332656"/>
            <a:ext cx="6984776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uk-UA" sz="5400" b="1" dirty="0">
                <a:solidFill>
                  <a:srgbClr val="FF0000"/>
                </a:solidFill>
              </a:rPr>
              <a:t>Ребус</a:t>
            </a:r>
            <a:endParaRPr lang="ru-RU" sz="5400" b="1" dirty="0">
              <a:solidFill>
                <a:srgbClr val="FF0000"/>
              </a:solidFill>
            </a:endParaRPr>
          </a:p>
        </p:txBody>
      </p:sp>
      <p:sp>
        <p:nvSpPr>
          <p:cNvPr id="6" name="TextBox 5"/>
          <p:cNvSpPr txBox="1"/>
          <p:nvPr/>
        </p:nvSpPr>
        <p:spPr>
          <a:xfrm>
            <a:off x="233772" y="1412776"/>
            <a:ext cx="8676456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uk-UA" sz="3600" b="1" dirty="0"/>
              <a:t>Яку думку стверджує Леся Українка в поемі «Давня казка»?</a:t>
            </a:r>
            <a:endParaRPr lang="ru-RU" sz="3600" b="1" dirty="0"/>
          </a:p>
        </p:txBody>
      </p:sp>
    </p:spTree>
    <p:extLst>
      <p:ext uri="{BB962C8B-B14F-4D97-AF65-F5344CB8AC3E}">
        <p14:creationId xmlns:p14="http://schemas.microsoft.com/office/powerpoint/2010/main" val="348804931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  <p:bldP spid="6" grpId="0"/>
    </p:bld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6146" name="Picture 2"/>
          <p:cNvPicPr>
            <a:picLocks noGrp="1" noChangeAspect="1" noChangeArrowheads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2246" y="9195"/>
            <a:ext cx="9144000" cy="6858000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3" name="Прямоугольник 2"/>
          <p:cNvSpPr/>
          <p:nvPr/>
        </p:nvSpPr>
        <p:spPr>
          <a:xfrm>
            <a:off x="611560" y="116632"/>
            <a:ext cx="8208912" cy="76944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4400" b="1" i="1" dirty="0" err="1">
                <a:solidFill>
                  <a:srgbClr val="FF0000"/>
                </a:solidFill>
              </a:rPr>
              <a:t>Проблеми</a:t>
            </a:r>
            <a:r>
              <a:rPr lang="ru-RU" sz="4400" b="1" i="1" dirty="0">
                <a:solidFill>
                  <a:srgbClr val="FF0000"/>
                </a:solidFill>
              </a:rPr>
              <a:t> і </a:t>
            </a:r>
            <a:r>
              <a:rPr lang="ru-RU" sz="4400" b="1" i="1" dirty="0" err="1">
                <a:solidFill>
                  <a:srgbClr val="FF0000"/>
                </a:solidFill>
              </a:rPr>
              <a:t>мотиви</a:t>
            </a:r>
            <a:r>
              <a:rPr lang="ru-RU" sz="4400" b="1" i="1" dirty="0">
                <a:solidFill>
                  <a:srgbClr val="FF0000"/>
                </a:solidFill>
              </a:rPr>
              <a:t> </a:t>
            </a:r>
            <a:r>
              <a:rPr lang="ru-RU" sz="4400" b="1" i="1" dirty="0" err="1">
                <a:solidFill>
                  <a:srgbClr val="FF0000"/>
                </a:solidFill>
              </a:rPr>
              <a:t>твору</a:t>
            </a:r>
            <a:r>
              <a:rPr lang="ru-RU" sz="4400" b="1" i="1" dirty="0">
                <a:solidFill>
                  <a:srgbClr val="FF0000"/>
                </a:solidFill>
              </a:rPr>
              <a:t>:</a:t>
            </a:r>
          </a:p>
        </p:txBody>
      </p:sp>
      <p:sp>
        <p:nvSpPr>
          <p:cNvPr id="4" name="Прямоугольник 3"/>
          <p:cNvSpPr/>
          <p:nvPr/>
        </p:nvSpPr>
        <p:spPr>
          <a:xfrm>
            <a:off x="395536" y="1124744"/>
            <a:ext cx="8280920" cy="347787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4400" b="1" i="1" dirty="0"/>
              <a:t>• роль </a:t>
            </a:r>
            <a:r>
              <a:rPr lang="ru-RU" sz="4400" b="1" i="1" dirty="0" err="1"/>
              <a:t>митця</a:t>
            </a:r>
            <a:r>
              <a:rPr lang="ru-RU" sz="4400" b="1" i="1" dirty="0"/>
              <a:t> в </a:t>
            </a:r>
            <a:r>
              <a:rPr lang="ru-RU" sz="4400" b="1" i="1" dirty="0" err="1"/>
              <a:t>суспільстві</a:t>
            </a:r>
            <a:r>
              <a:rPr lang="ru-RU" sz="4400" b="1" i="1" dirty="0"/>
              <a:t>;</a:t>
            </a:r>
          </a:p>
          <a:p>
            <a:r>
              <a:rPr lang="ru-RU" sz="4400" b="1" i="1" dirty="0"/>
              <a:t>• </a:t>
            </a:r>
            <a:r>
              <a:rPr lang="ru-RU" sz="4400" b="1" i="1" dirty="0" err="1"/>
              <a:t>служіння</a:t>
            </a:r>
            <a:r>
              <a:rPr lang="ru-RU" sz="4400" b="1" i="1" dirty="0"/>
              <a:t> </a:t>
            </a:r>
            <a:r>
              <a:rPr lang="ru-RU" sz="4400" b="1" i="1" dirty="0" err="1"/>
              <a:t>музі</a:t>
            </a:r>
            <a:r>
              <a:rPr lang="ru-RU" sz="4400" b="1" i="1" dirty="0"/>
              <a:t> й </a:t>
            </a:r>
            <a:r>
              <a:rPr lang="ru-RU" sz="4400" b="1" i="1" dirty="0" err="1"/>
              <a:t>народові</a:t>
            </a:r>
            <a:r>
              <a:rPr lang="ru-RU" sz="4400" b="1" i="1" dirty="0"/>
              <a:t>;</a:t>
            </a:r>
          </a:p>
          <a:p>
            <a:r>
              <a:rPr lang="ru-RU" sz="4400" b="1" i="1" dirty="0"/>
              <a:t>• суть </a:t>
            </a:r>
            <a:r>
              <a:rPr lang="ru-RU" sz="4400" b="1" i="1" dirty="0" err="1"/>
              <a:t>людського</a:t>
            </a:r>
            <a:r>
              <a:rPr lang="ru-RU" sz="4400" b="1" i="1" dirty="0"/>
              <a:t> </a:t>
            </a:r>
            <a:r>
              <a:rPr lang="ru-RU" sz="4400" b="1" i="1" dirty="0" err="1"/>
              <a:t>щастя</a:t>
            </a:r>
            <a:r>
              <a:rPr lang="ru-RU" sz="4400" b="1" i="1" dirty="0"/>
              <a:t>, </a:t>
            </a:r>
            <a:r>
              <a:rPr lang="ru-RU" sz="4400" b="1" i="1" dirty="0" err="1"/>
              <a:t>вдячності</a:t>
            </a:r>
            <a:r>
              <a:rPr lang="ru-RU" sz="4400" b="1" i="1" dirty="0"/>
              <a:t>;</a:t>
            </a:r>
          </a:p>
          <a:p>
            <a:r>
              <a:rPr lang="ru-RU" sz="4400" b="1" i="1" dirty="0"/>
              <a:t>• в</a:t>
            </a:r>
            <a:r>
              <a:rPr lang="uk-UA" sz="4400" b="1" i="1" dirty="0" err="1"/>
              <a:t>ій</a:t>
            </a:r>
            <a:r>
              <a:rPr lang="ru-RU" sz="4400" b="1" i="1" dirty="0"/>
              <a:t>ни </a:t>
            </a:r>
            <a:r>
              <a:rPr lang="ru-RU" sz="4400" b="1" i="1" dirty="0" err="1"/>
              <a:t>заради</a:t>
            </a:r>
            <a:r>
              <a:rPr lang="ru-RU" sz="4400" b="1" i="1" dirty="0"/>
              <a:t> </a:t>
            </a:r>
            <a:r>
              <a:rPr lang="ru-RU" sz="4400" b="1" i="1" dirty="0" err="1"/>
              <a:t>збагачення</a:t>
            </a:r>
            <a:r>
              <a:rPr lang="ru-RU" sz="4400" b="1" i="1" dirty="0"/>
              <a:t>.</a:t>
            </a:r>
          </a:p>
        </p:txBody>
      </p:sp>
      <p:pic>
        <p:nvPicPr>
          <p:cNvPr id="10242" name="Picture 2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895222" y="4602618"/>
            <a:ext cx="2911795" cy="1850717"/>
          </a:xfrm>
          <a:prstGeom prst="rect">
            <a:avLst/>
          </a:prstGeom>
          <a:ln>
            <a:noFill/>
          </a:ln>
          <a:effectLst>
            <a:softEdge rad="112500"/>
          </a:effectLst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0243" name="Picture 3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11560" y="4437111"/>
            <a:ext cx="2592288" cy="2247649"/>
          </a:xfrm>
          <a:prstGeom prst="rect">
            <a:avLst/>
          </a:prstGeom>
          <a:ln>
            <a:noFill/>
          </a:ln>
          <a:effectLst>
            <a:softEdge rad="112500"/>
          </a:effectLst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138525859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500" fill="hold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500" fill="hold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</p:bld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uk-UA" sz="5400" b="1" dirty="0">
                <a:solidFill>
                  <a:srgbClr val="FF0000"/>
                </a:solidFill>
              </a:rPr>
              <a:t>Проблемне питання: </a:t>
            </a:r>
            <a:endParaRPr lang="ru-RU" sz="5400" b="1" dirty="0">
              <a:solidFill>
                <a:srgbClr val="FF0000"/>
              </a:solidFill>
            </a:endParaRPr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 marL="0" indent="0" algn="ctr">
              <a:buNone/>
            </a:pPr>
            <a:r>
              <a:rPr lang="uk-UA" sz="7200" b="1" i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«Чим повчальна «Давня казка» для поетів усіх епох?»</a:t>
            </a:r>
            <a:endParaRPr lang="ru-RU" sz="7200" b="1" i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  <a:p>
            <a:pPr marL="0" indent="0" algn="ctr">
              <a:buNone/>
            </a:pPr>
            <a:endParaRPr lang="ru-RU" sz="6600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val="315037726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3" grpId="0" build="p"/>
    </p:bld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uk-UA" sz="5400" b="1" dirty="0">
                <a:solidFill>
                  <a:srgbClr val="FF0000"/>
                </a:solidFill>
              </a:rPr>
              <a:t>Домашнє завдання</a:t>
            </a:r>
            <a:endParaRPr lang="ru-RU" sz="5400" b="1" dirty="0">
              <a:solidFill>
                <a:srgbClr val="FF0000"/>
              </a:solidFill>
            </a:endParaRPr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uk-UA" dirty="0"/>
              <a:t>   зробити </a:t>
            </a:r>
            <a:r>
              <a:rPr lang="uk-UA" b="1" i="1" dirty="0"/>
              <a:t>малюнки (формат А4 – аркуш альбому)</a:t>
            </a:r>
            <a:r>
              <a:rPr lang="uk-UA" dirty="0"/>
              <a:t> до окремих епізодів твору, які найбільше запам’яталися, вразили (4-6 балів) </a:t>
            </a:r>
          </a:p>
          <a:p>
            <a:r>
              <a:rPr lang="uk-UA" dirty="0"/>
              <a:t> </a:t>
            </a:r>
            <a:r>
              <a:rPr lang="uk-UA" b="1" i="1" dirty="0" err="1"/>
              <a:t>сенкан</a:t>
            </a:r>
            <a:r>
              <a:rPr lang="uk-UA" dirty="0"/>
              <a:t> за змістом поеми ( 7-9 балів);</a:t>
            </a:r>
            <a:endParaRPr lang="ru-RU" dirty="0"/>
          </a:p>
          <a:p>
            <a:r>
              <a:rPr lang="uk-UA" dirty="0"/>
              <a:t>    підібрати 10 питань тестового характеру (з 4 варіантами відповіді) за  творчістю Лесі Українки (10-12 балів). </a:t>
            </a:r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408694025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theme/theme1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216</TotalTime>
  <Words>492</Words>
  <Application>Microsoft Office PowerPoint</Application>
  <PresentationFormat>Екран (4:3)</PresentationFormat>
  <Paragraphs>73</Paragraphs>
  <Slides>19</Slides>
  <Notes>0</Notes>
  <HiddenSlides>0</HiddenSlides>
  <MMClips>0</MMClips>
  <ScaleCrop>false</ScaleCrop>
  <HeadingPairs>
    <vt:vector size="6" baseType="variant">
      <vt:variant>
        <vt:lpstr>Використані шрифти</vt:lpstr>
      </vt:variant>
      <vt:variant>
        <vt:i4>3</vt:i4>
      </vt:variant>
      <vt:variant>
        <vt:lpstr>Тема</vt:lpstr>
      </vt:variant>
      <vt:variant>
        <vt:i4>1</vt:i4>
      </vt:variant>
      <vt:variant>
        <vt:lpstr>Заголовки слайдів</vt:lpstr>
      </vt:variant>
      <vt:variant>
        <vt:i4>19</vt:i4>
      </vt:variant>
    </vt:vector>
  </HeadingPairs>
  <TitlesOfParts>
    <vt:vector size="23" baseType="lpstr">
      <vt:lpstr>Arial</vt:lpstr>
      <vt:lpstr>Calibri</vt:lpstr>
      <vt:lpstr>Roboto</vt:lpstr>
      <vt:lpstr>Тема Office</vt:lpstr>
      <vt:lpstr>Десяте листопада Дистанційне навчання </vt:lpstr>
      <vt:lpstr>Д</vt:lpstr>
      <vt:lpstr>Презентація PowerPoint</vt:lpstr>
      <vt:lpstr>Презентація PowerPoint</vt:lpstr>
      <vt:lpstr>Презентація PowerPoint</vt:lpstr>
      <vt:lpstr>Презентація PowerPoint</vt:lpstr>
      <vt:lpstr>Презентація PowerPoint</vt:lpstr>
      <vt:lpstr>Презентація PowerPoint</vt:lpstr>
      <vt:lpstr>Презентація PowerPoint</vt:lpstr>
      <vt:lpstr>Поет</vt:lpstr>
      <vt:lpstr>Презентація PowerPoint</vt:lpstr>
      <vt:lpstr>Бертольдо</vt:lpstr>
      <vt:lpstr>Який Бертольдо?</vt:lpstr>
      <vt:lpstr>Діаграма Венни</vt:lpstr>
      <vt:lpstr>Презентація PowerPoint</vt:lpstr>
      <vt:lpstr>Презентація PowerPoint</vt:lpstr>
      <vt:lpstr>Презентація PowerPoint</vt:lpstr>
      <vt:lpstr>Проблемне питання: </vt:lpstr>
      <vt:lpstr>Домашнє завдання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Презентация PowerPoint</dc:title>
  <dc:creator>efan</dc:creator>
  <cp:lastModifiedBy>Побережна Марія Олександрівна</cp:lastModifiedBy>
  <cp:revision>18</cp:revision>
  <dcterms:created xsi:type="dcterms:W3CDTF">2016-03-14T17:26:18Z</dcterms:created>
  <dcterms:modified xsi:type="dcterms:W3CDTF">2023-10-12T11:20:39Z</dcterms:modified>
</cp:coreProperties>
</file>