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93" r:id="rId3"/>
    <p:sldId id="291" r:id="rId4"/>
    <p:sldId id="266" r:id="rId5"/>
    <p:sldId id="267" r:id="rId6"/>
    <p:sldId id="269" r:id="rId7"/>
    <p:sldId id="270" r:id="rId8"/>
    <p:sldId id="271" r:id="rId9"/>
    <p:sldId id="272" r:id="rId10"/>
    <p:sldId id="294" r:id="rId11"/>
    <p:sldId id="275" r:id="rId12"/>
    <p:sldId id="292" r:id="rId13"/>
    <p:sldId id="295" r:id="rId14"/>
    <p:sldId id="285" r:id="rId15"/>
    <p:sldId id="286" r:id="rId16"/>
    <p:sldId id="296" r:id="rId17"/>
    <p:sldId id="281" r:id="rId18"/>
    <p:sldId id="290" r:id="rId19"/>
    <p:sldId id="297" r:id="rId20"/>
    <p:sldId id="264" r:id="rId21"/>
    <p:sldId id="287" r:id="rId22"/>
    <p:sldId id="288" r:id="rId23"/>
    <p:sldId id="298" r:id="rId24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9" d="100"/>
          <a:sy n="89" d="100"/>
        </p:scale>
        <p:origin x="-1258" y="2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3500BBF-150E-46A7-B9A8-DCE2E9E3221C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818844C0-B9BA-4C67-B761-E6E64F794515}">
      <dgm:prSet phldrT="[Текст]"/>
      <dgm:spPr>
        <a:solidFill>
          <a:srgbClr val="FF0000"/>
        </a:solidFill>
      </dgm:spPr>
      <dgm:t>
        <a:bodyPr/>
        <a:lstStyle/>
        <a:p>
          <a:r>
            <a:rPr lang="uk-UA" dirty="0" smtClean="0"/>
            <a:t>Доля</a:t>
          </a:r>
          <a:endParaRPr lang="uk-UA" dirty="0"/>
        </a:p>
      </dgm:t>
    </dgm:pt>
    <dgm:pt modelId="{1ED535E9-D9E0-40FD-A4AE-5C5859FE111C}" type="parTrans" cxnId="{E0D42EFE-F530-4BE4-9331-46E58987C14D}">
      <dgm:prSet/>
      <dgm:spPr/>
      <dgm:t>
        <a:bodyPr/>
        <a:lstStyle/>
        <a:p>
          <a:endParaRPr lang="uk-UA"/>
        </a:p>
      </dgm:t>
    </dgm:pt>
    <dgm:pt modelId="{B826083A-8070-42C1-8066-F768FC48EA24}" type="sibTrans" cxnId="{E0D42EFE-F530-4BE4-9331-46E58987C14D}">
      <dgm:prSet/>
      <dgm:spPr/>
      <dgm:t>
        <a:bodyPr/>
        <a:lstStyle/>
        <a:p>
          <a:endParaRPr lang="uk-UA"/>
        </a:p>
      </dgm:t>
    </dgm:pt>
    <dgm:pt modelId="{3ECCE0C6-0EEA-4CD9-9119-57863E3F3625}">
      <dgm:prSet phldrT="[Текст]" custT="1"/>
      <dgm:spPr>
        <a:solidFill>
          <a:srgbClr val="FFC000"/>
        </a:solidFill>
      </dgm:spPr>
      <dgm:t>
        <a:bodyPr/>
        <a:lstStyle/>
        <a:p>
          <a:r>
            <a:rPr lang="uk-UA" sz="1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Супутник життя</a:t>
          </a:r>
          <a:endParaRPr lang="uk-UA" sz="16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00C003F-75CF-4697-A2AC-D55B783BC78D}" type="parTrans" cxnId="{1C30731C-E52A-41C9-AC3C-D23B29FEFA5D}">
      <dgm:prSet/>
      <dgm:spPr/>
      <dgm:t>
        <a:bodyPr/>
        <a:lstStyle/>
        <a:p>
          <a:endParaRPr lang="uk-UA"/>
        </a:p>
      </dgm:t>
    </dgm:pt>
    <dgm:pt modelId="{F7C5388B-B20B-4EA2-BE0F-5C84118DDF81}" type="sibTrans" cxnId="{1C30731C-E52A-41C9-AC3C-D23B29FEFA5D}">
      <dgm:prSet/>
      <dgm:spPr/>
      <dgm:t>
        <a:bodyPr/>
        <a:lstStyle/>
        <a:p>
          <a:endParaRPr lang="uk-UA"/>
        </a:p>
      </dgm:t>
    </dgm:pt>
    <dgm:pt modelId="{951ADED7-D97F-4AE5-8511-20E362CBABE1}">
      <dgm:prSet phldrT="[Текст]" custT="1"/>
      <dgm:spPr>
        <a:solidFill>
          <a:srgbClr val="92D050"/>
        </a:solidFill>
      </dgm:spPr>
      <dgm:t>
        <a:bodyPr/>
        <a:lstStyle/>
        <a:p>
          <a:r>
            <a:rPr lang="uk-UA" sz="1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Та, хто зобов’язувала його вчитися</a:t>
          </a:r>
          <a:endParaRPr lang="uk-UA" sz="18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25D8A42-4FC3-4C21-A5B8-0498E0994711}" type="parTrans" cxnId="{CE42FDBB-0343-41D6-880B-BCE2B9C79C24}">
      <dgm:prSet/>
      <dgm:spPr/>
      <dgm:t>
        <a:bodyPr/>
        <a:lstStyle/>
        <a:p>
          <a:endParaRPr lang="uk-UA"/>
        </a:p>
      </dgm:t>
    </dgm:pt>
    <dgm:pt modelId="{5A8ABEBF-E646-4BD7-BCF9-26661DD56F91}" type="sibTrans" cxnId="{CE42FDBB-0343-41D6-880B-BCE2B9C79C24}">
      <dgm:prSet/>
      <dgm:spPr/>
      <dgm:t>
        <a:bodyPr/>
        <a:lstStyle/>
        <a:p>
          <a:endParaRPr lang="uk-UA"/>
        </a:p>
      </dgm:t>
    </dgm:pt>
    <dgm:pt modelId="{91C5B803-54F3-4EFF-B7B7-9A528A4B59D8}">
      <dgm:prSet phldrT="[Текст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uk-UA" sz="1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Нелукавий друг</a:t>
          </a:r>
          <a:endParaRPr lang="uk-UA" sz="18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ABCD76A-E966-4B17-AF4C-29CC5980F905}" type="parTrans" cxnId="{98B0CB26-B8DA-4C58-806A-09D8E5E07614}">
      <dgm:prSet/>
      <dgm:spPr/>
      <dgm:t>
        <a:bodyPr/>
        <a:lstStyle/>
        <a:p>
          <a:endParaRPr lang="uk-UA"/>
        </a:p>
      </dgm:t>
    </dgm:pt>
    <dgm:pt modelId="{2B0AEFF3-9968-48EB-AB5F-DEC2DC1F8170}" type="sibTrans" cxnId="{98B0CB26-B8DA-4C58-806A-09D8E5E07614}">
      <dgm:prSet/>
      <dgm:spPr/>
      <dgm:t>
        <a:bodyPr/>
        <a:lstStyle/>
        <a:p>
          <a:endParaRPr lang="uk-UA"/>
        </a:p>
      </dgm:t>
    </dgm:pt>
    <dgm:pt modelId="{62CEF5A1-16ED-4300-A056-BA2F65E7CF41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uk-UA" sz="1800" b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Поета брат і сестра</a:t>
          </a:r>
          <a:endParaRPr lang="uk-UA" sz="1800" b="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0506F8E-6FAA-4094-B83B-91B3824995A4}" type="parTrans" cxnId="{5B7B8918-94FB-480D-AAE3-9E9046E1DDE0}">
      <dgm:prSet/>
      <dgm:spPr/>
      <dgm:t>
        <a:bodyPr/>
        <a:lstStyle/>
        <a:p>
          <a:endParaRPr lang="uk-UA"/>
        </a:p>
      </dgm:t>
    </dgm:pt>
    <dgm:pt modelId="{0D21F54F-1023-4EFD-96AB-4E31F8880DF3}" type="sibTrans" cxnId="{5B7B8918-94FB-480D-AAE3-9E9046E1DDE0}">
      <dgm:prSet/>
      <dgm:spPr/>
      <dgm:t>
        <a:bodyPr/>
        <a:lstStyle/>
        <a:p>
          <a:endParaRPr lang="uk-UA"/>
        </a:p>
      </dgm:t>
    </dgm:pt>
    <dgm:pt modelId="{362C293A-7F51-42E8-BA21-F9A1B447AF5E}" type="pres">
      <dgm:prSet presAssocID="{F3500BBF-150E-46A7-B9A8-DCE2E9E3221C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3C8987CE-4436-460E-8236-870D1450D3B3}" type="pres">
      <dgm:prSet presAssocID="{818844C0-B9BA-4C67-B761-E6E64F794515}" presName="centerShape" presStyleLbl="node0" presStyleIdx="0" presStyleCnt="1"/>
      <dgm:spPr/>
      <dgm:t>
        <a:bodyPr/>
        <a:lstStyle/>
        <a:p>
          <a:endParaRPr lang="uk-UA"/>
        </a:p>
      </dgm:t>
    </dgm:pt>
    <dgm:pt modelId="{A0058E4B-9B9E-4406-AAF2-89BC746684CC}" type="pres">
      <dgm:prSet presAssocID="{900C003F-75CF-4697-A2AC-D55B783BC78D}" presName="Name9" presStyleLbl="parChTrans1D2" presStyleIdx="0" presStyleCnt="4"/>
      <dgm:spPr/>
      <dgm:t>
        <a:bodyPr/>
        <a:lstStyle/>
        <a:p>
          <a:endParaRPr lang="uk-UA"/>
        </a:p>
      </dgm:t>
    </dgm:pt>
    <dgm:pt modelId="{13751DC0-CFAA-4E4B-890F-392AD8884CA0}" type="pres">
      <dgm:prSet presAssocID="{900C003F-75CF-4697-A2AC-D55B783BC78D}" presName="connTx" presStyleLbl="parChTrans1D2" presStyleIdx="0" presStyleCnt="4"/>
      <dgm:spPr/>
      <dgm:t>
        <a:bodyPr/>
        <a:lstStyle/>
        <a:p>
          <a:endParaRPr lang="uk-UA"/>
        </a:p>
      </dgm:t>
    </dgm:pt>
    <dgm:pt modelId="{CD824E28-662E-407E-9CC3-4369A358ABB6}" type="pres">
      <dgm:prSet presAssocID="{3ECCE0C6-0EEA-4CD9-9119-57863E3F3625}" presName="node" presStyleLbl="node1" presStyleIdx="0" presStyleCnt="4" custScaleX="15439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62414E7-A6A0-40CE-84FB-BF54CEB8BBE5}" type="pres">
      <dgm:prSet presAssocID="{825D8A42-4FC3-4C21-A5B8-0498E0994711}" presName="Name9" presStyleLbl="parChTrans1D2" presStyleIdx="1" presStyleCnt="4"/>
      <dgm:spPr/>
      <dgm:t>
        <a:bodyPr/>
        <a:lstStyle/>
        <a:p>
          <a:endParaRPr lang="uk-UA"/>
        </a:p>
      </dgm:t>
    </dgm:pt>
    <dgm:pt modelId="{B86ECA12-8D05-4D85-A3A8-F043C264F3D0}" type="pres">
      <dgm:prSet presAssocID="{825D8A42-4FC3-4C21-A5B8-0498E0994711}" presName="connTx" presStyleLbl="parChTrans1D2" presStyleIdx="1" presStyleCnt="4"/>
      <dgm:spPr/>
      <dgm:t>
        <a:bodyPr/>
        <a:lstStyle/>
        <a:p>
          <a:endParaRPr lang="uk-UA"/>
        </a:p>
      </dgm:t>
    </dgm:pt>
    <dgm:pt modelId="{1A8EF3EB-CDFF-45A7-B982-3D3730CC4CA2}" type="pres">
      <dgm:prSet presAssocID="{951ADED7-D97F-4AE5-8511-20E362CBABE1}" presName="node" presStyleLbl="node1" presStyleIdx="1" presStyleCnt="4" custScaleX="202497" custScaleY="128666" custRadScaleRad="154346" custRadScaleInc="1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641A513-96CD-4595-990E-B8F5296A4C9B}" type="pres">
      <dgm:prSet presAssocID="{3ABCD76A-E966-4B17-AF4C-29CC5980F905}" presName="Name9" presStyleLbl="parChTrans1D2" presStyleIdx="2" presStyleCnt="4"/>
      <dgm:spPr/>
      <dgm:t>
        <a:bodyPr/>
        <a:lstStyle/>
        <a:p>
          <a:endParaRPr lang="uk-UA"/>
        </a:p>
      </dgm:t>
    </dgm:pt>
    <dgm:pt modelId="{03EF9394-3114-4A87-B881-CCB47B5F59B3}" type="pres">
      <dgm:prSet presAssocID="{3ABCD76A-E966-4B17-AF4C-29CC5980F905}" presName="connTx" presStyleLbl="parChTrans1D2" presStyleIdx="2" presStyleCnt="4"/>
      <dgm:spPr/>
      <dgm:t>
        <a:bodyPr/>
        <a:lstStyle/>
        <a:p>
          <a:endParaRPr lang="uk-UA"/>
        </a:p>
      </dgm:t>
    </dgm:pt>
    <dgm:pt modelId="{FD2F2B57-F07F-4396-A0AD-F298F2AB7360}" type="pres">
      <dgm:prSet presAssocID="{91C5B803-54F3-4EFF-B7B7-9A528A4B59D8}" presName="node" presStyleLbl="node1" presStyleIdx="2" presStyleCnt="4" custScaleX="212297" custRadScaleRad="97711" custRadScaleInc="0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8B41CDB-483B-44BA-973F-C9E7B1DF2FB1}" type="pres">
      <dgm:prSet presAssocID="{80506F8E-6FAA-4094-B83B-91B3824995A4}" presName="Name9" presStyleLbl="parChTrans1D2" presStyleIdx="3" presStyleCnt="4"/>
      <dgm:spPr/>
      <dgm:t>
        <a:bodyPr/>
        <a:lstStyle/>
        <a:p>
          <a:endParaRPr lang="uk-UA"/>
        </a:p>
      </dgm:t>
    </dgm:pt>
    <dgm:pt modelId="{E1E94035-BDBB-4C74-A66C-B29186F2933E}" type="pres">
      <dgm:prSet presAssocID="{80506F8E-6FAA-4094-B83B-91B3824995A4}" presName="connTx" presStyleLbl="parChTrans1D2" presStyleIdx="3" presStyleCnt="4"/>
      <dgm:spPr/>
      <dgm:t>
        <a:bodyPr/>
        <a:lstStyle/>
        <a:p>
          <a:endParaRPr lang="uk-UA"/>
        </a:p>
      </dgm:t>
    </dgm:pt>
    <dgm:pt modelId="{7B4B5601-5380-4DD4-ABFD-AF597178FDF9}" type="pres">
      <dgm:prSet presAssocID="{62CEF5A1-16ED-4300-A056-BA2F65E7CF41}" presName="node" presStyleLbl="node1" presStyleIdx="3" presStyleCnt="4" custScaleX="138388" custRadScaleRad="137101" custRadScaleInc="102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3B1194CC-74D5-4962-B905-AAC44F30DE8F}" type="presOf" srcId="{F3500BBF-150E-46A7-B9A8-DCE2E9E3221C}" destId="{362C293A-7F51-42E8-BA21-F9A1B447AF5E}" srcOrd="0" destOrd="0" presId="urn:microsoft.com/office/officeart/2005/8/layout/radial1"/>
    <dgm:cxn modelId="{9616490B-0724-4F06-B8F5-BA31685EF45C}" type="presOf" srcId="{91C5B803-54F3-4EFF-B7B7-9A528A4B59D8}" destId="{FD2F2B57-F07F-4396-A0AD-F298F2AB7360}" srcOrd="0" destOrd="0" presId="urn:microsoft.com/office/officeart/2005/8/layout/radial1"/>
    <dgm:cxn modelId="{1C30731C-E52A-41C9-AC3C-D23B29FEFA5D}" srcId="{818844C0-B9BA-4C67-B761-E6E64F794515}" destId="{3ECCE0C6-0EEA-4CD9-9119-57863E3F3625}" srcOrd="0" destOrd="0" parTransId="{900C003F-75CF-4697-A2AC-D55B783BC78D}" sibTransId="{F7C5388B-B20B-4EA2-BE0F-5C84118DDF81}"/>
    <dgm:cxn modelId="{43154F3F-7F86-40D8-8216-89DC47790549}" type="presOf" srcId="{825D8A42-4FC3-4C21-A5B8-0498E0994711}" destId="{D62414E7-A6A0-40CE-84FB-BF54CEB8BBE5}" srcOrd="0" destOrd="0" presId="urn:microsoft.com/office/officeart/2005/8/layout/radial1"/>
    <dgm:cxn modelId="{784535B7-14C6-4185-B5FD-D5947A98C0D7}" type="presOf" srcId="{900C003F-75CF-4697-A2AC-D55B783BC78D}" destId="{A0058E4B-9B9E-4406-AAF2-89BC746684CC}" srcOrd="0" destOrd="0" presId="urn:microsoft.com/office/officeart/2005/8/layout/radial1"/>
    <dgm:cxn modelId="{343F2876-3407-471E-AAB9-78B2CB66A82C}" type="presOf" srcId="{825D8A42-4FC3-4C21-A5B8-0498E0994711}" destId="{B86ECA12-8D05-4D85-A3A8-F043C264F3D0}" srcOrd="1" destOrd="0" presId="urn:microsoft.com/office/officeart/2005/8/layout/radial1"/>
    <dgm:cxn modelId="{5B7B8918-94FB-480D-AAE3-9E9046E1DDE0}" srcId="{818844C0-B9BA-4C67-B761-E6E64F794515}" destId="{62CEF5A1-16ED-4300-A056-BA2F65E7CF41}" srcOrd="3" destOrd="0" parTransId="{80506F8E-6FAA-4094-B83B-91B3824995A4}" sibTransId="{0D21F54F-1023-4EFD-96AB-4E31F8880DF3}"/>
    <dgm:cxn modelId="{98B0CB26-B8DA-4C58-806A-09D8E5E07614}" srcId="{818844C0-B9BA-4C67-B761-E6E64F794515}" destId="{91C5B803-54F3-4EFF-B7B7-9A528A4B59D8}" srcOrd="2" destOrd="0" parTransId="{3ABCD76A-E966-4B17-AF4C-29CC5980F905}" sibTransId="{2B0AEFF3-9968-48EB-AB5F-DEC2DC1F8170}"/>
    <dgm:cxn modelId="{3596F7E0-D7BB-4FF3-8345-648EA0E29BEB}" type="presOf" srcId="{951ADED7-D97F-4AE5-8511-20E362CBABE1}" destId="{1A8EF3EB-CDFF-45A7-B982-3D3730CC4CA2}" srcOrd="0" destOrd="0" presId="urn:microsoft.com/office/officeart/2005/8/layout/radial1"/>
    <dgm:cxn modelId="{7CF84A5A-F3E1-41F8-AB4F-BE1360B40F83}" type="presOf" srcId="{900C003F-75CF-4697-A2AC-D55B783BC78D}" destId="{13751DC0-CFAA-4E4B-890F-392AD8884CA0}" srcOrd="1" destOrd="0" presId="urn:microsoft.com/office/officeart/2005/8/layout/radial1"/>
    <dgm:cxn modelId="{DB5BB1D3-6EB9-4ADF-B91A-C3445FF7F8D6}" type="presOf" srcId="{3ABCD76A-E966-4B17-AF4C-29CC5980F905}" destId="{B641A513-96CD-4595-990E-B8F5296A4C9B}" srcOrd="0" destOrd="0" presId="urn:microsoft.com/office/officeart/2005/8/layout/radial1"/>
    <dgm:cxn modelId="{0BC59C50-8F0D-450C-AD02-FA260ACAA6E6}" type="presOf" srcId="{818844C0-B9BA-4C67-B761-E6E64F794515}" destId="{3C8987CE-4436-460E-8236-870D1450D3B3}" srcOrd="0" destOrd="0" presId="urn:microsoft.com/office/officeart/2005/8/layout/radial1"/>
    <dgm:cxn modelId="{0438D232-400A-4ED0-A860-6084B31D3D35}" type="presOf" srcId="{62CEF5A1-16ED-4300-A056-BA2F65E7CF41}" destId="{7B4B5601-5380-4DD4-ABFD-AF597178FDF9}" srcOrd="0" destOrd="0" presId="urn:microsoft.com/office/officeart/2005/8/layout/radial1"/>
    <dgm:cxn modelId="{AF5C4D80-F34F-4D6E-8B57-50D78741A200}" type="presOf" srcId="{80506F8E-6FAA-4094-B83B-91B3824995A4}" destId="{E1E94035-BDBB-4C74-A66C-B29186F2933E}" srcOrd="1" destOrd="0" presId="urn:microsoft.com/office/officeart/2005/8/layout/radial1"/>
    <dgm:cxn modelId="{2840C590-CC7E-43F4-89F9-9D81692B3162}" type="presOf" srcId="{3ECCE0C6-0EEA-4CD9-9119-57863E3F3625}" destId="{CD824E28-662E-407E-9CC3-4369A358ABB6}" srcOrd="0" destOrd="0" presId="urn:microsoft.com/office/officeart/2005/8/layout/radial1"/>
    <dgm:cxn modelId="{E0D42EFE-F530-4BE4-9331-46E58987C14D}" srcId="{F3500BBF-150E-46A7-B9A8-DCE2E9E3221C}" destId="{818844C0-B9BA-4C67-B761-E6E64F794515}" srcOrd="0" destOrd="0" parTransId="{1ED535E9-D9E0-40FD-A4AE-5C5859FE111C}" sibTransId="{B826083A-8070-42C1-8066-F768FC48EA24}"/>
    <dgm:cxn modelId="{E53BB8CD-B8CF-4418-86FA-5B63AB990067}" type="presOf" srcId="{80506F8E-6FAA-4094-B83B-91B3824995A4}" destId="{F8B41CDB-483B-44BA-973F-C9E7B1DF2FB1}" srcOrd="0" destOrd="0" presId="urn:microsoft.com/office/officeart/2005/8/layout/radial1"/>
    <dgm:cxn modelId="{CE42FDBB-0343-41D6-880B-BCE2B9C79C24}" srcId="{818844C0-B9BA-4C67-B761-E6E64F794515}" destId="{951ADED7-D97F-4AE5-8511-20E362CBABE1}" srcOrd="1" destOrd="0" parTransId="{825D8A42-4FC3-4C21-A5B8-0498E0994711}" sibTransId="{5A8ABEBF-E646-4BD7-BCF9-26661DD56F91}"/>
    <dgm:cxn modelId="{50F20262-5C7A-43D7-A1CA-CDA9243C6E82}" type="presOf" srcId="{3ABCD76A-E966-4B17-AF4C-29CC5980F905}" destId="{03EF9394-3114-4A87-B881-CCB47B5F59B3}" srcOrd="1" destOrd="0" presId="urn:microsoft.com/office/officeart/2005/8/layout/radial1"/>
    <dgm:cxn modelId="{EA8EE0CE-E805-4065-BC1E-78CD0EFD32EE}" type="presParOf" srcId="{362C293A-7F51-42E8-BA21-F9A1B447AF5E}" destId="{3C8987CE-4436-460E-8236-870D1450D3B3}" srcOrd="0" destOrd="0" presId="urn:microsoft.com/office/officeart/2005/8/layout/radial1"/>
    <dgm:cxn modelId="{416AC629-A6C5-4D15-AF9C-791A56746ACC}" type="presParOf" srcId="{362C293A-7F51-42E8-BA21-F9A1B447AF5E}" destId="{A0058E4B-9B9E-4406-AAF2-89BC746684CC}" srcOrd="1" destOrd="0" presId="urn:microsoft.com/office/officeart/2005/8/layout/radial1"/>
    <dgm:cxn modelId="{B9951016-F18B-4592-AB44-792E56AE49E4}" type="presParOf" srcId="{A0058E4B-9B9E-4406-AAF2-89BC746684CC}" destId="{13751DC0-CFAA-4E4B-890F-392AD8884CA0}" srcOrd="0" destOrd="0" presId="urn:microsoft.com/office/officeart/2005/8/layout/radial1"/>
    <dgm:cxn modelId="{904C3F3E-AA31-4478-BED8-B55898216944}" type="presParOf" srcId="{362C293A-7F51-42E8-BA21-F9A1B447AF5E}" destId="{CD824E28-662E-407E-9CC3-4369A358ABB6}" srcOrd="2" destOrd="0" presId="urn:microsoft.com/office/officeart/2005/8/layout/radial1"/>
    <dgm:cxn modelId="{AC53DB0F-45A1-4A78-A048-E2C0530E1F5B}" type="presParOf" srcId="{362C293A-7F51-42E8-BA21-F9A1B447AF5E}" destId="{D62414E7-A6A0-40CE-84FB-BF54CEB8BBE5}" srcOrd="3" destOrd="0" presId="urn:microsoft.com/office/officeart/2005/8/layout/radial1"/>
    <dgm:cxn modelId="{8FCE1C3C-4B17-4718-A086-A9C1BBFED3CC}" type="presParOf" srcId="{D62414E7-A6A0-40CE-84FB-BF54CEB8BBE5}" destId="{B86ECA12-8D05-4D85-A3A8-F043C264F3D0}" srcOrd="0" destOrd="0" presId="urn:microsoft.com/office/officeart/2005/8/layout/radial1"/>
    <dgm:cxn modelId="{2164BAC4-E2AC-4F5E-905C-EA7056935BE5}" type="presParOf" srcId="{362C293A-7F51-42E8-BA21-F9A1B447AF5E}" destId="{1A8EF3EB-CDFF-45A7-B982-3D3730CC4CA2}" srcOrd="4" destOrd="0" presId="urn:microsoft.com/office/officeart/2005/8/layout/radial1"/>
    <dgm:cxn modelId="{540CC433-35B3-4171-9CCA-B6690E7C5DA9}" type="presParOf" srcId="{362C293A-7F51-42E8-BA21-F9A1B447AF5E}" destId="{B641A513-96CD-4595-990E-B8F5296A4C9B}" srcOrd="5" destOrd="0" presId="urn:microsoft.com/office/officeart/2005/8/layout/radial1"/>
    <dgm:cxn modelId="{F51CC364-A51A-4A33-8B65-068965702005}" type="presParOf" srcId="{B641A513-96CD-4595-990E-B8F5296A4C9B}" destId="{03EF9394-3114-4A87-B881-CCB47B5F59B3}" srcOrd="0" destOrd="0" presId="urn:microsoft.com/office/officeart/2005/8/layout/radial1"/>
    <dgm:cxn modelId="{85E6B798-2ED9-496D-8325-2635ABDC6CC6}" type="presParOf" srcId="{362C293A-7F51-42E8-BA21-F9A1B447AF5E}" destId="{FD2F2B57-F07F-4396-A0AD-F298F2AB7360}" srcOrd="6" destOrd="0" presId="urn:microsoft.com/office/officeart/2005/8/layout/radial1"/>
    <dgm:cxn modelId="{16DC6A6C-DD62-4363-B53A-06E4ADFCD17D}" type="presParOf" srcId="{362C293A-7F51-42E8-BA21-F9A1B447AF5E}" destId="{F8B41CDB-483B-44BA-973F-C9E7B1DF2FB1}" srcOrd="7" destOrd="0" presId="urn:microsoft.com/office/officeart/2005/8/layout/radial1"/>
    <dgm:cxn modelId="{A3001569-A726-49DB-A483-8EE8DFAFB740}" type="presParOf" srcId="{F8B41CDB-483B-44BA-973F-C9E7B1DF2FB1}" destId="{E1E94035-BDBB-4C74-A66C-B29186F2933E}" srcOrd="0" destOrd="0" presId="urn:microsoft.com/office/officeart/2005/8/layout/radial1"/>
    <dgm:cxn modelId="{316BA8FE-9BAF-407A-91E9-BD41B954AF6C}" type="presParOf" srcId="{362C293A-7F51-42E8-BA21-F9A1B447AF5E}" destId="{7B4B5601-5380-4DD4-ABFD-AF597178FDF9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8987CE-4436-460E-8236-870D1450D3B3}">
      <dsp:nvSpPr>
        <dsp:cNvPr id="0" name=""/>
        <dsp:cNvSpPr/>
      </dsp:nvSpPr>
      <dsp:spPr>
        <a:xfrm>
          <a:off x="2861011" y="1472088"/>
          <a:ext cx="1119823" cy="1119823"/>
        </a:xfrm>
        <a:prstGeom prst="ellipse">
          <a:avLst/>
        </a:prstGeom>
        <a:solidFill>
          <a:srgbClr val="FF00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700" kern="1200" dirty="0" smtClean="0"/>
            <a:t>Доля</a:t>
          </a:r>
          <a:endParaRPr lang="uk-UA" sz="2700" kern="1200" dirty="0"/>
        </a:p>
      </dsp:txBody>
      <dsp:txXfrm>
        <a:off x="3025005" y="1636082"/>
        <a:ext cx="791835" cy="791835"/>
      </dsp:txXfrm>
    </dsp:sp>
    <dsp:sp modelId="{A0058E4B-9B9E-4406-AAF2-89BC746684CC}">
      <dsp:nvSpPr>
        <dsp:cNvPr id="0" name=""/>
        <dsp:cNvSpPr/>
      </dsp:nvSpPr>
      <dsp:spPr>
        <a:xfrm rot="16200000">
          <a:off x="3252152" y="1289321"/>
          <a:ext cx="337540" cy="27992"/>
        </a:xfrm>
        <a:custGeom>
          <a:avLst/>
          <a:gdLst/>
          <a:ahLst/>
          <a:cxnLst/>
          <a:rect l="0" t="0" r="0" b="0"/>
          <a:pathLst>
            <a:path>
              <a:moveTo>
                <a:pt x="0" y="13996"/>
              </a:moveTo>
              <a:lnTo>
                <a:pt x="337540" y="1399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500" kern="1200"/>
        </a:p>
      </dsp:txBody>
      <dsp:txXfrm>
        <a:off x="3412484" y="1294879"/>
        <a:ext cx="16877" cy="16877"/>
      </dsp:txXfrm>
    </dsp:sp>
    <dsp:sp modelId="{CD824E28-662E-407E-9CC3-4369A358ABB6}">
      <dsp:nvSpPr>
        <dsp:cNvPr id="0" name=""/>
        <dsp:cNvSpPr/>
      </dsp:nvSpPr>
      <dsp:spPr>
        <a:xfrm>
          <a:off x="2556424" y="14724"/>
          <a:ext cx="1728996" cy="1119823"/>
        </a:xfrm>
        <a:prstGeom prst="ellipse">
          <a:avLst/>
        </a:prstGeom>
        <a:solidFill>
          <a:srgbClr val="FFC0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Супутник життя</a:t>
          </a:r>
          <a:endParaRPr lang="uk-UA" sz="16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809630" y="178718"/>
        <a:ext cx="1222584" cy="791835"/>
      </dsp:txXfrm>
    </dsp:sp>
    <dsp:sp modelId="{D62414E7-A6A0-40CE-84FB-BF54CEB8BBE5}">
      <dsp:nvSpPr>
        <dsp:cNvPr id="0" name=""/>
        <dsp:cNvSpPr/>
      </dsp:nvSpPr>
      <dsp:spPr>
        <a:xfrm rot="513">
          <a:off x="3980834" y="2018128"/>
          <a:ext cx="555666" cy="27992"/>
        </a:xfrm>
        <a:custGeom>
          <a:avLst/>
          <a:gdLst/>
          <a:ahLst/>
          <a:cxnLst/>
          <a:rect l="0" t="0" r="0" b="0"/>
          <a:pathLst>
            <a:path>
              <a:moveTo>
                <a:pt x="0" y="13996"/>
              </a:moveTo>
              <a:lnTo>
                <a:pt x="555666" y="1399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500" kern="1200"/>
        </a:p>
      </dsp:txBody>
      <dsp:txXfrm>
        <a:off x="4244776" y="2018233"/>
        <a:ext cx="27783" cy="27783"/>
      </dsp:txXfrm>
    </dsp:sp>
    <dsp:sp modelId="{1A8EF3EB-CDFF-45A7-B982-3D3730CC4CA2}">
      <dsp:nvSpPr>
        <dsp:cNvPr id="0" name=""/>
        <dsp:cNvSpPr/>
      </dsp:nvSpPr>
      <dsp:spPr>
        <a:xfrm>
          <a:off x="4536501" y="1311919"/>
          <a:ext cx="2267609" cy="1440832"/>
        </a:xfrm>
        <a:prstGeom prst="ellipse">
          <a:avLst/>
        </a:prstGeom>
        <a:solidFill>
          <a:srgbClr val="92D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Та, хто зобов’язувала його вчитися</a:t>
          </a:r>
          <a:endParaRPr lang="uk-UA" sz="18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868585" y="1522924"/>
        <a:ext cx="1603441" cy="1018822"/>
      </dsp:txXfrm>
    </dsp:sp>
    <dsp:sp modelId="{B641A513-96CD-4595-990E-B8F5296A4C9B}">
      <dsp:nvSpPr>
        <dsp:cNvPr id="0" name=""/>
        <dsp:cNvSpPr/>
      </dsp:nvSpPr>
      <dsp:spPr>
        <a:xfrm rot="5400000">
          <a:off x="3268832" y="2730006"/>
          <a:ext cx="304181" cy="27992"/>
        </a:xfrm>
        <a:custGeom>
          <a:avLst/>
          <a:gdLst/>
          <a:ahLst/>
          <a:cxnLst/>
          <a:rect l="0" t="0" r="0" b="0"/>
          <a:pathLst>
            <a:path>
              <a:moveTo>
                <a:pt x="0" y="13996"/>
              </a:moveTo>
              <a:lnTo>
                <a:pt x="304181" y="1399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500" kern="1200"/>
        </a:p>
      </dsp:txBody>
      <dsp:txXfrm>
        <a:off x="3413318" y="2736397"/>
        <a:ext cx="15209" cy="15209"/>
      </dsp:txXfrm>
    </dsp:sp>
    <dsp:sp modelId="{FD2F2B57-F07F-4396-A0AD-F298F2AB7360}">
      <dsp:nvSpPr>
        <dsp:cNvPr id="0" name=""/>
        <dsp:cNvSpPr/>
      </dsp:nvSpPr>
      <dsp:spPr>
        <a:xfrm>
          <a:off x="2232247" y="2896093"/>
          <a:ext cx="2377351" cy="1119823"/>
        </a:xfrm>
        <a:prstGeom prst="ellipse">
          <a:avLst/>
        </a:prstGeom>
        <a:solidFill>
          <a:schemeClr val="accent6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Нелукавий друг</a:t>
          </a:r>
          <a:endParaRPr lang="uk-UA" sz="18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580402" y="3060087"/>
        <a:ext cx="1681041" cy="791835"/>
      </dsp:txXfrm>
    </dsp:sp>
    <dsp:sp modelId="{F8B41CDB-483B-44BA-973F-C9E7B1DF2FB1}">
      <dsp:nvSpPr>
        <dsp:cNvPr id="0" name=""/>
        <dsp:cNvSpPr/>
      </dsp:nvSpPr>
      <dsp:spPr>
        <a:xfrm rot="10827783">
          <a:off x="2197719" y="2010798"/>
          <a:ext cx="663321" cy="27992"/>
        </a:xfrm>
        <a:custGeom>
          <a:avLst/>
          <a:gdLst/>
          <a:ahLst/>
          <a:cxnLst/>
          <a:rect l="0" t="0" r="0" b="0"/>
          <a:pathLst>
            <a:path>
              <a:moveTo>
                <a:pt x="0" y="13996"/>
              </a:moveTo>
              <a:lnTo>
                <a:pt x="663321" y="1399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500" kern="1200"/>
        </a:p>
      </dsp:txBody>
      <dsp:txXfrm rot="10800000">
        <a:off x="2512796" y="2008211"/>
        <a:ext cx="33166" cy="33166"/>
      </dsp:txXfrm>
    </dsp:sp>
    <dsp:sp modelId="{7B4B5601-5380-4DD4-ABFD-AF597178FDF9}">
      <dsp:nvSpPr>
        <dsp:cNvPr id="0" name=""/>
        <dsp:cNvSpPr/>
      </dsp:nvSpPr>
      <dsp:spPr>
        <a:xfrm>
          <a:off x="648077" y="1455940"/>
          <a:ext cx="1549701" cy="1119823"/>
        </a:xfrm>
        <a:prstGeom prst="ellipse">
          <a:avLst/>
        </a:prstGeom>
        <a:solidFill>
          <a:schemeClr val="accent1">
            <a:lumMod val="75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Поета брат і сестра</a:t>
          </a:r>
          <a:endParaRPr lang="uk-UA" sz="1800" b="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875025" y="1619934"/>
        <a:ext cx="1095805" cy="7918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55532-EB0A-41B0-BDA9-B4B49E2A82C5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85A38-D6E8-4ADA-BFC2-C3847981D9E3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55532-EB0A-41B0-BDA9-B4B49E2A82C5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85A38-D6E8-4ADA-BFC2-C3847981D9E3}" type="slidenum">
              <a:rPr lang="uk-UA" smtClean="0"/>
              <a:t>‹#›</a:t>
            </a:fld>
            <a:endParaRPr lang="uk-UA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55532-EB0A-41B0-BDA9-B4B49E2A82C5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85A38-D6E8-4ADA-BFC2-C3847981D9E3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55532-EB0A-41B0-BDA9-B4B49E2A82C5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85A38-D6E8-4ADA-BFC2-C3847981D9E3}" type="slidenum">
              <a:rPr lang="uk-UA" smtClean="0"/>
              <a:t>‹#›</a:t>
            </a:fld>
            <a:endParaRPr lang="uk-UA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55532-EB0A-41B0-BDA9-B4B49E2A82C5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85A38-D6E8-4ADA-BFC2-C3847981D9E3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55532-EB0A-41B0-BDA9-B4B49E2A82C5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85A38-D6E8-4ADA-BFC2-C3847981D9E3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55532-EB0A-41B0-BDA9-B4B49E2A82C5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85A38-D6E8-4ADA-BFC2-C3847981D9E3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55532-EB0A-41B0-BDA9-B4B49E2A82C5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85A38-D6E8-4ADA-BFC2-C3847981D9E3}" type="slidenum">
              <a:rPr lang="uk-UA" smtClean="0"/>
              <a:t>‹#›</a:t>
            </a:fld>
            <a:endParaRPr lang="uk-U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55532-EB0A-41B0-BDA9-B4B49E2A82C5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85A38-D6E8-4ADA-BFC2-C3847981D9E3}" type="slidenum">
              <a:rPr lang="uk-UA" smtClean="0"/>
              <a:t>‹#›</a:t>
            </a:fld>
            <a:endParaRPr lang="uk-U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55532-EB0A-41B0-BDA9-B4B49E2A82C5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85A38-D6E8-4ADA-BFC2-C3847981D9E3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55532-EB0A-41B0-BDA9-B4B49E2A82C5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85A38-D6E8-4ADA-BFC2-C3847981D9E3}" type="slidenum">
              <a:rPr lang="uk-UA" smtClean="0"/>
              <a:t>‹#›</a:t>
            </a:fld>
            <a:endParaRPr lang="uk-UA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8F855532-EB0A-41B0-BDA9-B4B49E2A82C5}" type="datetimeFigureOut">
              <a:rPr lang="uk-UA" smtClean="0"/>
              <a:t>03.04.2025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EB285A38-D6E8-4ADA-BFC2-C3847981D9E3}" type="slidenum">
              <a:rPr lang="uk-UA" smtClean="0"/>
              <a:t>‹#›</a:t>
            </a:fld>
            <a:endParaRPr lang="uk-U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1124744"/>
            <a:ext cx="8276456" cy="2376263"/>
          </a:xfrm>
        </p:spPr>
        <p:txBody>
          <a:bodyPr>
            <a:noAutofit/>
          </a:bodyPr>
          <a:lstStyle/>
          <a:p>
            <a:r>
              <a:rPr lang="uk-UA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Лірика Т. Шевченка періоду арешту й заслання і після повернення з нього. </a:t>
            </a:r>
            <a:endParaRPr lang="uk-UA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932040" y="4941168"/>
            <a:ext cx="39239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6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Кондратюк Людмила Олександрівна</a:t>
            </a:r>
            <a:br>
              <a:rPr lang="uk-UA" sz="16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</a:br>
            <a:r>
              <a:rPr lang="uk-UA" sz="16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Вчитель </a:t>
            </a:r>
            <a:r>
              <a:rPr lang="uk-UA" sz="16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української мови та літератури</a:t>
            </a:r>
            <a:br>
              <a:rPr lang="uk-UA" sz="16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</a:br>
            <a:r>
              <a:rPr lang="uk-UA" sz="16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Вечірньої </a:t>
            </a:r>
            <a:r>
              <a:rPr lang="uk-UA" sz="16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(змінної) школи № 20 м. Києва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475853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1052736"/>
            <a:ext cx="7992887" cy="5073427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 Твори «Катерина», «Наймичка» за родовою ознакою є…</a:t>
            </a:r>
          </a:p>
          <a:p>
            <a:pPr marL="0" indent="0" algn="just">
              <a:buNone/>
            </a:pP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uk-UA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Твори </a:t>
            </a:r>
            <a:r>
              <a:rPr lang="uk-UA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«Катерина», «Наймичка» за </a:t>
            </a:r>
            <a:r>
              <a:rPr lang="uk-UA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жанром є…</a:t>
            </a:r>
          </a:p>
          <a:p>
            <a:pPr marL="0" indent="0" algn="just">
              <a:buNone/>
            </a:pPr>
            <a:r>
              <a:rPr lang="uk-UA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3. Героїню, яка йде шукати батька своєї дитини, звати…</a:t>
            </a:r>
          </a:p>
          <a:p>
            <a:pPr marL="0" indent="0" algn="just">
              <a:buNone/>
            </a:pPr>
            <a:r>
              <a:rPr lang="uk-UA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4. Рядки, що стали афористичними: « У нашім раї на землі Нічого кращого немає, Як </a:t>
            </a:r>
            <a:r>
              <a:rPr lang="uk-UA" sz="16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тая</a:t>
            </a:r>
            <a:r>
              <a:rPr lang="uk-UA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мати </a:t>
            </a:r>
            <a:r>
              <a:rPr lang="uk-UA" sz="16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молодая</a:t>
            </a:r>
            <a:r>
              <a:rPr lang="uk-UA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з своїм дитяточком малим», узято із твору…</a:t>
            </a:r>
          </a:p>
          <a:p>
            <a:pPr marL="0" indent="0" algn="just">
              <a:buNone/>
            </a:pPr>
            <a:r>
              <a:rPr lang="uk-UA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5. Твір «Наймичка» належить до періоду творчості Т. Шевченка …</a:t>
            </a:r>
          </a:p>
          <a:p>
            <a:pPr marL="0" indent="0" algn="just">
              <a:buNone/>
            </a:pPr>
            <a:r>
              <a:rPr lang="uk-UA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6. «…І перед нею помолюся, Мов перед образом святим» – це висловлювання стосується …</a:t>
            </a:r>
          </a:p>
          <a:p>
            <a:pPr marL="0" indent="0" algn="just">
              <a:buNone/>
            </a:pPr>
            <a:r>
              <a:rPr lang="uk-UA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7. У поезії « У нашім раї на землі…» свою самотність мати буде відчувати через те, що її діти…</a:t>
            </a:r>
          </a:p>
          <a:p>
            <a:pPr marL="0" indent="0" algn="just">
              <a:buNone/>
            </a:pPr>
            <a:r>
              <a:rPr lang="uk-UA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8. Ганна із поеми «Наймичка» признається Маркові, що вона його мати …</a:t>
            </a:r>
          </a:p>
          <a:p>
            <a:pPr marL="0" indent="0" algn="just">
              <a:buNone/>
            </a:pPr>
            <a:r>
              <a:rPr lang="uk-UA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9. Поема «Катерина» присвячується …</a:t>
            </a:r>
          </a:p>
          <a:p>
            <a:pPr marL="0" indent="0" algn="just">
              <a:buNone/>
            </a:pPr>
            <a:r>
              <a:rPr lang="uk-UA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10. За родовою ознакою поема – це твір…</a:t>
            </a:r>
          </a:p>
          <a:p>
            <a:pPr marL="0" indent="0" algn="just">
              <a:buNone/>
            </a:pPr>
            <a:r>
              <a:rPr lang="uk-UA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11. Тема соціально-побутової теми «Катерина».</a:t>
            </a:r>
          </a:p>
          <a:p>
            <a:pPr marL="0" indent="0" algn="just">
              <a:buNone/>
            </a:pPr>
            <a:r>
              <a:rPr lang="uk-UA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12. Тема поеми «Наймичка».</a:t>
            </a:r>
            <a:endParaRPr lang="uk-UA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498384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Літературний диктант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7813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052736"/>
            <a:ext cx="7200800" cy="500141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17166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467544" y="332656"/>
            <a:ext cx="8229600" cy="136815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«Невольнича поезія» – так  Шевченко назвав  твори, написані під час перебування під слідством у казематі ІІІ відділу та на засланні.</a:t>
            </a:r>
          </a:p>
          <a:p>
            <a:pPr marL="0" indent="0">
              <a:buNone/>
            </a:pPr>
            <a:endParaRPr lang="uk-UA" dirty="0"/>
          </a:p>
        </p:txBody>
      </p:sp>
      <p:sp>
        <p:nvSpPr>
          <p:cNvPr id="4" name="Місце для вмісту 2"/>
          <p:cNvSpPr txBox="1">
            <a:spLocks/>
          </p:cNvSpPr>
          <p:nvPr/>
        </p:nvSpPr>
        <p:spPr>
          <a:xfrm>
            <a:off x="539552" y="2492896"/>
            <a:ext cx="8229600" cy="231366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Цикл «В казематі»,  створений навесні 1847 року в умовах ув'язнення та допитів у Петербурзі, відкриває один із найтяжчих періодів у житті і творчості Шевченка, період арешту й заслання  (1847 – 1857). </a:t>
            </a:r>
          </a:p>
          <a:p>
            <a:pPr marL="0" indent="0" algn="ctr">
              <a:buFont typeface="Arial" pitchFamily="34" charset="0"/>
              <a:buNone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Arial" pitchFamily="34" charset="0"/>
              <a:buNone/>
            </a:pPr>
            <a:endParaRPr lang="uk-UA" dirty="0"/>
          </a:p>
        </p:txBody>
      </p:sp>
      <p:sp>
        <p:nvSpPr>
          <p:cNvPr id="5" name="Місце для вмісту 2"/>
          <p:cNvSpPr txBox="1">
            <a:spLocks/>
          </p:cNvSpPr>
          <p:nvPr/>
        </p:nvSpPr>
        <p:spPr>
          <a:xfrm>
            <a:off x="395536" y="5157192"/>
            <a:ext cx="8229600" cy="10310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Цикл «В казематі» складається з 13 віршів, згодом поет додав до нього ще дві поезії.</a:t>
            </a:r>
          </a:p>
          <a:p>
            <a:pPr marL="0" indent="0">
              <a:buFont typeface="Arial" pitchFamily="34" charset="0"/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538682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/>
          <p:cNvSpPr/>
          <p:nvPr/>
        </p:nvSpPr>
        <p:spPr>
          <a:xfrm>
            <a:off x="179512" y="2577529"/>
            <a:ext cx="2262158" cy="7078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МОТИВИ ЦИКЛУ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«В КАЗЕМАТІ» 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кутник 4"/>
          <p:cNvSpPr/>
          <p:nvPr/>
        </p:nvSpPr>
        <p:spPr>
          <a:xfrm>
            <a:off x="4105309" y="260648"/>
            <a:ext cx="4643155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РОЗЛУКИ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кутник 5"/>
          <p:cNvSpPr/>
          <p:nvPr/>
        </p:nvSpPr>
        <p:spPr>
          <a:xfrm>
            <a:off x="4097674" y="980728"/>
            <a:ext cx="4650790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ПОНЕВІРЯННЯ НА ЧУЖИНІ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кутник 6"/>
          <p:cNvSpPr/>
          <p:nvPr/>
        </p:nvSpPr>
        <p:spPr>
          <a:xfrm>
            <a:off x="4105309" y="1700808"/>
            <a:ext cx="4643155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ТЯЖКОЇ ЖІНОЧОЇ ДОЛІ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кутник 7"/>
          <p:cNvSpPr/>
          <p:nvPr/>
        </p:nvSpPr>
        <p:spPr>
          <a:xfrm>
            <a:off x="4105310" y="2414780"/>
            <a:ext cx="4643154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НЕРОЗДІЛЕНОГО КОХАННЯ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кутник 8"/>
          <p:cNvSpPr/>
          <p:nvPr/>
        </p:nvSpPr>
        <p:spPr>
          <a:xfrm>
            <a:off x="4138454" y="3109609"/>
            <a:ext cx="4643154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САМОТНОСТІ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кутник 9"/>
          <p:cNvSpPr/>
          <p:nvPr/>
        </p:nvSpPr>
        <p:spPr>
          <a:xfrm>
            <a:off x="4138454" y="3779812"/>
            <a:ext cx="4643154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БЕЗНАДІЇ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кутник 10"/>
          <p:cNvSpPr/>
          <p:nvPr/>
        </p:nvSpPr>
        <p:spPr>
          <a:xfrm>
            <a:off x="4153480" y="4393877"/>
            <a:ext cx="4643154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СМЕРТІ 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3" name="Пряма зі стрілкою 12"/>
          <p:cNvCxnSpPr>
            <a:stCxn id="4" idx="3"/>
            <a:endCxn id="5" idx="1"/>
          </p:cNvCxnSpPr>
          <p:nvPr/>
        </p:nvCxnSpPr>
        <p:spPr>
          <a:xfrm flipV="1">
            <a:off x="2441670" y="491481"/>
            <a:ext cx="1663639" cy="243999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 зі стрілкою 14"/>
          <p:cNvCxnSpPr>
            <a:stCxn id="4" idx="3"/>
            <a:endCxn id="6" idx="1"/>
          </p:cNvCxnSpPr>
          <p:nvPr/>
        </p:nvCxnSpPr>
        <p:spPr>
          <a:xfrm flipV="1">
            <a:off x="2441670" y="1211561"/>
            <a:ext cx="1656004" cy="171991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 зі стрілкою 16"/>
          <p:cNvCxnSpPr>
            <a:stCxn id="4" idx="3"/>
          </p:cNvCxnSpPr>
          <p:nvPr/>
        </p:nvCxnSpPr>
        <p:spPr>
          <a:xfrm flipV="1">
            <a:off x="2441670" y="1798754"/>
            <a:ext cx="1663639" cy="11327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 зі стрілкою 18"/>
          <p:cNvCxnSpPr>
            <a:stCxn id="4" idx="3"/>
            <a:endCxn id="8" idx="1"/>
          </p:cNvCxnSpPr>
          <p:nvPr/>
        </p:nvCxnSpPr>
        <p:spPr>
          <a:xfrm flipV="1">
            <a:off x="2441670" y="2645613"/>
            <a:ext cx="1663640" cy="28585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 зі стрілкою 20"/>
          <p:cNvCxnSpPr>
            <a:stCxn id="4" idx="3"/>
            <a:endCxn id="9" idx="1"/>
          </p:cNvCxnSpPr>
          <p:nvPr/>
        </p:nvCxnSpPr>
        <p:spPr>
          <a:xfrm>
            <a:off x="2441670" y="2931472"/>
            <a:ext cx="1696784" cy="40897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 зі стрілкою 22"/>
          <p:cNvCxnSpPr>
            <a:stCxn id="4" idx="3"/>
            <a:endCxn id="10" idx="1"/>
          </p:cNvCxnSpPr>
          <p:nvPr/>
        </p:nvCxnSpPr>
        <p:spPr>
          <a:xfrm>
            <a:off x="2441670" y="2931472"/>
            <a:ext cx="1696784" cy="107917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 зі стрілкою 24"/>
          <p:cNvCxnSpPr>
            <a:stCxn id="4" idx="3"/>
            <a:endCxn id="11" idx="1"/>
          </p:cNvCxnSpPr>
          <p:nvPr/>
        </p:nvCxnSpPr>
        <p:spPr>
          <a:xfrm>
            <a:off x="2441670" y="2931472"/>
            <a:ext cx="1711810" cy="16932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808869"/>
            <a:ext cx="3349550" cy="2507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1400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9695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До циклу «В казематі» належать поезії: </a:t>
            </a:r>
            <a:endParaRPr lang="uk-UA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кутник 3"/>
          <p:cNvSpPr/>
          <p:nvPr/>
        </p:nvSpPr>
        <p:spPr>
          <a:xfrm>
            <a:off x="323528" y="1124744"/>
            <a:ext cx="7920880" cy="3785652"/>
          </a:xfrm>
          <a:prstGeom prst="rect">
            <a:avLst/>
          </a:prstGeom>
          <a:solidFill>
            <a:schemeClr val="tx1">
              <a:lumMod val="95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uk-UA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ctr">
              <a:buFontTx/>
              <a:buChar char="-"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елегія «Мені однаково, чи буду », </a:t>
            </a:r>
            <a:r>
              <a:rPr lang="uk-UA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«В неволі тяжко, хоча й волі», </a:t>
            </a:r>
            <a:endParaRPr lang="uk-UA" sz="2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ctr">
              <a:buFontTx/>
              <a:buChar char="-"/>
            </a:pPr>
            <a:r>
              <a:rPr lang="uk-UA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uk-UA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алада «За байраком байрак», «Не кидай матері»,</a:t>
            </a:r>
          </a:p>
          <a:p>
            <a:pPr marL="342900" lvl="0" indent="-342900" algn="ctr">
              <a:buFontTx/>
              <a:buChar char="-"/>
            </a:pPr>
            <a:r>
              <a:rPr lang="uk-UA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діалог </a:t>
            </a:r>
            <a:r>
              <a:rPr lang="uk-UA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«Не спалося, – а ніч, як море</a:t>
            </a:r>
            <a:r>
              <a:rPr lang="uk-UA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…»,</a:t>
            </a:r>
          </a:p>
          <a:p>
            <a:pPr lvl="0" algn="ctr"/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k-UA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пісня 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Ой одна я, одна»,</a:t>
            </a:r>
          </a:p>
          <a:p>
            <a:pPr lvl="0" algn="ctr"/>
            <a:r>
              <a:rPr lang="uk-UA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пейзаж «Садок вишневий коло хати», </a:t>
            </a:r>
          </a:p>
          <a:p>
            <a:pPr lvl="0" algn="ctr"/>
            <a:r>
              <a:rPr lang="uk-UA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послання «Чи ми ще зійдемося знову?»</a:t>
            </a:r>
          </a:p>
          <a:p>
            <a:pPr marL="342900" lvl="0" indent="-342900">
              <a:buFontTx/>
              <a:buChar char="-"/>
            </a:pPr>
            <a:endParaRPr lang="uk-UA" sz="2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buFontTx/>
              <a:buChar char="-"/>
            </a:pPr>
            <a:endParaRPr lang="uk-UA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7938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93043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Тематично-жанровий діапазон </a:t>
            </a:r>
            <a:br>
              <a:rPr lang="uk-UA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поезії цього </a:t>
            </a: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періоду </a:t>
            </a:r>
          </a:p>
        </p:txBody>
      </p:sp>
      <p:sp>
        <p:nvSpPr>
          <p:cNvPr id="4" name="Прямокутник 3"/>
          <p:cNvSpPr/>
          <p:nvPr/>
        </p:nvSpPr>
        <p:spPr>
          <a:xfrm>
            <a:off x="526531" y="2468667"/>
            <a:ext cx="2636427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автобіографічна</a:t>
            </a:r>
          </a:p>
        </p:txBody>
      </p:sp>
      <p:sp>
        <p:nvSpPr>
          <p:cNvPr id="5" name="Прямокутник 4"/>
          <p:cNvSpPr/>
          <p:nvPr/>
        </p:nvSpPr>
        <p:spPr>
          <a:xfrm>
            <a:off x="2138976" y="3356992"/>
            <a:ext cx="2138791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політична    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кутник 6"/>
          <p:cNvSpPr/>
          <p:nvPr/>
        </p:nvSpPr>
        <p:spPr>
          <a:xfrm>
            <a:off x="5292080" y="3356992"/>
            <a:ext cx="2105320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філософська</a:t>
            </a:r>
          </a:p>
        </p:txBody>
      </p:sp>
      <p:sp>
        <p:nvSpPr>
          <p:cNvPr id="8" name="Прямокутник 7"/>
          <p:cNvSpPr/>
          <p:nvPr/>
        </p:nvSpPr>
        <p:spPr>
          <a:xfrm>
            <a:off x="6249892" y="2450639"/>
            <a:ext cx="2727927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   побутова          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" name="Пряма зі стрілкою 9"/>
          <p:cNvCxnSpPr>
            <a:stCxn id="2" idx="2"/>
            <a:endCxn id="4" idx="0"/>
          </p:cNvCxnSpPr>
          <p:nvPr/>
        </p:nvCxnSpPr>
        <p:spPr>
          <a:xfrm flipH="1">
            <a:off x="1844745" y="1268760"/>
            <a:ext cx="2727255" cy="119990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 зі стрілкою 11"/>
          <p:cNvCxnSpPr>
            <a:stCxn id="2" idx="2"/>
            <a:endCxn id="6" idx="0"/>
          </p:cNvCxnSpPr>
          <p:nvPr/>
        </p:nvCxnSpPr>
        <p:spPr>
          <a:xfrm>
            <a:off x="4572000" y="1268760"/>
            <a:ext cx="180020" cy="119990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 зі стрілкою 13"/>
          <p:cNvCxnSpPr>
            <a:stCxn id="2" idx="2"/>
            <a:endCxn id="8" idx="0"/>
          </p:cNvCxnSpPr>
          <p:nvPr/>
        </p:nvCxnSpPr>
        <p:spPr>
          <a:xfrm>
            <a:off x="4572000" y="1268760"/>
            <a:ext cx="3041856" cy="118187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 зі стрілкою 15"/>
          <p:cNvCxnSpPr>
            <a:stCxn id="2" idx="2"/>
            <a:endCxn id="7" idx="0"/>
          </p:cNvCxnSpPr>
          <p:nvPr/>
        </p:nvCxnSpPr>
        <p:spPr>
          <a:xfrm>
            <a:off x="4572000" y="1268760"/>
            <a:ext cx="1772740" cy="20882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 зі стрілкою 18"/>
          <p:cNvCxnSpPr/>
          <p:nvPr/>
        </p:nvCxnSpPr>
        <p:spPr>
          <a:xfrm flipH="1">
            <a:off x="3182735" y="1382491"/>
            <a:ext cx="1363628" cy="193935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кутник 5"/>
          <p:cNvSpPr/>
          <p:nvPr/>
        </p:nvSpPr>
        <p:spPr>
          <a:xfrm>
            <a:off x="3419872" y="2468667"/>
            <a:ext cx="2664296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пейзажна       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2628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539552" y="980728"/>
            <a:ext cx="8229600" cy="5472608"/>
          </a:xfr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Перші три роки перебування Шевченка в Орському укріпленні були дуже плідними.  До нас дійшло понад сто творів, серед них дев’ять поем: </a:t>
            </a:r>
          </a:p>
          <a:p>
            <a:pPr marL="0" indent="0"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- вірші та поеми на історичну тематику («Заступила чорна хмара…», «У недільку 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святую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», «Чернець», «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Іржавець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», «Швачка»); </a:t>
            </a:r>
          </a:p>
          <a:p>
            <a:pPr marL="0" indent="0"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- філософської лірика («Один у одного 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питаєм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…», «Буває, іноді старий…», «Дурні та гордії ми люди…», «О думи мої, о славо 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злая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!», «Не для людей тієї слави…», «Ну що б, здавалося, слова…»); </a:t>
            </a:r>
          </a:p>
          <a:p>
            <a:pPr marL="0" indent="0"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- вірші, що  мають автобіографічний характер («Мені тринадцятий минало..», «І виріс я на чужині…», «І золотої й дорогої…», «Якби ви знали, паничі…», «Сонце заходить, гори чорніють…»тощо).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Autofit/>
          </a:bodyPr>
          <a:lstStyle/>
          <a:p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Творчість 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періоду заслання</a:t>
            </a:r>
            <a:br>
              <a:rPr lang="uk-UA" sz="2800" dirty="0">
                <a:latin typeface="Times New Roman" pitchFamily="18" charset="0"/>
                <a:cs typeface="Times New Roman" pitchFamily="18" charset="0"/>
              </a:rPr>
            </a:br>
            <a:endParaRPr lang="uk-UA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236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827584" y="1844824"/>
            <a:ext cx="7941568" cy="4608512"/>
          </a:xfr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   У 1857 році було написано лише дві поеми – «Неофіти» і «Юродивий» (остання залишилася незакінченою); </a:t>
            </a:r>
          </a:p>
          <a:p>
            <a:pPr marL="0" indent="0" algn="ctr"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у 1858  –  п’ять віршів: «Доля», «Муза», «Слава», «Сон» («На панщині пшеницю жала»), «Я не нездужаю, нівроку»;</a:t>
            </a:r>
          </a:p>
          <a:p>
            <a:pPr marL="0" indent="0" algn="ctr"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у 1859  –  одинадцять віршів й одну поему;</a:t>
            </a:r>
          </a:p>
          <a:p>
            <a:pPr marL="0" indent="0" algn="ctr"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у 1860  – тридцять п’ять поезій;</a:t>
            </a:r>
          </a:p>
          <a:p>
            <a:pPr marL="0" indent="0" algn="ctr"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У 1861 – одну поезію.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Autofit/>
          </a:bodyPr>
          <a:lstStyle/>
          <a:p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Творчість після заслання (1857 – 1861)</a:t>
            </a:r>
            <a:br>
              <a:rPr lang="uk-UA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dirty="0">
                <a:latin typeface="Times New Roman" pitchFamily="18" charset="0"/>
                <a:cs typeface="Times New Roman" pitchFamily="18" charset="0"/>
              </a:rPr>
            </a:br>
            <a:endParaRPr lang="uk-UA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3837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484784"/>
            <a:ext cx="7408333" cy="4641379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Ліричний герой - </a:t>
            </a:r>
            <a:r>
              <a:rPr lang="uk-UA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образ поета (його ліричне «я»), чиї переживання, думки та почуття відображено в ліричному творі.</a:t>
            </a:r>
          </a:p>
          <a:p>
            <a:pPr marL="0" indent="0">
              <a:buNone/>
            </a:pPr>
            <a:endParaRPr lang="uk-UA" sz="1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uk-UA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Медитація - </a:t>
            </a:r>
            <a:r>
              <a:rPr lang="uk-UA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форма філософської лірики: вірш, у якому поет висловлює свої думки над проблемами життя і смерті, над баченим і пережитим.</a:t>
            </a:r>
          </a:p>
          <a:p>
            <a:pPr marL="0" indent="0" algn="just">
              <a:buNone/>
            </a:pPr>
            <a:endParaRPr lang="uk-UA" sz="1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uk-UA" sz="1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Психологізм у літературі – </a:t>
            </a:r>
            <a:r>
              <a:rPr lang="uk-UA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глибоке, детальне відтворення подій у художньому творі, зокрема світ його персонажа (думки, почуття, переживання).</a:t>
            </a:r>
            <a:endParaRPr lang="uk-UA" sz="1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714408"/>
          </a:xfrm>
        </p:spPr>
        <p:txBody>
          <a:bodyPr>
            <a:normAutofit/>
          </a:bodyPr>
          <a:lstStyle/>
          <a:p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Теорія літератури</a:t>
            </a:r>
            <a:endParaRPr lang="uk-UA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0744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/>
            </a:r>
            <a:br>
              <a:rPr lang="uk-UA" dirty="0" smtClean="0"/>
            </a:b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Доля» </a:t>
            </a:r>
            <a:br>
              <a:rPr lang="uk-UA" sz="3600" dirty="0">
                <a:latin typeface="Times New Roman" pitchFamily="18" charset="0"/>
                <a:cs typeface="Times New Roman" pitchFamily="18" charset="0"/>
              </a:rPr>
            </a:br>
            <a:endParaRPr lang="uk-UA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кутник 3"/>
          <p:cNvSpPr/>
          <p:nvPr/>
        </p:nvSpPr>
        <p:spPr>
          <a:xfrm>
            <a:off x="827584" y="1124744"/>
            <a:ext cx="7848872" cy="181588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Триптих </a:t>
            </a:r>
            <a:r>
              <a:rPr lang="uk-UA" sz="2800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«Доля», «Муза», «Слава»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 – вірші, що становлять емоційно-смислову єдність, написані в одному творчому пориві 9 лютого 1858 р. в Нижньому Новгороді. 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602"/>
          <a:stretch/>
        </p:blipFill>
        <p:spPr bwMode="auto">
          <a:xfrm>
            <a:off x="1680356" y="3038794"/>
            <a:ext cx="6143328" cy="3477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6196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124744"/>
            <a:ext cx="4038600" cy="468052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788024" y="548680"/>
            <a:ext cx="3826768" cy="5832648"/>
          </a:xfrm>
          <a:solidFill>
            <a:schemeClr val="bg1">
              <a:lumMod val="50000"/>
              <a:lumOff val="50000"/>
            </a:schemeClr>
          </a:solidFill>
        </p:spPr>
        <p:txBody>
          <a:bodyPr>
            <a:noAutofit/>
          </a:bodyPr>
          <a:lstStyle/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Доля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None/>
            </a:pPr>
            <a:endParaRPr lang="ru-RU" sz="1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Ти не лукавила зо мною,</a:t>
            </a:r>
            <a:b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Ти другом, братом і сестрою</a:t>
            </a:r>
            <a:b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Сіромі стала. Ти взяла</a:t>
            </a:r>
            <a:b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Мене, маленького, за руку</a:t>
            </a:r>
            <a:b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І в школу хлопця одвела</a:t>
            </a:r>
            <a:b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До п'яного дяка в науку.</a:t>
            </a:r>
            <a:b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"Учися, серденько, колись</a:t>
            </a:r>
            <a:b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 нас будуть </a:t>
            </a:r>
            <a:r>
              <a:rPr lang="uk-UA" sz="1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люде</a:t>
            </a:r>
            <a: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",— ти сказала.</a:t>
            </a:r>
            <a:b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А я й послухав, і учивсь,</a:t>
            </a:r>
            <a:b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І вивчився. А ти збрехала.</a:t>
            </a:r>
            <a:b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Які з нас </a:t>
            </a:r>
            <a:r>
              <a:rPr lang="uk-UA" sz="1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люде</a:t>
            </a:r>
            <a: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? Та дарма!</a:t>
            </a:r>
            <a:b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Ми не лукавили з тобою,</a:t>
            </a:r>
            <a:b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Ми просто йшли; у нас нема</a:t>
            </a:r>
            <a:b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Зерна неправди за собою.</a:t>
            </a:r>
            <a:b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Ходімо ж, </a:t>
            </a:r>
            <a:r>
              <a:rPr lang="uk-UA" sz="1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доленько</a:t>
            </a:r>
            <a: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моя!</a:t>
            </a:r>
            <a:b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Мій друже вбогий, нелукавий!</a:t>
            </a:r>
            <a:b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Ходімо дальше, </a:t>
            </a:r>
            <a:r>
              <a:rPr lang="uk-UA" sz="1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дальше</a:t>
            </a:r>
            <a: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слава,</a:t>
            </a:r>
            <a:b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А слава — заповідь моя.</a:t>
            </a:r>
            <a:br>
              <a:rPr lang="uk-UA" sz="1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1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379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332656"/>
            <a:ext cx="7408333" cy="5793507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FontTx/>
              <a:buChar char="-"/>
            </a:pPr>
            <a:endParaRPr lang="uk-UA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Tx/>
              <a:buChar char="-"/>
            </a:pPr>
            <a:endParaRPr lang="uk-UA" sz="18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Tx/>
              <a:buChar char="-"/>
            </a:pPr>
            <a:endParaRPr lang="uk-UA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Tx/>
              <a:buChar char="-"/>
            </a:pPr>
            <a:endParaRPr lang="uk-UA" sz="18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Tx/>
              <a:buChar char="-"/>
            </a:pPr>
            <a:endParaRPr lang="uk-UA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Tx/>
              <a:buChar char="-"/>
            </a:pPr>
            <a:endParaRPr lang="uk-UA" sz="18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Tx/>
              <a:buChar char="-"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Наскільки, на вашу думку, образ ліричного героя з’єднаний з образом самого автора?</a:t>
            </a:r>
          </a:p>
          <a:p>
            <a:pPr algn="ctr">
              <a:buFontTx/>
              <a:buChar char="-"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Як ви думаєте, нарікає ліричний герой на свою долю? Обґрунтуйте свою відповідь.</a:t>
            </a:r>
          </a:p>
          <a:p>
            <a:pPr algn="ctr">
              <a:buFontTx/>
              <a:buChar char="-"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Чи твір є автобіографічним?</a:t>
            </a:r>
          </a:p>
          <a:p>
            <a:pPr algn="ctr">
              <a:buFontTx/>
              <a:buChar char="-"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Які слова можна назвати афоризмом, крилатим висловом?</a:t>
            </a:r>
            <a:endParaRPr lang="uk-UA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7153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1" name="AutoShape 7"/>
          <p:cNvSpPr>
            <a:spLocks noChangeArrowheads="1"/>
          </p:cNvSpPr>
          <p:nvPr/>
        </p:nvSpPr>
        <p:spPr bwMode="blackWhite">
          <a:xfrm>
            <a:off x="77306" y="1216764"/>
            <a:ext cx="1907704" cy="792163"/>
          </a:xfrm>
          <a:prstGeom prst="roundRect">
            <a:avLst>
              <a:gd name="adj" fmla="val 9106"/>
            </a:avLst>
          </a:prstGeom>
          <a:solidFill>
            <a:schemeClr val="accent2">
              <a:lumMod val="20000"/>
              <a:lumOff val="80000"/>
            </a:schemeClr>
          </a:soli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0" hangingPunct="0"/>
            <a:r>
              <a:rPr lang="uk-UA" b="1" dirty="0" smtClean="0">
                <a:solidFill>
                  <a:prstClr val="black"/>
                </a:solidFill>
                <a:latin typeface="Arial" charset="0"/>
              </a:rPr>
              <a:t>АВТОР</a:t>
            </a:r>
            <a:endParaRPr lang="uk-UA" b="1" dirty="0">
              <a:solidFill>
                <a:prstClr val="black"/>
              </a:solidFill>
              <a:latin typeface="Arial" charset="0"/>
            </a:endParaRPr>
          </a:p>
          <a:p>
            <a:pPr algn="ctr" eaLnBrk="0" hangingPunct="0"/>
            <a:r>
              <a:rPr lang="uk-UA" b="1" dirty="0" smtClean="0">
                <a:solidFill>
                  <a:prstClr val="black"/>
                </a:solidFill>
                <a:latin typeface="Arial" charset="0"/>
              </a:rPr>
              <a:t>Т.Шевченко</a:t>
            </a:r>
          </a:p>
        </p:txBody>
      </p:sp>
      <p:sp>
        <p:nvSpPr>
          <p:cNvPr id="21514" name="AutoShape 10"/>
          <p:cNvSpPr>
            <a:spLocks noChangeArrowheads="1"/>
          </p:cNvSpPr>
          <p:nvPr/>
        </p:nvSpPr>
        <p:spPr bwMode="auto">
          <a:xfrm>
            <a:off x="0" y="2204864"/>
            <a:ext cx="4938547" cy="1224136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0" hangingPunct="0"/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ТЕМА:</a:t>
            </a:r>
          </a:p>
          <a:p>
            <a:pPr algn="ctr" eaLnBrk="0" hangingPunct="0"/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озповідь поета про власну життєву долю, </a:t>
            </a:r>
          </a:p>
          <a:p>
            <a:pPr algn="ctr" eaLnBrk="0" hangingPunct="0"/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яка не лукавила з митцем</a:t>
            </a:r>
            <a:endParaRPr lang="uk-UA" sz="20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16" name="AutoShape 12"/>
          <p:cNvSpPr>
            <a:spLocks noChangeArrowheads="1"/>
          </p:cNvSpPr>
          <p:nvPr/>
        </p:nvSpPr>
        <p:spPr bwMode="auto">
          <a:xfrm>
            <a:off x="77306" y="3717032"/>
            <a:ext cx="4938548" cy="1800200"/>
          </a:xfrm>
          <a:prstGeom prst="roundRect">
            <a:avLst>
              <a:gd name="adj" fmla="val 22177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0" hangingPunct="0"/>
            <a:endParaRPr lang="uk-UA" b="1" dirty="0">
              <a:solidFill>
                <a:srgbClr val="0066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  <a:p>
            <a:pPr algn="ctr" eaLnBrk="0" hangingPunct="0"/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ІДЕЯ:</a:t>
            </a:r>
          </a:p>
          <a:p>
            <a:pPr algn="ctr" eaLnBrk="0" hangingPunct="0"/>
            <a:r>
              <a:rPr lang="uk-UA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возвеличення долі, яка </a:t>
            </a:r>
          </a:p>
          <a:p>
            <a:pPr algn="ctr" eaLnBrk="0" hangingPunct="0"/>
            <a:r>
              <a:rPr lang="uk-UA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супроводжувала Т. Шевченка</a:t>
            </a:r>
          </a:p>
          <a:p>
            <a:pPr algn="ctr" eaLnBrk="0" hangingPunct="0"/>
            <a:r>
              <a:rPr lang="uk-UA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впродовж всього його життя</a:t>
            </a:r>
            <a:endParaRPr lang="uk-UA" b="1" i="1" dirty="0">
              <a:solidFill>
                <a:srgbClr val="0000CC"/>
              </a:solidFill>
              <a:latin typeface="Arial" charset="0"/>
            </a:endParaRPr>
          </a:p>
        </p:txBody>
      </p:sp>
      <p:sp>
        <p:nvSpPr>
          <p:cNvPr id="15" name="AutoShape 7"/>
          <p:cNvSpPr>
            <a:spLocks noChangeArrowheads="1"/>
          </p:cNvSpPr>
          <p:nvPr/>
        </p:nvSpPr>
        <p:spPr bwMode="blackWhite">
          <a:xfrm>
            <a:off x="2123728" y="1228843"/>
            <a:ext cx="1540233" cy="792163"/>
          </a:xfrm>
          <a:prstGeom prst="roundRect">
            <a:avLst>
              <a:gd name="adj" fmla="val 9106"/>
            </a:avLst>
          </a:prstGeom>
          <a:solidFill>
            <a:schemeClr val="accent2">
              <a:lumMod val="20000"/>
              <a:lumOff val="80000"/>
            </a:schemeClr>
          </a:soli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0" hangingPunct="0"/>
            <a:r>
              <a:rPr lang="uk-UA" b="1" dirty="0" smtClean="0">
                <a:solidFill>
                  <a:prstClr val="black"/>
                </a:solidFill>
                <a:latin typeface="Arial" charset="0"/>
              </a:rPr>
              <a:t>РІД:</a:t>
            </a:r>
            <a:endParaRPr lang="uk-UA" b="1" dirty="0">
              <a:solidFill>
                <a:prstClr val="black"/>
              </a:solidFill>
              <a:latin typeface="Arial" charset="0"/>
            </a:endParaRPr>
          </a:p>
          <a:p>
            <a:pPr algn="ctr" eaLnBrk="0" hangingPunct="0"/>
            <a:r>
              <a:rPr lang="uk-UA" b="1" dirty="0" smtClean="0">
                <a:solidFill>
                  <a:prstClr val="black"/>
                </a:solidFill>
                <a:latin typeface="Arial" charset="0"/>
              </a:rPr>
              <a:t>ЛІРИКА</a:t>
            </a:r>
            <a:endParaRPr lang="en-US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7" name="AutoShape 7"/>
          <p:cNvSpPr>
            <a:spLocks noChangeArrowheads="1"/>
          </p:cNvSpPr>
          <p:nvPr/>
        </p:nvSpPr>
        <p:spPr bwMode="blackWhite">
          <a:xfrm>
            <a:off x="3791718" y="1228843"/>
            <a:ext cx="2448272" cy="792163"/>
          </a:xfrm>
          <a:prstGeom prst="roundRect">
            <a:avLst>
              <a:gd name="adj" fmla="val 9106"/>
            </a:avLst>
          </a:prstGeom>
          <a:solidFill>
            <a:schemeClr val="accent2">
              <a:lumMod val="20000"/>
              <a:lumOff val="80000"/>
            </a:schemeClr>
          </a:soli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0" hangingPunct="0"/>
            <a:r>
              <a:rPr lang="uk-UA" b="1" dirty="0" smtClean="0">
                <a:solidFill>
                  <a:prstClr val="black"/>
                </a:solidFill>
                <a:latin typeface="Arial" charset="0"/>
              </a:rPr>
              <a:t>ЖАНР:</a:t>
            </a:r>
            <a:endParaRPr lang="uk-UA" b="1" dirty="0">
              <a:solidFill>
                <a:prstClr val="black"/>
              </a:solidFill>
              <a:latin typeface="Arial" charset="0"/>
            </a:endParaRPr>
          </a:p>
          <a:p>
            <a:pPr algn="ctr" eaLnBrk="0" hangingPunct="0"/>
            <a:r>
              <a:rPr lang="uk-UA" b="1" dirty="0">
                <a:solidFill>
                  <a:prstClr val="black"/>
                </a:solidFill>
                <a:latin typeface="Arial" charset="0"/>
              </a:rPr>
              <a:t>філософська </a:t>
            </a:r>
            <a:endParaRPr lang="uk-UA" b="1" dirty="0" smtClean="0">
              <a:solidFill>
                <a:prstClr val="black"/>
              </a:solidFill>
              <a:latin typeface="Arial" charset="0"/>
            </a:endParaRPr>
          </a:p>
          <a:p>
            <a:pPr algn="ctr" eaLnBrk="0" hangingPunct="0"/>
            <a:r>
              <a:rPr lang="uk-UA" b="1" dirty="0" smtClean="0">
                <a:solidFill>
                  <a:prstClr val="black"/>
                </a:solidFill>
                <a:latin typeface="Arial" charset="0"/>
              </a:rPr>
              <a:t>(</a:t>
            </a:r>
            <a:r>
              <a:rPr lang="uk-UA" b="1" dirty="0">
                <a:solidFill>
                  <a:prstClr val="black"/>
                </a:solidFill>
                <a:latin typeface="Arial" charset="0"/>
              </a:rPr>
              <a:t>медитативна) лірика</a:t>
            </a:r>
            <a:endParaRPr lang="en-US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" name="AutoShape 7"/>
          <p:cNvSpPr>
            <a:spLocks noChangeArrowheads="1"/>
          </p:cNvSpPr>
          <p:nvPr/>
        </p:nvSpPr>
        <p:spPr bwMode="blackWhite">
          <a:xfrm>
            <a:off x="6372200" y="1228843"/>
            <a:ext cx="2771800" cy="792163"/>
          </a:xfrm>
          <a:prstGeom prst="roundRect">
            <a:avLst>
              <a:gd name="adj" fmla="val 9106"/>
            </a:avLst>
          </a:prstGeom>
          <a:solidFill>
            <a:schemeClr val="accent2">
              <a:lumMod val="20000"/>
              <a:lumOff val="80000"/>
            </a:schemeClr>
          </a:soli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0" hangingPunct="0"/>
            <a:r>
              <a:rPr lang="uk-UA" b="1" dirty="0">
                <a:solidFill>
                  <a:prstClr val="black"/>
                </a:solidFill>
                <a:latin typeface="Arial" charset="0"/>
              </a:rPr>
              <a:t>9 лютого 1858 </a:t>
            </a:r>
            <a:endParaRPr lang="en-US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1" name="AutoShape 5"/>
          <p:cNvSpPr>
            <a:spLocks noChangeArrowheads="1"/>
          </p:cNvSpPr>
          <p:nvPr/>
        </p:nvSpPr>
        <p:spPr bwMode="gray">
          <a:xfrm>
            <a:off x="651190" y="188640"/>
            <a:ext cx="8066087" cy="863600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uk-UA" sz="3200" b="1" dirty="0">
                <a:solidFill>
                  <a:srgbClr val="C0504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«Доля» </a:t>
            </a:r>
            <a:endParaRPr lang="uk-UA" sz="3200" b="1" dirty="0">
              <a:solidFill>
                <a:srgbClr val="C0504D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7" y="2276872"/>
            <a:ext cx="3364263" cy="4299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5443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15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15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215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215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5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5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олилиния 27">
            <a:hlinkClick r:id="" action="ppaction://noaction"/>
            <a:hlinkHover r:id="" action="ppaction://noaction" highlightClick="1">
              <a:snd r:embed="rId2" name="arrow.wav"/>
            </a:hlinkHover>
          </p:cNvPr>
          <p:cNvSpPr/>
          <p:nvPr/>
        </p:nvSpPr>
        <p:spPr>
          <a:xfrm>
            <a:off x="4427984" y="620688"/>
            <a:ext cx="4392488" cy="1800201"/>
          </a:xfrm>
          <a:custGeom>
            <a:avLst/>
            <a:gdLst>
              <a:gd name="connsiteX0" fmla="*/ 0 w 3371329"/>
              <a:gd name="connsiteY0" fmla="*/ 184664 h 1107960"/>
              <a:gd name="connsiteX1" fmla="*/ 184664 w 3371329"/>
              <a:gd name="connsiteY1" fmla="*/ 0 h 1107960"/>
              <a:gd name="connsiteX2" fmla="*/ 3186665 w 3371329"/>
              <a:gd name="connsiteY2" fmla="*/ 0 h 1107960"/>
              <a:gd name="connsiteX3" fmla="*/ 3371329 w 3371329"/>
              <a:gd name="connsiteY3" fmla="*/ 184664 h 1107960"/>
              <a:gd name="connsiteX4" fmla="*/ 3371329 w 3371329"/>
              <a:gd name="connsiteY4" fmla="*/ 923296 h 1107960"/>
              <a:gd name="connsiteX5" fmla="*/ 3186665 w 3371329"/>
              <a:gd name="connsiteY5" fmla="*/ 1107960 h 1107960"/>
              <a:gd name="connsiteX6" fmla="*/ 184664 w 3371329"/>
              <a:gd name="connsiteY6" fmla="*/ 1107960 h 1107960"/>
              <a:gd name="connsiteX7" fmla="*/ 0 w 3371329"/>
              <a:gd name="connsiteY7" fmla="*/ 923296 h 1107960"/>
              <a:gd name="connsiteX8" fmla="*/ 0 w 3371329"/>
              <a:gd name="connsiteY8" fmla="*/ 184664 h 1107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371329" h="1107960">
                <a:moveTo>
                  <a:pt x="0" y="184664"/>
                </a:moveTo>
                <a:cubicBezTo>
                  <a:pt x="0" y="82677"/>
                  <a:pt x="82677" y="0"/>
                  <a:pt x="184664" y="0"/>
                </a:cubicBezTo>
                <a:lnTo>
                  <a:pt x="3186665" y="0"/>
                </a:lnTo>
                <a:cubicBezTo>
                  <a:pt x="3288652" y="0"/>
                  <a:pt x="3371329" y="82677"/>
                  <a:pt x="3371329" y="184664"/>
                </a:cubicBezTo>
                <a:lnTo>
                  <a:pt x="3371329" y="923296"/>
                </a:lnTo>
                <a:cubicBezTo>
                  <a:pt x="3371329" y="1025283"/>
                  <a:pt x="3288652" y="1107960"/>
                  <a:pt x="3186665" y="1107960"/>
                </a:cubicBezTo>
                <a:lnTo>
                  <a:pt x="184664" y="1107960"/>
                </a:lnTo>
                <a:cubicBezTo>
                  <a:pt x="82677" y="1107960"/>
                  <a:pt x="0" y="1025283"/>
                  <a:pt x="0" y="923296"/>
                </a:cubicBezTo>
                <a:lnTo>
                  <a:pt x="0" y="184664"/>
                </a:lnTo>
                <a:close/>
              </a:path>
            </a:pathLst>
          </a:cu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60766" tIns="160766" rIns="160766" bIns="160766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</a:pPr>
            <a:endParaRPr lang="uk-UA" sz="2400" dirty="0" smtClean="0">
              <a:ln w="1905"/>
              <a:gradFill>
                <a:gsLst>
                  <a:gs pos="0">
                    <a:srgbClr val="F79646">
                      <a:shade val="20000"/>
                      <a:satMod val="200000"/>
                    </a:srgbClr>
                  </a:gs>
                  <a:gs pos="78000">
                    <a:srgbClr val="F79646">
                      <a:tint val="90000"/>
                      <a:shade val="89000"/>
                      <a:satMod val="220000"/>
                    </a:srgbClr>
                  </a:gs>
                  <a:gs pos="100000">
                    <a:srgbClr val="F79646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defTabSz="1244600">
              <a:lnSpc>
                <a:spcPct val="90000"/>
              </a:lnSpc>
              <a:spcBef>
                <a:spcPct val="0"/>
              </a:spcBef>
            </a:pPr>
            <a:r>
              <a:rPr lang="ru-RU" sz="2400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РИТОРИЧНЕ ЗАПИТАННЯ:</a:t>
            </a:r>
          </a:p>
          <a:p>
            <a:pPr algn="ctr" defTabSz="1244600">
              <a:lnSpc>
                <a:spcPct val="90000"/>
              </a:lnSpc>
              <a:spcBef>
                <a:spcPct val="0"/>
              </a:spcBef>
            </a:pPr>
            <a:r>
              <a:rPr lang="uk-UA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«Які з нас </a:t>
            </a:r>
            <a:r>
              <a:rPr lang="uk-UA" dirty="0" err="1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люде</a:t>
            </a:r>
            <a:r>
              <a:rPr lang="uk-UA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?»</a:t>
            </a:r>
          </a:p>
          <a:p>
            <a:pPr algn="ctr" defTabSz="1244600">
              <a:lnSpc>
                <a:spcPct val="90000"/>
              </a:lnSpc>
              <a:spcBef>
                <a:spcPct val="0"/>
              </a:spcBef>
            </a:pPr>
            <a:endParaRPr lang="ru-RU" sz="2400" dirty="0">
              <a:ln w="1905"/>
              <a:solidFill>
                <a:prstClr val="black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Полилиния 30"/>
          <p:cNvSpPr/>
          <p:nvPr/>
        </p:nvSpPr>
        <p:spPr>
          <a:xfrm>
            <a:off x="4644008" y="4293096"/>
            <a:ext cx="4270865" cy="2060802"/>
          </a:xfrm>
          <a:custGeom>
            <a:avLst/>
            <a:gdLst>
              <a:gd name="connsiteX0" fmla="*/ 0 w 3371329"/>
              <a:gd name="connsiteY0" fmla="*/ 144696 h 868157"/>
              <a:gd name="connsiteX1" fmla="*/ 144696 w 3371329"/>
              <a:gd name="connsiteY1" fmla="*/ 0 h 868157"/>
              <a:gd name="connsiteX2" fmla="*/ 3226633 w 3371329"/>
              <a:gd name="connsiteY2" fmla="*/ 0 h 868157"/>
              <a:gd name="connsiteX3" fmla="*/ 3371329 w 3371329"/>
              <a:gd name="connsiteY3" fmla="*/ 144696 h 868157"/>
              <a:gd name="connsiteX4" fmla="*/ 3371329 w 3371329"/>
              <a:gd name="connsiteY4" fmla="*/ 723461 h 868157"/>
              <a:gd name="connsiteX5" fmla="*/ 3226633 w 3371329"/>
              <a:gd name="connsiteY5" fmla="*/ 868157 h 868157"/>
              <a:gd name="connsiteX6" fmla="*/ 144696 w 3371329"/>
              <a:gd name="connsiteY6" fmla="*/ 868157 h 868157"/>
              <a:gd name="connsiteX7" fmla="*/ 0 w 3371329"/>
              <a:gd name="connsiteY7" fmla="*/ 723461 h 868157"/>
              <a:gd name="connsiteX8" fmla="*/ 0 w 3371329"/>
              <a:gd name="connsiteY8" fmla="*/ 144696 h 8681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371329" h="868157">
                <a:moveTo>
                  <a:pt x="0" y="144696"/>
                </a:moveTo>
                <a:cubicBezTo>
                  <a:pt x="0" y="64783"/>
                  <a:pt x="64783" y="0"/>
                  <a:pt x="144696" y="0"/>
                </a:cubicBezTo>
                <a:lnTo>
                  <a:pt x="3226633" y="0"/>
                </a:lnTo>
                <a:cubicBezTo>
                  <a:pt x="3306546" y="0"/>
                  <a:pt x="3371329" y="64783"/>
                  <a:pt x="3371329" y="144696"/>
                </a:cubicBezTo>
                <a:lnTo>
                  <a:pt x="3371329" y="723461"/>
                </a:lnTo>
                <a:cubicBezTo>
                  <a:pt x="3371329" y="803374"/>
                  <a:pt x="3306546" y="868157"/>
                  <a:pt x="3226633" y="868157"/>
                </a:cubicBezTo>
                <a:lnTo>
                  <a:pt x="144696" y="868157"/>
                </a:lnTo>
                <a:cubicBezTo>
                  <a:pt x="64783" y="868157"/>
                  <a:pt x="0" y="803374"/>
                  <a:pt x="0" y="723461"/>
                </a:cubicBezTo>
                <a:lnTo>
                  <a:pt x="0" y="144696"/>
                </a:lnTo>
                <a:close/>
              </a:path>
            </a:pathLst>
          </a:cu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49060" tIns="149060" rIns="149060" bIns="14906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400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РИТОРИЧНІ ОКЛИКИ</a:t>
            </a:r>
            <a:r>
              <a:rPr lang="ru-RU" sz="2400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uk-UA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«Та дарма!», «Ходімо ж, </a:t>
            </a:r>
            <a:r>
              <a:rPr lang="uk-UA" dirty="0" err="1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доленько</a:t>
            </a:r>
            <a:r>
              <a:rPr lang="uk-UA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моя!», «Мій друже вбогий, нелукавий!»</a:t>
            </a:r>
          </a:p>
        </p:txBody>
      </p:sp>
      <p:sp>
        <p:nvSpPr>
          <p:cNvPr id="25" name="Полилиния 27">
            <a:hlinkClick r:id="" action="ppaction://noaction"/>
            <a:hlinkHover r:id="" action="ppaction://noaction" highlightClick="1">
              <a:snd r:embed="rId2" name="arrow.wav"/>
            </a:hlinkHover>
          </p:cNvPr>
          <p:cNvSpPr/>
          <p:nvPr/>
        </p:nvSpPr>
        <p:spPr>
          <a:xfrm>
            <a:off x="107505" y="636021"/>
            <a:ext cx="3811288" cy="2144907"/>
          </a:xfrm>
          <a:custGeom>
            <a:avLst/>
            <a:gdLst>
              <a:gd name="connsiteX0" fmla="*/ 0 w 3371329"/>
              <a:gd name="connsiteY0" fmla="*/ 184664 h 1107960"/>
              <a:gd name="connsiteX1" fmla="*/ 184664 w 3371329"/>
              <a:gd name="connsiteY1" fmla="*/ 0 h 1107960"/>
              <a:gd name="connsiteX2" fmla="*/ 3186665 w 3371329"/>
              <a:gd name="connsiteY2" fmla="*/ 0 h 1107960"/>
              <a:gd name="connsiteX3" fmla="*/ 3371329 w 3371329"/>
              <a:gd name="connsiteY3" fmla="*/ 184664 h 1107960"/>
              <a:gd name="connsiteX4" fmla="*/ 3371329 w 3371329"/>
              <a:gd name="connsiteY4" fmla="*/ 923296 h 1107960"/>
              <a:gd name="connsiteX5" fmla="*/ 3186665 w 3371329"/>
              <a:gd name="connsiteY5" fmla="*/ 1107960 h 1107960"/>
              <a:gd name="connsiteX6" fmla="*/ 184664 w 3371329"/>
              <a:gd name="connsiteY6" fmla="*/ 1107960 h 1107960"/>
              <a:gd name="connsiteX7" fmla="*/ 0 w 3371329"/>
              <a:gd name="connsiteY7" fmla="*/ 923296 h 1107960"/>
              <a:gd name="connsiteX8" fmla="*/ 0 w 3371329"/>
              <a:gd name="connsiteY8" fmla="*/ 184664 h 1107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371329" h="1107960">
                <a:moveTo>
                  <a:pt x="0" y="184664"/>
                </a:moveTo>
                <a:cubicBezTo>
                  <a:pt x="0" y="82677"/>
                  <a:pt x="82677" y="0"/>
                  <a:pt x="184664" y="0"/>
                </a:cubicBezTo>
                <a:lnTo>
                  <a:pt x="3186665" y="0"/>
                </a:lnTo>
                <a:cubicBezTo>
                  <a:pt x="3288652" y="0"/>
                  <a:pt x="3371329" y="82677"/>
                  <a:pt x="3371329" y="184664"/>
                </a:cubicBezTo>
                <a:lnTo>
                  <a:pt x="3371329" y="923296"/>
                </a:lnTo>
                <a:cubicBezTo>
                  <a:pt x="3371329" y="1025283"/>
                  <a:pt x="3288652" y="1107960"/>
                  <a:pt x="3186665" y="1107960"/>
                </a:cubicBezTo>
                <a:lnTo>
                  <a:pt x="184664" y="1107960"/>
                </a:lnTo>
                <a:cubicBezTo>
                  <a:pt x="82677" y="1107960"/>
                  <a:pt x="0" y="1025283"/>
                  <a:pt x="0" y="923296"/>
                </a:cubicBezTo>
                <a:lnTo>
                  <a:pt x="0" y="184664"/>
                </a:lnTo>
                <a:close/>
              </a:path>
            </a:pathLst>
          </a:cu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60766" tIns="160766" rIns="160766" bIns="160766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</a:pPr>
            <a:r>
              <a:rPr lang="uk-UA" sz="2400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ЗВЕРТАННЯ</a:t>
            </a:r>
            <a:r>
              <a:rPr lang="ru-RU" sz="2400" dirty="0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ctr" defTabSz="1244600">
              <a:lnSpc>
                <a:spcPct val="90000"/>
              </a:lnSpc>
              <a:spcBef>
                <a:spcPct val="0"/>
              </a:spcBef>
            </a:pPr>
            <a:r>
              <a:rPr lang="ru-RU" dirty="0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itchFamily="18" charset="0"/>
                <a:cs typeface="Times New Roman" pitchFamily="18" charset="0"/>
              </a:rPr>
              <a:t>учися</a:t>
            </a:r>
            <a:r>
              <a:rPr lang="ru-RU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itchFamily="18" charset="0"/>
                <a:cs typeface="Times New Roman" pitchFamily="18" charset="0"/>
              </a:rPr>
              <a:t>серденько</a:t>
            </a:r>
            <a:r>
              <a:rPr lang="ru-RU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itchFamily="18" charset="0"/>
                <a:cs typeface="Times New Roman" pitchFamily="18" charset="0"/>
              </a:rPr>
              <a:t>…», «</a:t>
            </a:r>
            <a:r>
              <a:rPr lang="ru-RU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itchFamily="18" charset="0"/>
                <a:cs typeface="Times New Roman" pitchFamily="18" charset="0"/>
              </a:rPr>
              <a:t>ходімо</a:t>
            </a:r>
            <a:r>
              <a:rPr lang="ru-RU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itchFamily="18" charset="0"/>
                <a:cs typeface="Times New Roman" pitchFamily="18" charset="0"/>
              </a:rPr>
              <a:t> ж, </a:t>
            </a:r>
            <a:r>
              <a:rPr lang="ru-RU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itchFamily="18" charset="0"/>
                <a:cs typeface="Times New Roman" pitchFamily="18" charset="0"/>
              </a:rPr>
              <a:t>доленько</a:t>
            </a:r>
            <a:r>
              <a:rPr lang="ru-RU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itchFamily="18" charset="0"/>
                <a:cs typeface="Times New Roman" pitchFamily="18" charset="0"/>
              </a:rPr>
              <a:t> моя», «</a:t>
            </a:r>
            <a:r>
              <a:rPr lang="ru-RU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itchFamily="18" charset="0"/>
                <a:cs typeface="Times New Roman" pitchFamily="18" charset="0"/>
              </a:rPr>
              <a:t>мій</a:t>
            </a:r>
            <a:r>
              <a:rPr lang="ru-RU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itchFamily="18" charset="0"/>
                <a:cs typeface="Times New Roman" pitchFamily="18" charset="0"/>
              </a:rPr>
              <a:t>друже</a:t>
            </a:r>
            <a:r>
              <a:rPr lang="ru-RU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itchFamily="18" charset="0"/>
                <a:cs typeface="Times New Roman" pitchFamily="18" charset="0"/>
              </a:rPr>
              <a:t>вбогий</a:t>
            </a:r>
            <a:r>
              <a:rPr lang="ru-RU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itchFamily="18" charset="0"/>
                <a:cs typeface="Times New Roman" pitchFamily="18" charset="0"/>
              </a:rPr>
              <a:t>нелукавий</a:t>
            </a:r>
            <a:r>
              <a:rPr lang="ru-RU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itchFamily="18" charset="0"/>
                <a:cs typeface="Times New Roman" pitchFamily="18" charset="0"/>
              </a:rPr>
              <a:t>!»</a:t>
            </a:r>
          </a:p>
        </p:txBody>
      </p:sp>
      <p:sp>
        <p:nvSpPr>
          <p:cNvPr id="26" name="Полилиния 27">
            <a:hlinkClick r:id="" action="ppaction://noaction"/>
            <a:hlinkHover r:id="" action="ppaction://noaction" highlightClick="1">
              <a:snd r:embed="rId2" name="arrow.wav"/>
            </a:hlinkHover>
          </p:cNvPr>
          <p:cNvSpPr/>
          <p:nvPr/>
        </p:nvSpPr>
        <p:spPr>
          <a:xfrm>
            <a:off x="395536" y="4293096"/>
            <a:ext cx="3918793" cy="2074517"/>
          </a:xfrm>
          <a:custGeom>
            <a:avLst/>
            <a:gdLst>
              <a:gd name="connsiteX0" fmla="*/ 0 w 3371329"/>
              <a:gd name="connsiteY0" fmla="*/ 184664 h 1107960"/>
              <a:gd name="connsiteX1" fmla="*/ 184664 w 3371329"/>
              <a:gd name="connsiteY1" fmla="*/ 0 h 1107960"/>
              <a:gd name="connsiteX2" fmla="*/ 3186665 w 3371329"/>
              <a:gd name="connsiteY2" fmla="*/ 0 h 1107960"/>
              <a:gd name="connsiteX3" fmla="*/ 3371329 w 3371329"/>
              <a:gd name="connsiteY3" fmla="*/ 184664 h 1107960"/>
              <a:gd name="connsiteX4" fmla="*/ 3371329 w 3371329"/>
              <a:gd name="connsiteY4" fmla="*/ 923296 h 1107960"/>
              <a:gd name="connsiteX5" fmla="*/ 3186665 w 3371329"/>
              <a:gd name="connsiteY5" fmla="*/ 1107960 h 1107960"/>
              <a:gd name="connsiteX6" fmla="*/ 184664 w 3371329"/>
              <a:gd name="connsiteY6" fmla="*/ 1107960 h 1107960"/>
              <a:gd name="connsiteX7" fmla="*/ 0 w 3371329"/>
              <a:gd name="connsiteY7" fmla="*/ 923296 h 1107960"/>
              <a:gd name="connsiteX8" fmla="*/ 0 w 3371329"/>
              <a:gd name="connsiteY8" fmla="*/ 184664 h 1107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371329" h="1107960">
                <a:moveTo>
                  <a:pt x="0" y="184664"/>
                </a:moveTo>
                <a:cubicBezTo>
                  <a:pt x="0" y="82677"/>
                  <a:pt x="82677" y="0"/>
                  <a:pt x="184664" y="0"/>
                </a:cubicBezTo>
                <a:lnTo>
                  <a:pt x="3186665" y="0"/>
                </a:lnTo>
                <a:cubicBezTo>
                  <a:pt x="3288652" y="0"/>
                  <a:pt x="3371329" y="82677"/>
                  <a:pt x="3371329" y="184664"/>
                </a:cubicBezTo>
                <a:lnTo>
                  <a:pt x="3371329" y="923296"/>
                </a:lnTo>
                <a:cubicBezTo>
                  <a:pt x="3371329" y="1025283"/>
                  <a:pt x="3288652" y="1107960"/>
                  <a:pt x="3186665" y="1107960"/>
                </a:cubicBezTo>
                <a:lnTo>
                  <a:pt x="184664" y="1107960"/>
                </a:lnTo>
                <a:cubicBezTo>
                  <a:pt x="82677" y="1107960"/>
                  <a:pt x="0" y="1025283"/>
                  <a:pt x="0" y="923296"/>
                </a:cubicBezTo>
                <a:lnTo>
                  <a:pt x="0" y="184664"/>
                </a:lnTo>
                <a:close/>
              </a:path>
            </a:pathLst>
          </a:cu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60766" tIns="160766" rIns="160766" bIns="160766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</a:pPr>
            <a:r>
              <a:rPr lang="uk-UA" sz="2400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ПОВТОРИ</a:t>
            </a:r>
            <a:r>
              <a:rPr lang="uk-UA" sz="2400" dirty="0" smtClean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ctr" defTabSz="1244600">
              <a:lnSpc>
                <a:spcPct val="90000"/>
              </a:lnSpc>
              <a:spcBef>
                <a:spcPct val="0"/>
              </a:spcBef>
            </a:pPr>
            <a:r>
              <a:rPr lang="uk-UA" dirty="0" smtClean="0">
                <a:ln w="1905"/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dirty="0">
                <a:ln w="1905"/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дальше, </a:t>
            </a:r>
            <a:r>
              <a:rPr lang="uk-UA" dirty="0" err="1">
                <a:ln w="1905"/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дальше</a:t>
            </a:r>
            <a:r>
              <a:rPr lang="uk-UA" dirty="0">
                <a:ln w="1905"/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», «слава …</a:t>
            </a:r>
            <a:r>
              <a:rPr lang="uk-UA" dirty="0" err="1">
                <a:ln w="1905"/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слава</a:t>
            </a:r>
            <a:r>
              <a:rPr lang="uk-UA" dirty="0">
                <a:ln w="1905"/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endParaRPr lang="ru-RU" dirty="0">
              <a:ln w="1905"/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4932" y="2752669"/>
            <a:ext cx="5188818" cy="122579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677850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403648" y="404665"/>
            <a:ext cx="6417734" cy="792088"/>
          </a:xfrm>
        </p:spPr>
        <p:txBody>
          <a:bodyPr>
            <a:normAutofit/>
          </a:bodyPr>
          <a:lstStyle/>
          <a:p>
            <a:r>
              <a:rPr lang="uk-UA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Створити словниковий портрет долі</a:t>
            </a:r>
            <a:endParaRPr lang="uk-UA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360584577"/>
              </p:ext>
            </p:extLst>
          </p:nvPr>
        </p:nvGraphicFramePr>
        <p:xfrm>
          <a:off x="755576" y="1397000"/>
          <a:ext cx="72008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02129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/>
            </a:r>
            <a:br>
              <a:rPr lang="uk-UA" dirty="0" smtClean="0"/>
            </a:br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«Росли укупочці, зросли» </a:t>
            </a:r>
            <a:br>
              <a:rPr lang="uk-UA" sz="3600" dirty="0">
                <a:latin typeface="Times New Roman" pitchFamily="18" charset="0"/>
                <a:cs typeface="Times New Roman" pitchFamily="18" charset="0"/>
              </a:rPr>
            </a:br>
            <a:endParaRPr lang="uk-UA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кутник 3"/>
          <p:cNvSpPr/>
          <p:nvPr/>
        </p:nvSpPr>
        <p:spPr>
          <a:xfrm>
            <a:off x="827584" y="1124744"/>
            <a:ext cx="4464496" cy="483209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Медитацію «Росли укупочці, зросли...» (червень 1860 р.) Шевченко написав після знайомства з </a:t>
            </a:r>
            <a:r>
              <a:rPr lang="uk-UA" sz="28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Ликерою</a:t>
            </a:r>
            <a:r>
              <a:rPr lang="uk-UA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Полусмак</a:t>
            </a:r>
            <a:r>
              <a:rPr lang="uk-UA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Його уява вже малювала гармонію родинного життя, і передчуття щастя вилилося поетичними рядками майже молитовного змісту. </a:t>
            </a:r>
            <a:endParaRPr lang="uk-UA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003207"/>
            <a:ext cx="2376264" cy="3075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0221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196752"/>
            <a:ext cx="4392488" cy="510909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uk-UA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Росли укупочці, зросли</a:t>
            </a:r>
          </a:p>
          <a:p>
            <a:endParaRPr lang="uk-UA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Росли укупочці, зросли;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Сміятись, гратись перестали.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Неначе й справді розійшлись!..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Зійшлись незабаром. Побрались;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І тихо, весело прийшли,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Душею-серцем неповинні,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Аж до самої домовини.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 меж людьми ж вони жили!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Подай же й нам, </a:t>
            </a:r>
            <a:r>
              <a:rPr lang="uk-UA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всещедрий</a:t>
            </a:r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боже!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Отак цвісти, отак рости,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Так одружитися і йти,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 сварячись в тяжкій дорозі,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 той світ тихий перейти.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 плач, не </a:t>
            </a:r>
            <a:r>
              <a:rPr lang="uk-UA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вопль</a:t>
            </a:r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не </a:t>
            </a:r>
            <a:r>
              <a:rPr lang="uk-UA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скрежет</a:t>
            </a:r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зуба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Любов </a:t>
            </a:r>
            <a:r>
              <a:rPr lang="uk-UA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безвічную</a:t>
            </a:r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сугубу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 той світ тихий принести.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060848"/>
            <a:ext cx="1969393" cy="3580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4034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404664"/>
            <a:ext cx="7408333" cy="5721499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endParaRPr lang="uk-UA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Робота з текстом:</a:t>
            </a:r>
          </a:p>
          <a:p>
            <a:pPr marL="0" indent="0" algn="ctr">
              <a:buNone/>
            </a:pPr>
            <a:endParaRPr lang="uk-UA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1.Про які періоди в житті людини розповідає поет?</a:t>
            </a:r>
          </a:p>
          <a:p>
            <a:pPr marL="0" indent="0" algn="ctr">
              <a:buNone/>
            </a:pPr>
            <a:r>
              <a:rPr lang="uk-UA" sz="1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Як дружні стосунки між молодятами стають серйозними?</a:t>
            </a:r>
          </a:p>
          <a:p>
            <a:pPr marL="0" indent="0" algn="ctr">
              <a:buNone/>
            </a:pPr>
            <a:r>
              <a:rPr lang="uk-UA" sz="1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 Від чого залежить щасливе подружнє життя?</a:t>
            </a:r>
          </a:p>
          <a:p>
            <a:pPr marL="0" indent="0" algn="ctr">
              <a:buNone/>
            </a:pPr>
            <a:r>
              <a:rPr lang="uk-UA" sz="1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4. Чому не кожна пара «дожила укупці до своєї домовини»?</a:t>
            </a:r>
          </a:p>
          <a:p>
            <a:pPr marL="0" indent="0" algn="ctr">
              <a:buNone/>
            </a:pPr>
            <a:r>
              <a:rPr lang="uk-UA" sz="1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5. З яким проханням звертається поет до Бога?</a:t>
            </a:r>
          </a:p>
          <a:p>
            <a:pPr marL="0" indent="0" algn="ctr">
              <a:buNone/>
            </a:pPr>
            <a:r>
              <a:rPr lang="uk-UA" sz="1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6. Про які життєві страждання зазначає поет у творі?</a:t>
            </a:r>
          </a:p>
          <a:p>
            <a:pPr marL="0" indent="0" algn="ctr">
              <a:buNone/>
            </a:pPr>
            <a:r>
              <a:rPr lang="uk-UA" sz="1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7. Чим поясните те, що поет прагне зберегти любов між людьми і в потойбічному світі?</a:t>
            </a:r>
            <a:endParaRPr lang="uk-UA" sz="1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059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53650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Поезія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складається з двох частин: </a:t>
            </a:r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першій автор малює образ ідеальної подружньої пари, що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зуміла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крізь роки пронести святість родинних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стосунків;</a:t>
            </a:r>
          </a:p>
          <a:p>
            <a:pPr>
              <a:buFont typeface="Wingdings" pitchFamily="2" charset="2"/>
              <a:buChar char="q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друга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частина – думки ліричного героя, висловлені в молитовній формі, про цінність подружжя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й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людського життя взагалі.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83181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1" name="AutoShape 7"/>
          <p:cNvSpPr>
            <a:spLocks noChangeArrowheads="1"/>
          </p:cNvSpPr>
          <p:nvPr/>
        </p:nvSpPr>
        <p:spPr bwMode="blackWhite">
          <a:xfrm>
            <a:off x="77306" y="1216764"/>
            <a:ext cx="1907704" cy="792163"/>
          </a:xfrm>
          <a:prstGeom prst="roundRect">
            <a:avLst>
              <a:gd name="adj" fmla="val 9106"/>
            </a:avLst>
          </a:prstGeom>
          <a:solidFill>
            <a:schemeClr val="accent2">
              <a:lumMod val="20000"/>
              <a:lumOff val="80000"/>
            </a:schemeClr>
          </a:soli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0" hangingPunct="0"/>
            <a:r>
              <a:rPr lang="uk-UA" b="1" dirty="0" smtClean="0">
                <a:solidFill>
                  <a:prstClr val="black"/>
                </a:solidFill>
                <a:latin typeface="Arial" charset="0"/>
              </a:rPr>
              <a:t>АВТОР</a:t>
            </a:r>
            <a:endParaRPr lang="uk-UA" b="1" dirty="0">
              <a:solidFill>
                <a:prstClr val="black"/>
              </a:solidFill>
              <a:latin typeface="Arial" charset="0"/>
            </a:endParaRPr>
          </a:p>
          <a:p>
            <a:pPr algn="ctr" eaLnBrk="0" hangingPunct="0"/>
            <a:r>
              <a:rPr lang="uk-UA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Т.Шевченко</a:t>
            </a:r>
          </a:p>
        </p:txBody>
      </p:sp>
      <p:sp>
        <p:nvSpPr>
          <p:cNvPr id="21514" name="AutoShape 10"/>
          <p:cNvSpPr>
            <a:spLocks noChangeArrowheads="1"/>
          </p:cNvSpPr>
          <p:nvPr/>
        </p:nvSpPr>
        <p:spPr bwMode="auto">
          <a:xfrm>
            <a:off x="77306" y="2276872"/>
            <a:ext cx="4938547" cy="216024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0" hangingPunct="0"/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ТЕМА:</a:t>
            </a:r>
          </a:p>
          <a:p>
            <a:pPr algn="ctr" eaLnBrk="0" hangingPunct="0"/>
            <a:r>
              <a:rPr lang="uk-UA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звернення поета до Бога,</a:t>
            </a:r>
          </a:p>
          <a:p>
            <a:pPr algn="ctr" eaLnBrk="0" hangingPunct="0"/>
            <a:r>
              <a:rPr lang="uk-UA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щоб Всевишній сприяв щасливому</a:t>
            </a:r>
          </a:p>
          <a:p>
            <a:pPr algn="ctr" eaLnBrk="0" hangingPunct="0"/>
            <a:r>
              <a:rPr lang="uk-UA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подружньому життю кожному, </a:t>
            </a:r>
          </a:p>
          <a:p>
            <a:pPr algn="ctr" eaLnBrk="0" hangingPunct="0"/>
            <a:r>
              <a:rPr lang="uk-UA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хто прагне одружитися</a:t>
            </a:r>
            <a:endParaRPr lang="uk-UA" sz="2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16" name="AutoShape 12"/>
          <p:cNvSpPr>
            <a:spLocks noChangeArrowheads="1"/>
          </p:cNvSpPr>
          <p:nvPr/>
        </p:nvSpPr>
        <p:spPr bwMode="auto">
          <a:xfrm>
            <a:off x="77306" y="4437112"/>
            <a:ext cx="4938548" cy="2420888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0" hangingPunct="0"/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ІДЕЯ:</a:t>
            </a:r>
          </a:p>
          <a:p>
            <a:pPr algn="ctr" eaLnBrk="0" hangingPunct="0"/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возвеличення гармонії,</a:t>
            </a:r>
          </a:p>
          <a:p>
            <a:pPr algn="ctr" eaLnBrk="0" hangingPunct="0"/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взаєморозуміння, дружньої підтримки, </a:t>
            </a:r>
          </a:p>
          <a:p>
            <a:pPr algn="ctr" eaLnBrk="0" hangingPunct="0"/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що є обов’язковою передумовою для</a:t>
            </a:r>
          </a:p>
          <a:p>
            <a:pPr algn="ctr" eaLnBrk="0" hangingPunct="0"/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подальшого подолання </a:t>
            </a:r>
          </a:p>
          <a:p>
            <a:pPr algn="ctr" eaLnBrk="0" hangingPunct="0"/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труднощів тим, хто побрався</a:t>
            </a:r>
            <a:endParaRPr lang="uk-UA" sz="2000" b="1" i="1" dirty="0">
              <a:solidFill>
                <a:srgbClr val="0000CC"/>
              </a:solidFill>
              <a:latin typeface="Arial" charset="0"/>
            </a:endParaRPr>
          </a:p>
        </p:txBody>
      </p:sp>
      <p:sp>
        <p:nvSpPr>
          <p:cNvPr id="15" name="AutoShape 7"/>
          <p:cNvSpPr>
            <a:spLocks noChangeArrowheads="1"/>
          </p:cNvSpPr>
          <p:nvPr/>
        </p:nvSpPr>
        <p:spPr bwMode="blackWhite">
          <a:xfrm>
            <a:off x="2236239" y="1191322"/>
            <a:ext cx="1540233" cy="792163"/>
          </a:xfrm>
          <a:prstGeom prst="roundRect">
            <a:avLst>
              <a:gd name="adj" fmla="val 9106"/>
            </a:avLst>
          </a:prstGeom>
          <a:solidFill>
            <a:schemeClr val="accent2">
              <a:lumMod val="20000"/>
              <a:lumOff val="80000"/>
            </a:schemeClr>
          </a:soli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0" hangingPunct="0"/>
            <a:r>
              <a:rPr lang="uk-UA" b="1" dirty="0" smtClean="0">
                <a:solidFill>
                  <a:prstClr val="black"/>
                </a:solidFill>
                <a:latin typeface="Arial" charset="0"/>
              </a:rPr>
              <a:t>РІД:</a:t>
            </a:r>
            <a:endParaRPr lang="uk-UA" b="1" dirty="0">
              <a:solidFill>
                <a:prstClr val="black"/>
              </a:solidFill>
              <a:latin typeface="Arial" charset="0"/>
            </a:endParaRPr>
          </a:p>
          <a:p>
            <a:pPr algn="ctr" eaLnBrk="0" hangingPunct="0"/>
            <a:r>
              <a:rPr lang="uk-UA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ЛІРИКА</a:t>
            </a:r>
            <a:endParaRPr lang="en-US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AutoShape 7"/>
          <p:cNvSpPr>
            <a:spLocks noChangeArrowheads="1"/>
          </p:cNvSpPr>
          <p:nvPr/>
        </p:nvSpPr>
        <p:spPr bwMode="blackWhite">
          <a:xfrm>
            <a:off x="3791718" y="1228843"/>
            <a:ext cx="2448272" cy="792163"/>
          </a:xfrm>
          <a:prstGeom prst="roundRect">
            <a:avLst>
              <a:gd name="adj" fmla="val 9106"/>
            </a:avLst>
          </a:prstGeom>
          <a:solidFill>
            <a:schemeClr val="accent2">
              <a:lumMod val="20000"/>
              <a:lumOff val="80000"/>
            </a:schemeClr>
          </a:soli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0" hangingPunct="0"/>
            <a:r>
              <a:rPr lang="uk-UA" b="1" dirty="0" smtClean="0">
                <a:solidFill>
                  <a:prstClr val="black"/>
                </a:solidFill>
                <a:latin typeface="Arial" charset="0"/>
              </a:rPr>
              <a:t>ЖАНР:</a:t>
            </a:r>
            <a:endParaRPr lang="uk-UA" b="1" dirty="0">
              <a:solidFill>
                <a:prstClr val="black"/>
              </a:solidFill>
              <a:latin typeface="Arial" charset="0"/>
            </a:endParaRPr>
          </a:p>
          <a:p>
            <a:pPr algn="ctr" eaLnBrk="0" hangingPunct="0"/>
            <a:r>
              <a:rPr lang="uk-UA" b="1" dirty="0" smtClean="0">
                <a:solidFill>
                  <a:prstClr val="black"/>
                </a:solidFill>
                <a:latin typeface="Arial" charset="0"/>
              </a:rPr>
              <a:t>Інтимна лірика</a:t>
            </a:r>
            <a:endParaRPr lang="en-US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0" name="AutoShape 7"/>
          <p:cNvSpPr>
            <a:spLocks noChangeArrowheads="1"/>
          </p:cNvSpPr>
          <p:nvPr/>
        </p:nvSpPr>
        <p:spPr bwMode="blackWhite">
          <a:xfrm>
            <a:off x="6372200" y="1228843"/>
            <a:ext cx="2771800" cy="792163"/>
          </a:xfrm>
          <a:prstGeom prst="roundRect">
            <a:avLst>
              <a:gd name="adj" fmla="val 9106"/>
            </a:avLst>
          </a:prstGeom>
          <a:solidFill>
            <a:schemeClr val="accent2">
              <a:lumMod val="20000"/>
              <a:lumOff val="80000"/>
            </a:schemeClr>
          </a:soli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0" hangingPunct="0"/>
            <a:r>
              <a:rPr lang="uk-UA" b="1" dirty="0" smtClean="0">
                <a:solidFill>
                  <a:prstClr val="black"/>
                </a:solidFill>
                <a:latin typeface="Arial" charset="0"/>
              </a:rPr>
              <a:t>1860 </a:t>
            </a:r>
            <a:endParaRPr lang="en-US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1" name="AutoShape 5"/>
          <p:cNvSpPr>
            <a:spLocks noChangeArrowheads="1"/>
          </p:cNvSpPr>
          <p:nvPr/>
        </p:nvSpPr>
        <p:spPr bwMode="gray">
          <a:xfrm>
            <a:off x="651190" y="188640"/>
            <a:ext cx="8066087" cy="863600"/>
          </a:xfrm>
          <a:prstGeom prst="roundRect">
            <a:avLst>
              <a:gd name="adj" fmla="val 50000"/>
            </a:avLst>
          </a:prstGeom>
          <a:solidFill>
            <a:schemeClr val="accent2">
              <a:lumMod val="20000"/>
              <a:lumOff val="80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uk-UA" sz="3200" b="1" dirty="0" smtClean="0">
                <a:solidFill>
                  <a:srgbClr val="C0504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«РОСЛИ УКУПОЧЦІ, ЗРОСЛИ» </a:t>
            </a:r>
            <a:endParaRPr lang="uk-UA" sz="3200" b="1" dirty="0">
              <a:solidFill>
                <a:srgbClr val="C0504D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276872"/>
            <a:ext cx="2800019" cy="41391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186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15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15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15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5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5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5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5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5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5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15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5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5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15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Равнобедренный треугольник 26"/>
          <p:cNvSpPr/>
          <p:nvPr/>
        </p:nvSpPr>
        <p:spPr>
          <a:xfrm>
            <a:off x="1200254" y="404664"/>
            <a:ext cx="5920480" cy="6178996"/>
          </a:xfrm>
          <a:prstGeom prst="triangl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sp>
      <p:sp>
        <p:nvSpPr>
          <p:cNvPr id="28" name="Полилиния 27">
            <a:hlinkClick r:id="" action="ppaction://noaction"/>
            <a:hlinkHover r:id="" action="ppaction://noaction" highlightClick="1">
              <a:snd r:embed="rId2" name="arrow.wav"/>
            </a:hlinkHover>
          </p:cNvPr>
          <p:cNvSpPr/>
          <p:nvPr/>
        </p:nvSpPr>
        <p:spPr>
          <a:xfrm>
            <a:off x="4427984" y="620688"/>
            <a:ext cx="4392488" cy="1800201"/>
          </a:xfrm>
          <a:custGeom>
            <a:avLst/>
            <a:gdLst>
              <a:gd name="connsiteX0" fmla="*/ 0 w 3371329"/>
              <a:gd name="connsiteY0" fmla="*/ 184664 h 1107960"/>
              <a:gd name="connsiteX1" fmla="*/ 184664 w 3371329"/>
              <a:gd name="connsiteY1" fmla="*/ 0 h 1107960"/>
              <a:gd name="connsiteX2" fmla="*/ 3186665 w 3371329"/>
              <a:gd name="connsiteY2" fmla="*/ 0 h 1107960"/>
              <a:gd name="connsiteX3" fmla="*/ 3371329 w 3371329"/>
              <a:gd name="connsiteY3" fmla="*/ 184664 h 1107960"/>
              <a:gd name="connsiteX4" fmla="*/ 3371329 w 3371329"/>
              <a:gd name="connsiteY4" fmla="*/ 923296 h 1107960"/>
              <a:gd name="connsiteX5" fmla="*/ 3186665 w 3371329"/>
              <a:gd name="connsiteY5" fmla="*/ 1107960 h 1107960"/>
              <a:gd name="connsiteX6" fmla="*/ 184664 w 3371329"/>
              <a:gd name="connsiteY6" fmla="*/ 1107960 h 1107960"/>
              <a:gd name="connsiteX7" fmla="*/ 0 w 3371329"/>
              <a:gd name="connsiteY7" fmla="*/ 923296 h 1107960"/>
              <a:gd name="connsiteX8" fmla="*/ 0 w 3371329"/>
              <a:gd name="connsiteY8" fmla="*/ 184664 h 1107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371329" h="1107960">
                <a:moveTo>
                  <a:pt x="0" y="184664"/>
                </a:moveTo>
                <a:cubicBezTo>
                  <a:pt x="0" y="82677"/>
                  <a:pt x="82677" y="0"/>
                  <a:pt x="184664" y="0"/>
                </a:cubicBezTo>
                <a:lnTo>
                  <a:pt x="3186665" y="0"/>
                </a:lnTo>
                <a:cubicBezTo>
                  <a:pt x="3288652" y="0"/>
                  <a:pt x="3371329" y="82677"/>
                  <a:pt x="3371329" y="184664"/>
                </a:cubicBezTo>
                <a:lnTo>
                  <a:pt x="3371329" y="923296"/>
                </a:lnTo>
                <a:cubicBezTo>
                  <a:pt x="3371329" y="1025283"/>
                  <a:pt x="3288652" y="1107960"/>
                  <a:pt x="3186665" y="1107960"/>
                </a:cubicBezTo>
                <a:lnTo>
                  <a:pt x="184664" y="1107960"/>
                </a:lnTo>
                <a:cubicBezTo>
                  <a:pt x="82677" y="1107960"/>
                  <a:pt x="0" y="1025283"/>
                  <a:pt x="0" y="923296"/>
                </a:cubicBezTo>
                <a:lnTo>
                  <a:pt x="0" y="184664"/>
                </a:lnTo>
                <a:close/>
              </a:path>
            </a:pathLst>
          </a:cu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60766" tIns="160766" rIns="160766" bIns="160766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</a:pPr>
            <a:endParaRPr lang="uk-UA" sz="2400" dirty="0" smtClean="0">
              <a:ln w="1905"/>
              <a:gradFill>
                <a:gsLst>
                  <a:gs pos="0">
                    <a:srgbClr val="F79646">
                      <a:shade val="20000"/>
                      <a:satMod val="200000"/>
                    </a:srgbClr>
                  </a:gs>
                  <a:gs pos="78000">
                    <a:srgbClr val="F79646">
                      <a:tint val="90000"/>
                      <a:shade val="89000"/>
                      <a:satMod val="220000"/>
                    </a:srgbClr>
                  </a:gs>
                  <a:gs pos="100000">
                    <a:srgbClr val="F79646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defTabSz="1244600">
              <a:lnSpc>
                <a:spcPct val="90000"/>
              </a:lnSpc>
              <a:spcBef>
                <a:spcPct val="0"/>
              </a:spcBef>
            </a:pPr>
            <a:r>
              <a:rPr lang="ru-RU" sz="2400" dirty="0" smtClean="0">
                <a:ln w="1905"/>
                <a:solidFill>
                  <a:srgbClr val="F79646">
                    <a:lumMod val="50000"/>
                  </a:srgb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ЕПІТЕТИ:</a:t>
            </a:r>
          </a:p>
          <a:p>
            <a:pPr algn="ctr" defTabSz="1244600">
              <a:lnSpc>
                <a:spcPct val="90000"/>
              </a:lnSpc>
              <a:spcBef>
                <a:spcPct val="0"/>
              </a:spcBef>
            </a:pPr>
            <a:r>
              <a:rPr lang="uk-UA" sz="2400" dirty="0" smtClean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ln w="1905"/>
                <a:solidFill>
                  <a:prstClr val="black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2000" dirty="0" smtClean="0">
                <a:ln w="1905"/>
                <a:solidFill>
                  <a:prstClr val="black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в тяжкій дорозі», «світ тихий», «любов безвічна».</a:t>
            </a:r>
          </a:p>
          <a:p>
            <a:pPr algn="ctr" defTabSz="1244600">
              <a:lnSpc>
                <a:spcPct val="90000"/>
              </a:lnSpc>
              <a:spcBef>
                <a:spcPct val="0"/>
              </a:spcBef>
            </a:pPr>
            <a:endParaRPr lang="ru-RU" sz="2400" dirty="0">
              <a:ln w="1905"/>
              <a:solidFill>
                <a:prstClr val="black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Полилиния 30"/>
          <p:cNvSpPr/>
          <p:nvPr/>
        </p:nvSpPr>
        <p:spPr>
          <a:xfrm>
            <a:off x="4427984" y="4149080"/>
            <a:ext cx="4270865" cy="2060802"/>
          </a:xfrm>
          <a:custGeom>
            <a:avLst/>
            <a:gdLst>
              <a:gd name="connsiteX0" fmla="*/ 0 w 3371329"/>
              <a:gd name="connsiteY0" fmla="*/ 144696 h 868157"/>
              <a:gd name="connsiteX1" fmla="*/ 144696 w 3371329"/>
              <a:gd name="connsiteY1" fmla="*/ 0 h 868157"/>
              <a:gd name="connsiteX2" fmla="*/ 3226633 w 3371329"/>
              <a:gd name="connsiteY2" fmla="*/ 0 h 868157"/>
              <a:gd name="connsiteX3" fmla="*/ 3371329 w 3371329"/>
              <a:gd name="connsiteY3" fmla="*/ 144696 h 868157"/>
              <a:gd name="connsiteX4" fmla="*/ 3371329 w 3371329"/>
              <a:gd name="connsiteY4" fmla="*/ 723461 h 868157"/>
              <a:gd name="connsiteX5" fmla="*/ 3226633 w 3371329"/>
              <a:gd name="connsiteY5" fmla="*/ 868157 h 868157"/>
              <a:gd name="connsiteX6" fmla="*/ 144696 w 3371329"/>
              <a:gd name="connsiteY6" fmla="*/ 868157 h 868157"/>
              <a:gd name="connsiteX7" fmla="*/ 0 w 3371329"/>
              <a:gd name="connsiteY7" fmla="*/ 723461 h 868157"/>
              <a:gd name="connsiteX8" fmla="*/ 0 w 3371329"/>
              <a:gd name="connsiteY8" fmla="*/ 144696 h 8681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371329" h="868157">
                <a:moveTo>
                  <a:pt x="0" y="144696"/>
                </a:moveTo>
                <a:cubicBezTo>
                  <a:pt x="0" y="64783"/>
                  <a:pt x="64783" y="0"/>
                  <a:pt x="144696" y="0"/>
                </a:cubicBezTo>
                <a:lnTo>
                  <a:pt x="3226633" y="0"/>
                </a:lnTo>
                <a:cubicBezTo>
                  <a:pt x="3306546" y="0"/>
                  <a:pt x="3371329" y="64783"/>
                  <a:pt x="3371329" y="144696"/>
                </a:cubicBezTo>
                <a:lnTo>
                  <a:pt x="3371329" y="723461"/>
                </a:lnTo>
                <a:cubicBezTo>
                  <a:pt x="3371329" y="803374"/>
                  <a:pt x="3306546" y="868157"/>
                  <a:pt x="3226633" y="868157"/>
                </a:cubicBezTo>
                <a:lnTo>
                  <a:pt x="144696" y="868157"/>
                </a:lnTo>
                <a:cubicBezTo>
                  <a:pt x="64783" y="868157"/>
                  <a:pt x="0" y="803374"/>
                  <a:pt x="0" y="723461"/>
                </a:cubicBezTo>
                <a:lnTo>
                  <a:pt x="0" y="144696"/>
                </a:lnTo>
                <a:close/>
              </a:path>
            </a:pathLst>
          </a:cu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49060" tIns="149060" rIns="149060" bIns="14906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400" dirty="0" smtClean="0">
                <a:ln w="1905"/>
                <a:solidFill>
                  <a:srgbClr val="F79646">
                    <a:lumMod val="50000"/>
                  </a:srgb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РИТОРИЧНІ ОКЛИКИ</a:t>
            </a:r>
            <a:r>
              <a:rPr lang="ru-RU" sz="2400" dirty="0" smtClean="0">
                <a:ln w="1905"/>
                <a:solidFill>
                  <a:prstClr val="black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uk-UA" dirty="0" smtClean="0">
                <a:ln w="1905"/>
                <a:solidFill>
                  <a:prstClr val="black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«Неначе й справді розійшлись!», «Подай же й нам, </a:t>
            </a:r>
            <a:r>
              <a:rPr lang="uk-UA" dirty="0" err="1" smtClean="0">
                <a:ln w="1905"/>
                <a:solidFill>
                  <a:prstClr val="black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всещедрий</a:t>
            </a:r>
            <a:r>
              <a:rPr lang="uk-UA" dirty="0" smtClean="0">
                <a:ln w="1905"/>
                <a:solidFill>
                  <a:prstClr val="black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боже!»</a:t>
            </a:r>
            <a:endParaRPr lang="uk-UA" dirty="0">
              <a:ln w="1905"/>
              <a:solidFill>
                <a:prstClr val="black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Полилиния 27">
            <a:hlinkClick r:id="" action="ppaction://noaction"/>
            <a:hlinkHover r:id="" action="ppaction://noaction" highlightClick="1">
              <a:snd r:embed="rId2" name="arrow.wav"/>
            </a:hlinkHover>
          </p:cNvPr>
          <p:cNvSpPr/>
          <p:nvPr/>
        </p:nvSpPr>
        <p:spPr>
          <a:xfrm>
            <a:off x="107505" y="636021"/>
            <a:ext cx="3811288" cy="2144907"/>
          </a:xfrm>
          <a:custGeom>
            <a:avLst/>
            <a:gdLst>
              <a:gd name="connsiteX0" fmla="*/ 0 w 3371329"/>
              <a:gd name="connsiteY0" fmla="*/ 184664 h 1107960"/>
              <a:gd name="connsiteX1" fmla="*/ 184664 w 3371329"/>
              <a:gd name="connsiteY1" fmla="*/ 0 h 1107960"/>
              <a:gd name="connsiteX2" fmla="*/ 3186665 w 3371329"/>
              <a:gd name="connsiteY2" fmla="*/ 0 h 1107960"/>
              <a:gd name="connsiteX3" fmla="*/ 3371329 w 3371329"/>
              <a:gd name="connsiteY3" fmla="*/ 184664 h 1107960"/>
              <a:gd name="connsiteX4" fmla="*/ 3371329 w 3371329"/>
              <a:gd name="connsiteY4" fmla="*/ 923296 h 1107960"/>
              <a:gd name="connsiteX5" fmla="*/ 3186665 w 3371329"/>
              <a:gd name="connsiteY5" fmla="*/ 1107960 h 1107960"/>
              <a:gd name="connsiteX6" fmla="*/ 184664 w 3371329"/>
              <a:gd name="connsiteY6" fmla="*/ 1107960 h 1107960"/>
              <a:gd name="connsiteX7" fmla="*/ 0 w 3371329"/>
              <a:gd name="connsiteY7" fmla="*/ 923296 h 1107960"/>
              <a:gd name="connsiteX8" fmla="*/ 0 w 3371329"/>
              <a:gd name="connsiteY8" fmla="*/ 184664 h 1107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371329" h="1107960">
                <a:moveTo>
                  <a:pt x="0" y="184664"/>
                </a:moveTo>
                <a:cubicBezTo>
                  <a:pt x="0" y="82677"/>
                  <a:pt x="82677" y="0"/>
                  <a:pt x="184664" y="0"/>
                </a:cubicBezTo>
                <a:lnTo>
                  <a:pt x="3186665" y="0"/>
                </a:lnTo>
                <a:cubicBezTo>
                  <a:pt x="3288652" y="0"/>
                  <a:pt x="3371329" y="82677"/>
                  <a:pt x="3371329" y="184664"/>
                </a:cubicBezTo>
                <a:lnTo>
                  <a:pt x="3371329" y="923296"/>
                </a:lnTo>
                <a:cubicBezTo>
                  <a:pt x="3371329" y="1025283"/>
                  <a:pt x="3288652" y="1107960"/>
                  <a:pt x="3186665" y="1107960"/>
                </a:cubicBezTo>
                <a:lnTo>
                  <a:pt x="184664" y="1107960"/>
                </a:lnTo>
                <a:cubicBezTo>
                  <a:pt x="82677" y="1107960"/>
                  <a:pt x="0" y="1025283"/>
                  <a:pt x="0" y="923296"/>
                </a:cubicBezTo>
                <a:lnTo>
                  <a:pt x="0" y="184664"/>
                </a:lnTo>
                <a:close/>
              </a:path>
            </a:pathLst>
          </a:cu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60766" tIns="160766" rIns="160766" bIns="160766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</a:pPr>
            <a:r>
              <a:rPr lang="uk-UA" sz="2400" dirty="0" smtClean="0">
                <a:ln w="1905"/>
                <a:solidFill>
                  <a:srgbClr val="F79646">
                    <a:lumMod val="50000"/>
                  </a:srgb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ЗВЕРТАННЯ</a:t>
            </a:r>
            <a:r>
              <a:rPr lang="ru-RU" sz="2400" dirty="0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ctr" defTabSz="1244600">
              <a:lnSpc>
                <a:spcPct val="90000"/>
              </a:lnSpc>
              <a:spcBef>
                <a:spcPct val="0"/>
              </a:spcBef>
            </a:pPr>
            <a:r>
              <a:rPr lang="ru-RU" sz="2000" dirty="0" smtClean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itchFamily="18" charset="0"/>
                <a:cs typeface="Times New Roman" pitchFamily="18" charset="0"/>
              </a:rPr>
              <a:t>Подай же й нам, </a:t>
            </a:r>
            <a:r>
              <a:rPr lang="ru-RU" sz="2000" dirty="0" err="1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itchFamily="18" charset="0"/>
                <a:cs typeface="Times New Roman" pitchFamily="18" charset="0"/>
              </a:rPr>
              <a:t>всещедрий</a:t>
            </a:r>
            <a:r>
              <a:rPr lang="ru-RU" sz="20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Times New Roman" pitchFamily="18" charset="0"/>
                <a:cs typeface="Times New Roman" pitchFamily="18" charset="0"/>
              </a:rPr>
              <a:t> боже!»</a:t>
            </a:r>
          </a:p>
        </p:txBody>
      </p:sp>
      <p:sp>
        <p:nvSpPr>
          <p:cNvPr id="26" name="Полилиния 27">
            <a:hlinkClick r:id="" action="ppaction://noaction"/>
            <a:hlinkHover r:id="" action="ppaction://noaction" highlightClick="1">
              <a:snd r:embed="rId2" name="arrow.wav"/>
            </a:hlinkHover>
          </p:cNvPr>
          <p:cNvSpPr/>
          <p:nvPr/>
        </p:nvSpPr>
        <p:spPr>
          <a:xfrm>
            <a:off x="253939" y="4000460"/>
            <a:ext cx="3918793" cy="2074517"/>
          </a:xfrm>
          <a:custGeom>
            <a:avLst/>
            <a:gdLst>
              <a:gd name="connsiteX0" fmla="*/ 0 w 3371329"/>
              <a:gd name="connsiteY0" fmla="*/ 184664 h 1107960"/>
              <a:gd name="connsiteX1" fmla="*/ 184664 w 3371329"/>
              <a:gd name="connsiteY1" fmla="*/ 0 h 1107960"/>
              <a:gd name="connsiteX2" fmla="*/ 3186665 w 3371329"/>
              <a:gd name="connsiteY2" fmla="*/ 0 h 1107960"/>
              <a:gd name="connsiteX3" fmla="*/ 3371329 w 3371329"/>
              <a:gd name="connsiteY3" fmla="*/ 184664 h 1107960"/>
              <a:gd name="connsiteX4" fmla="*/ 3371329 w 3371329"/>
              <a:gd name="connsiteY4" fmla="*/ 923296 h 1107960"/>
              <a:gd name="connsiteX5" fmla="*/ 3186665 w 3371329"/>
              <a:gd name="connsiteY5" fmla="*/ 1107960 h 1107960"/>
              <a:gd name="connsiteX6" fmla="*/ 184664 w 3371329"/>
              <a:gd name="connsiteY6" fmla="*/ 1107960 h 1107960"/>
              <a:gd name="connsiteX7" fmla="*/ 0 w 3371329"/>
              <a:gd name="connsiteY7" fmla="*/ 923296 h 1107960"/>
              <a:gd name="connsiteX8" fmla="*/ 0 w 3371329"/>
              <a:gd name="connsiteY8" fmla="*/ 184664 h 1107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371329" h="1107960">
                <a:moveTo>
                  <a:pt x="0" y="184664"/>
                </a:moveTo>
                <a:cubicBezTo>
                  <a:pt x="0" y="82677"/>
                  <a:pt x="82677" y="0"/>
                  <a:pt x="184664" y="0"/>
                </a:cubicBezTo>
                <a:lnTo>
                  <a:pt x="3186665" y="0"/>
                </a:lnTo>
                <a:cubicBezTo>
                  <a:pt x="3288652" y="0"/>
                  <a:pt x="3371329" y="82677"/>
                  <a:pt x="3371329" y="184664"/>
                </a:cubicBezTo>
                <a:lnTo>
                  <a:pt x="3371329" y="923296"/>
                </a:lnTo>
                <a:cubicBezTo>
                  <a:pt x="3371329" y="1025283"/>
                  <a:pt x="3288652" y="1107960"/>
                  <a:pt x="3186665" y="1107960"/>
                </a:cubicBezTo>
                <a:lnTo>
                  <a:pt x="184664" y="1107960"/>
                </a:lnTo>
                <a:cubicBezTo>
                  <a:pt x="82677" y="1107960"/>
                  <a:pt x="0" y="1025283"/>
                  <a:pt x="0" y="923296"/>
                </a:cubicBezTo>
                <a:lnTo>
                  <a:pt x="0" y="184664"/>
                </a:lnTo>
                <a:close/>
              </a:path>
            </a:pathLst>
          </a:cu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160766" tIns="160766" rIns="160766" bIns="160766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</a:pPr>
            <a:r>
              <a:rPr lang="uk-UA" sz="2400" dirty="0" smtClean="0">
                <a:ln w="1905"/>
                <a:solidFill>
                  <a:srgbClr val="F79646">
                    <a:lumMod val="50000"/>
                  </a:srgb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ПОВТОРИ</a:t>
            </a:r>
            <a:r>
              <a:rPr lang="uk-UA" sz="2400" dirty="0" smtClean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ctr" defTabSz="1244600">
              <a:lnSpc>
                <a:spcPct val="90000"/>
              </a:lnSpc>
              <a:spcBef>
                <a:spcPct val="0"/>
              </a:spcBef>
            </a:pPr>
            <a:r>
              <a:rPr lang="uk-UA" sz="2400" dirty="0" smtClean="0">
                <a:ln w="1905"/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dirty="0" smtClean="0">
                <a:ln w="1905"/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росли – зросли», «розійшлись … зійшлись», «на той світ тихий».</a:t>
            </a:r>
          </a:p>
          <a:p>
            <a:pPr algn="ctr" defTabSz="1244600">
              <a:lnSpc>
                <a:spcPct val="90000"/>
              </a:lnSpc>
              <a:spcBef>
                <a:spcPct val="0"/>
              </a:spcBef>
            </a:pPr>
            <a:endParaRPr lang="uk-UA" sz="2400" dirty="0">
              <a:ln w="1905"/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338" y="2062163"/>
            <a:ext cx="5773737" cy="237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9098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15616" y="1412776"/>
            <a:ext cx="7560840" cy="148749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55000" lnSpcReduction="20000"/>
          </a:bodyPr>
          <a:lstStyle/>
          <a:p>
            <a:r>
              <a:rPr lang="uk-UA" sz="7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Домашнє завдання:</a:t>
            </a:r>
          </a:p>
          <a:p>
            <a:r>
              <a:rPr lang="uk-UA" sz="65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uk-UA" sz="65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ивчити напам’ять вірш «Доля» </a:t>
            </a:r>
            <a:endParaRPr lang="uk-UA" sz="65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0322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534</TotalTime>
  <Words>1183</Words>
  <Application>Microsoft Office PowerPoint</Application>
  <PresentationFormat>Экран (4:3)</PresentationFormat>
  <Paragraphs>152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Волна</vt:lpstr>
      <vt:lpstr>Лірика Т. Шевченка періоду арешту й заслання і після повернення з нього. </vt:lpstr>
      <vt:lpstr>Літературний диктант</vt:lpstr>
      <vt:lpstr>Презентация PowerPoint</vt:lpstr>
      <vt:lpstr>Презентация PowerPoint</vt:lpstr>
      <vt:lpstr>Презентация PowerPoint</vt:lpstr>
      <vt:lpstr>До циклу «В казематі» належать поезії: </vt:lpstr>
      <vt:lpstr>Тематично-жанровий діапазон  поезії цього періоду </vt:lpstr>
      <vt:lpstr> Творчість періоду заслання </vt:lpstr>
      <vt:lpstr>  Творчість після заслання (1857 – 1861)  </vt:lpstr>
      <vt:lpstr>Теорія літератури</vt:lpstr>
      <vt:lpstr> «Доля»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«Росли укупочці, зросли»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Лірика Т. Шевченка періоду арешту й заслання і після повернення з нього. Риси автобіографізму в образі ліричного героя («Доля»). Ностальгія за ідилією родинного життя, висока філософія життя людини на землі («Росли укупочці, зросли…»). ТЛ: ліричний герой (поглиблено), лірична медитація. </dc:title>
  <dc:creator>Таня</dc:creator>
  <cp:lastModifiedBy>Людмила Кондратюк</cp:lastModifiedBy>
  <cp:revision>31</cp:revision>
  <dcterms:created xsi:type="dcterms:W3CDTF">2020-06-25T12:53:06Z</dcterms:created>
  <dcterms:modified xsi:type="dcterms:W3CDTF">2025-04-03T14:11:57Z</dcterms:modified>
</cp:coreProperties>
</file>