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61" r:id="rId5"/>
    <p:sldId id="265" r:id="rId6"/>
    <p:sldId id="259" r:id="rId7"/>
    <p:sldId id="260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733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08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724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597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865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385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742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681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508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298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497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7482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789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784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086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561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546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C619D-B494-4978-9067-70AAF6D481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BDC3-9D53-44FB-9102-A53F66AD5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9797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0322" y="545910"/>
            <a:ext cx="8144134" cy="3560869"/>
          </a:xfrm>
        </p:spPr>
        <p:txBody>
          <a:bodyPr/>
          <a:lstStyle/>
          <a:p>
            <a:r>
              <a:rPr lang="uk-UA" b="1" dirty="0" smtClean="0">
                <a:latin typeface="Book Antiqua" panose="02040602050305030304" pitchFamily="18" charset="0"/>
              </a:rPr>
              <a:t>Мрія і дійсність у новелі </a:t>
            </a:r>
            <a:br>
              <a:rPr lang="uk-UA" b="1" dirty="0" smtClean="0">
                <a:latin typeface="Book Antiqua" panose="02040602050305030304" pitchFamily="18" charset="0"/>
              </a:rPr>
            </a:br>
            <a:r>
              <a:rPr lang="uk-UA" b="1" dirty="0" smtClean="0">
                <a:latin typeface="Book Antiqua" panose="02040602050305030304" pitchFamily="18" charset="0"/>
              </a:rPr>
              <a:t>«</a:t>
            </a:r>
            <a:r>
              <a:rPr lang="uk-UA" b="1" dirty="0" err="1" smtClean="0">
                <a:latin typeface="Book Antiqua" panose="02040602050305030304" pitchFamily="18" charset="0"/>
              </a:rPr>
              <a:t>Модри</a:t>
            </a:r>
            <a:r>
              <a:rPr lang="uk-UA" b="1" dirty="0" smtClean="0">
                <a:latin typeface="Book Antiqua" panose="02040602050305030304" pitchFamily="18" charset="0"/>
              </a:rPr>
              <a:t> </a:t>
            </a:r>
            <a:r>
              <a:rPr lang="uk-UA" b="1" dirty="0" err="1" smtClean="0">
                <a:latin typeface="Book Antiqua" panose="02040602050305030304" pitchFamily="18" charset="0"/>
              </a:rPr>
              <a:t>Камень</a:t>
            </a:r>
            <a:r>
              <a:rPr lang="uk-UA" b="1" dirty="0" smtClean="0">
                <a:latin typeface="Book Antiqua" panose="02040602050305030304" pitchFamily="18" charset="0"/>
              </a:rPr>
              <a:t>»</a:t>
            </a:r>
            <a:br>
              <a:rPr lang="uk-UA" b="1" dirty="0" smtClean="0">
                <a:latin typeface="Book Antiqua" panose="02040602050305030304" pitchFamily="18" charset="0"/>
              </a:rPr>
            </a:br>
            <a:r>
              <a:rPr lang="uk-UA" b="1" dirty="0" smtClean="0">
                <a:latin typeface="Book Antiqua" panose="02040602050305030304" pitchFamily="18" charset="0"/>
              </a:rPr>
              <a:t> Олеся Гончара</a:t>
            </a:r>
            <a:r>
              <a:rPr lang="uk-UA" dirty="0" smtClean="0"/>
              <a:t> 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2393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152" y="2336800"/>
            <a:ext cx="3343702" cy="4241421"/>
          </a:xfrm>
        </p:spPr>
      </p:pic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858" y="2336800"/>
            <a:ext cx="3480412" cy="4241421"/>
          </a:xfrm>
        </p:spPr>
      </p:pic>
    </p:spTree>
    <p:extLst>
      <p:ext uri="{BB962C8B-B14F-4D97-AF65-F5344CB8AC3E}">
        <p14:creationId xmlns:p14="http://schemas.microsoft.com/office/powerpoint/2010/main" val="91056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Словник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047164"/>
            <a:ext cx="9613861" cy="470847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Новела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італ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novelia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новина) – невеликий прозовий епічний твір про незвичайну життєву подію з несподіваним фіналом, сконцентрованою та яскраво відображеною дією.</a:t>
            </a:r>
          </a:p>
          <a:p>
            <a:pPr marL="0" indent="0" algn="just">
              <a:buNone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Ознаки : 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лаконізм, яскравість і влучність художніх засобів, одна сюжетна лінія, наявність переломного моменту в сюжеті, зведення до мінімуму кількості персонажів. </a:t>
            </a:r>
          </a:p>
          <a:p>
            <a:pPr mar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концентрує увагу на змалюванні внутрішнього світу героїв, їхніх переживань і настроїв.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45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 герої та події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1" y="2336872"/>
            <a:ext cx="7371857" cy="3599317"/>
          </a:xfrm>
        </p:spPr>
        <p:txBody>
          <a:bodyPr>
            <a:normAutofit fontScale="92500"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dirty="0"/>
              <a:t> </a:t>
            </a:r>
            <a:r>
              <a:rPr lang="uk-UA" sz="3600" dirty="0">
                <a:latin typeface="Book Antiqua" panose="02040602050305030304" pitchFamily="18" charset="0"/>
              </a:rPr>
              <a:t>Радянський </a:t>
            </a:r>
            <a:r>
              <a:rPr lang="uk-UA" sz="3600" b="1" i="1" dirty="0">
                <a:latin typeface="Book Antiqua" panose="02040602050305030304" pitchFamily="18" charset="0"/>
              </a:rPr>
              <a:t>солдат і словацька дівчина </a:t>
            </a:r>
            <a:r>
              <a:rPr lang="uk-UA" sz="3600" dirty="0">
                <a:latin typeface="Book Antiqua" panose="02040602050305030304" pitchFamily="18" charset="0"/>
              </a:rPr>
              <a:t>Тереза, які закохуються під час війни. На жаль війна приносить смерть, вона відбирає життя й у Терези. ЇЇ вбивають поліцаї. Проте образ дівчини й далі живе в мареннях коханого. </a:t>
            </a:r>
            <a:endParaRPr lang="uk-UA" sz="3600" dirty="0"/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446" y="2672935"/>
            <a:ext cx="1781175" cy="2571750"/>
          </a:xfrm>
        </p:spPr>
      </p:pic>
    </p:spTree>
    <p:extLst>
      <p:ext uri="{BB962C8B-B14F-4D97-AF65-F5344CB8AC3E}">
        <p14:creationId xmlns:p14="http://schemas.microsoft.com/office/powerpoint/2010/main" val="122538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 герої та події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80321" y="2336873"/>
            <a:ext cx="5652239" cy="4063928"/>
          </a:xfrm>
        </p:spPr>
        <p:txBody>
          <a:bodyPr>
            <a:normAutofit fontScale="92500" lnSpcReduction="20000"/>
          </a:bodyPr>
          <a:lstStyle/>
          <a:p>
            <a:pPr algn="r">
              <a:buFont typeface="Wingdings" panose="05000000000000000000" pitchFamily="2" charset="2"/>
              <a:buChar char="v"/>
            </a:pPr>
            <a:r>
              <a:rPr lang="uk-UA" sz="4000" dirty="0">
                <a:latin typeface="Book Antiqua" panose="02040602050305030304" pitchFamily="18" charset="0"/>
              </a:rPr>
              <a:t>Події відбуваються в </a:t>
            </a:r>
            <a:r>
              <a:rPr lang="uk-UA" sz="4000" b="1" i="1" dirty="0">
                <a:latin typeface="Book Antiqua" panose="02040602050305030304" pitchFamily="18" charset="0"/>
              </a:rPr>
              <a:t>містечку</a:t>
            </a:r>
            <a:r>
              <a:rPr lang="uk-UA" sz="4000" dirty="0">
                <a:latin typeface="Book Antiqua" panose="02040602050305030304" pitchFamily="18" charset="0"/>
              </a:rPr>
              <a:t> </a:t>
            </a:r>
            <a:r>
              <a:rPr lang="uk-UA" sz="4000" dirty="0" err="1">
                <a:latin typeface="Book Antiqua" panose="02040602050305030304" pitchFamily="18" charset="0"/>
              </a:rPr>
              <a:t>Модри</a:t>
            </a:r>
            <a:r>
              <a:rPr lang="uk-UA" sz="4000" dirty="0">
                <a:latin typeface="Book Antiqua" panose="02040602050305030304" pitchFamily="18" charset="0"/>
              </a:rPr>
              <a:t> </a:t>
            </a:r>
            <a:r>
              <a:rPr lang="uk-UA" sz="4000" dirty="0" err="1">
                <a:latin typeface="Book Antiqua" panose="02040602050305030304" pitchFamily="18" charset="0"/>
              </a:rPr>
              <a:t>Камень</a:t>
            </a:r>
            <a:r>
              <a:rPr lang="uk-UA" sz="4000" dirty="0">
                <a:latin typeface="Book Antiqua" panose="02040602050305030304" pitchFamily="18" charset="0"/>
              </a:rPr>
              <a:t>, що у Словаччині.</a:t>
            </a:r>
          </a:p>
          <a:p>
            <a:pPr algn="r">
              <a:buFont typeface="Wingdings" panose="05000000000000000000" pitchFamily="2" charset="2"/>
              <a:buChar char="v"/>
            </a:pPr>
            <a:r>
              <a:rPr lang="uk-UA" sz="4000" dirty="0">
                <a:latin typeface="Book Antiqua" panose="02040602050305030304" pitchFamily="18" charset="0"/>
              </a:rPr>
              <a:t>Цікавою є </a:t>
            </a:r>
            <a:r>
              <a:rPr lang="uk-UA" sz="4000" b="1" i="1" dirty="0">
                <a:latin typeface="Book Antiqua" panose="02040602050305030304" pitchFamily="18" charset="0"/>
              </a:rPr>
              <a:t>форма оповіді</a:t>
            </a:r>
            <a:r>
              <a:rPr lang="uk-UA" sz="4000" dirty="0">
                <a:latin typeface="Book Antiqua" panose="02040602050305030304" pitchFamily="18" charset="0"/>
              </a:rPr>
              <a:t>: її веде закоханий солдат, згадуючи попередні події. </a:t>
            </a:r>
            <a:endParaRPr lang="ru-RU" sz="4000" dirty="0">
              <a:latin typeface="Book Antiqua" panose="02040602050305030304" pitchFamily="18" charset="0"/>
            </a:endParaRPr>
          </a:p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257" y="2336872"/>
            <a:ext cx="4462818" cy="4063928"/>
          </a:xfrm>
        </p:spPr>
      </p:pic>
    </p:spTree>
    <p:extLst>
      <p:ext uri="{BB962C8B-B14F-4D97-AF65-F5344CB8AC3E}">
        <p14:creationId xmlns:p14="http://schemas.microsoft.com/office/powerpoint/2010/main" val="261546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Тема новели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1" y="2336572"/>
            <a:ext cx="4956204" cy="3599317"/>
          </a:xfrm>
        </p:spPr>
        <p:txBody>
          <a:bodyPr>
            <a:normAutofit fontScale="92500" lnSpcReduction="20000"/>
          </a:bodyPr>
          <a:lstStyle/>
          <a:p>
            <a:r>
              <a:rPr lang="uk-UA" sz="8000" b="1" dirty="0">
                <a:latin typeface="Gabriola" panose="04040605051002020D02" pitchFamily="82" charset="0"/>
              </a:rPr>
              <a:t>Несподіване кохання з першого погляду</a:t>
            </a:r>
            <a:endParaRPr lang="ru-RU" sz="8000" b="1" dirty="0">
              <a:latin typeface="Gabriola" panose="04040605051002020D02" pitchFamily="82" charset="0"/>
            </a:endParaRPr>
          </a:p>
          <a:p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648" y="2336572"/>
            <a:ext cx="4562630" cy="3599317"/>
          </a:xfrm>
        </p:spPr>
      </p:pic>
    </p:spTree>
    <p:extLst>
      <p:ext uri="{BB962C8B-B14F-4D97-AF65-F5344CB8AC3E}">
        <p14:creationId xmlns:p14="http://schemas.microsoft.com/office/powerpoint/2010/main" val="374600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Ідея новели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1" y="2336872"/>
            <a:ext cx="5693183" cy="3599317"/>
          </a:xfrm>
        </p:spPr>
        <p:txBody>
          <a:bodyPr/>
          <a:lstStyle/>
          <a:p>
            <a:r>
              <a:rPr lang="uk-UA" sz="7200" b="1" dirty="0">
                <a:latin typeface="Gabriola" panose="04040605051002020D02" pitchFamily="82" charset="0"/>
              </a:rPr>
              <a:t>Утвердження сили любові та життя</a:t>
            </a:r>
            <a:endParaRPr lang="ru-RU" sz="7200" b="1" dirty="0">
              <a:latin typeface="Gabriola" panose="04040605051002020D02" pitchFamily="82" charset="0"/>
            </a:endParaRP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690" y="2238233"/>
            <a:ext cx="3398291" cy="4162567"/>
          </a:xfrm>
        </p:spPr>
      </p:pic>
    </p:spTree>
    <p:extLst>
      <p:ext uri="{BB962C8B-B14F-4D97-AF65-F5344CB8AC3E}">
        <p14:creationId xmlns:p14="http://schemas.microsoft.com/office/powerpoint/2010/main" val="408916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Композиція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3200" dirty="0" smtClean="0">
                <a:latin typeface="Book Antiqua" panose="02040602050305030304" pitchFamily="18" charset="0"/>
              </a:rPr>
              <a:t>Твір невеликий за обсягом, його поділено на </a:t>
            </a:r>
            <a:r>
              <a:rPr lang="uk-UA" sz="3200" b="1" dirty="0" smtClean="0">
                <a:latin typeface="Book Antiqua" panose="02040602050305030304" pitchFamily="18" charset="0"/>
              </a:rPr>
              <a:t>п</a:t>
            </a:r>
            <a:r>
              <a:rPr lang="en-US" sz="3200" b="1" dirty="0" smtClean="0">
                <a:latin typeface="Book Antiqua" panose="02040602050305030304" pitchFamily="18" charset="0"/>
              </a:rPr>
              <a:t>’</a:t>
            </a:r>
            <a:r>
              <a:rPr lang="uk-UA" sz="3200" b="1" dirty="0" smtClean="0">
                <a:latin typeface="Book Antiqua" panose="02040602050305030304" pitchFamily="18" charset="0"/>
              </a:rPr>
              <a:t>ять частин</a:t>
            </a:r>
            <a:r>
              <a:rPr lang="uk-UA" sz="3200" dirty="0" smtClean="0">
                <a:latin typeface="Book Antiqua" panose="02040602050305030304" pitchFamily="18" charset="0"/>
              </a:rPr>
              <a:t>. Подія, зображена у творі, незвичайна, дія розгортається стрімко. Несподівана </a:t>
            </a:r>
            <a:r>
              <a:rPr lang="uk-UA" sz="3200" dirty="0" err="1" smtClean="0">
                <a:latin typeface="Book Antiqua" panose="02040602050305030304" pitchFamily="18" charset="0"/>
              </a:rPr>
              <a:t>розв</a:t>
            </a:r>
            <a:r>
              <a:rPr lang="en-US" sz="3200" dirty="0" smtClean="0">
                <a:latin typeface="Book Antiqua" panose="02040602050305030304" pitchFamily="18" charset="0"/>
              </a:rPr>
              <a:t>’</a:t>
            </a:r>
            <a:r>
              <a:rPr lang="uk-UA" sz="3200" dirty="0" err="1" smtClean="0">
                <a:latin typeface="Book Antiqua" panose="02040602050305030304" pitchFamily="18" charset="0"/>
              </a:rPr>
              <a:t>язка</a:t>
            </a:r>
            <a:r>
              <a:rPr lang="uk-UA" sz="3200" dirty="0" smtClean="0">
                <a:latin typeface="Book Antiqua" panose="02040602050305030304" pitchFamily="18" charset="0"/>
              </a:rPr>
              <a:t> приголомшує. Герой-оповідач переживає психологічний шок. Він говорить із загиблою дівчиною, наче з живою </a:t>
            </a:r>
            <a:r>
              <a:rPr lang="uk-UA" sz="3200" dirty="0">
                <a:latin typeface="Book Antiqua" panose="02040602050305030304" pitchFamily="18" charset="0"/>
              </a:rPr>
              <a:t>(</a:t>
            </a:r>
            <a:r>
              <a:rPr lang="uk-UA" sz="3200" dirty="0" smtClean="0">
                <a:latin typeface="Book Antiqua" panose="02040602050305030304" pitchFamily="18" charset="0"/>
              </a:rPr>
              <a:t>п</a:t>
            </a:r>
            <a:r>
              <a:rPr lang="en-US" sz="3200" dirty="0" smtClean="0">
                <a:latin typeface="Book Antiqua" panose="02040602050305030304" pitchFamily="18" charset="0"/>
              </a:rPr>
              <a:t>’</a:t>
            </a:r>
            <a:r>
              <a:rPr lang="uk-UA" sz="3200" dirty="0" err="1" smtClean="0">
                <a:latin typeface="Book Antiqua" panose="02040602050305030304" pitchFamily="18" charset="0"/>
              </a:rPr>
              <a:t>ята</a:t>
            </a:r>
            <a:r>
              <a:rPr lang="uk-UA" sz="3200" dirty="0" smtClean="0">
                <a:latin typeface="Book Antiqua" panose="02040602050305030304" pitchFamily="18" charset="0"/>
              </a:rPr>
              <a:t> частина). Уявляє, ніби зустрічається з Терезою, розмовляє з нею.</a:t>
            </a:r>
            <a:endParaRPr lang="ru-RU" sz="3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64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 :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254996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 ознаки новели як літературного жанру, проілюструвавши їх прикладами з твору О. Гончара «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Модри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Камень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457200" indent="-457200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 можна вважати новелу романтичною?</a:t>
            </a:r>
          </a:p>
          <a:p>
            <a:pPr marL="457200" indent="-457200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Яку роль відіграють пейзажі? Охарактеризуйте кольорову гаму та її значення в новелі.</a:t>
            </a:r>
          </a:p>
          <a:p>
            <a:pPr marL="457200" indent="-457200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 якої особи введеться розповідь у новелі? Що дає ця композиційна особливість для сприйняття твору читачем?</a:t>
            </a:r>
          </a:p>
          <a:p>
            <a:pPr marL="457200" indent="-457200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Якими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побачили образи солдата і Терези?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739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sz="7100" b="1" i="1" dirty="0" smtClean="0">
                <a:latin typeface="Book Antiqua" panose="02040602050305030304" pitchFamily="18" charset="0"/>
              </a:rPr>
              <a:t>   </a:t>
            </a:r>
          </a:p>
          <a:p>
            <a:pPr marL="0" indent="0">
              <a:buNone/>
            </a:pPr>
            <a:r>
              <a:rPr lang="uk-UA" sz="7100" b="1" i="1" dirty="0">
                <a:latin typeface="Book Antiqua" panose="02040602050305030304" pitchFamily="18" charset="0"/>
              </a:rPr>
              <a:t> </a:t>
            </a:r>
            <a:r>
              <a:rPr lang="uk-UA" sz="7100" b="1" i="1" dirty="0" smtClean="0">
                <a:latin typeface="Book Antiqua" panose="02040602050305030304" pitchFamily="18" charset="0"/>
              </a:rPr>
              <a:t>     </a:t>
            </a:r>
            <a:r>
              <a:rPr lang="uk-UA" sz="7800" b="1" i="1" dirty="0" smtClean="0">
                <a:solidFill>
                  <a:srgbClr val="FFFF00"/>
                </a:solidFill>
                <a:latin typeface="Book Antiqua" panose="02040602050305030304" pitchFamily="18" charset="0"/>
              </a:rPr>
              <a:t>ДЯКУЮ ЗА РОБОТУ </a:t>
            </a:r>
          </a:p>
          <a:p>
            <a:endParaRPr lang="uk-UA" dirty="0"/>
          </a:p>
          <a:p>
            <a:pPr marL="0" indent="0">
              <a:buNone/>
            </a:pPr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pPr mar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Підготувала: вчитель вечірньої (змінної) школи №20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Києва Кошара Т. С.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14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6A9C41"/>
      </a:dk2>
      <a:lt2>
        <a:srgbClr val="E7E6E6"/>
      </a:lt2>
      <a:accent1>
        <a:srgbClr val="A7D535"/>
      </a:accent1>
      <a:accent2>
        <a:srgbClr val="EACA4F"/>
      </a:accent2>
      <a:accent3>
        <a:srgbClr val="FD9850"/>
      </a:accent3>
      <a:accent4>
        <a:srgbClr val="F46442"/>
      </a:accent4>
      <a:accent5>
        <a:srgbClr val="54D289"/>
      </a:accent5>
      <a:accent6>
        <a:srgbClr val="6AD8CB"/>
      </a:accent6>
      <a:hlink>
        <a:srgbClr val="CAFB50"/>
      </a:hlink>
      <a:folHlink>
        <a:srgbClr val="DEFF8B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B587E4A9-1405-4B4F-8BC3-512EE08D2E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45</TotalTime>
  <Words>314</Words>
  <Application>Microsoft Office PowerPoint</Application>
  <PresentationFormat>Широкоэкранный</PresentationFormat>
  <Paragraphs>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Book Antiqua</vt:lpstr>
      <vt:lpstr>Gabriola</vt:lpstr>
      <vt:lpstr>Times New Roman</vt:lpstr>
      <vt:lpstr>Trebuchet MS</vt:lpstr>
      <vt:lpstr>Wingdings</vt:lpstr>
      <vt:lpstr>Берлин</vt:lpstr>
      <vt:lpstr>Мрія і дійсність у новелі  «Модри Камень»  Олеся Гончара  </vt:lpstr>
      <vt:lpstr>Презентация PowerPoint</vt:lpstr>
      <vt:lpstr>Словник </vt:lpstr>
      <vt:lpstr>Головні герої та події</vt:lpstr>
      <vt:lpstr>Головні герої та події </vt:lpstr>
      <vt:lpstr>Тема новели</vt:lpstr>
      <vt:lpstr>Ідея новели </vt:lpstr>
      <vt:lpstr>Композиція</vt:lpstr>
      <vt:lpstr>Запитання : 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9</cp:revision>
  <dcterms:created xsi:type="dcterms:W3CDTF">2024-10-18T10:16:40Z</dcterms:created>
  <dcterms:modified xsi:type="dcterms:W3CDTF">2024-10-25T09:24:05Z</dcterms:modified>
</cp:coreProperties>
</file>