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1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presProps" Target="pres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3685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734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169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848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313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958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7328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5993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561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8535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31355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6019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497170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2125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3843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464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5770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  <p:sldLayoutId id="2147483853" r:id="rId12"/>
    <p:sldLayoutId id="2147483854" r:id="rId13"/>
    <p:sldLayoutId id="2147483855" r:id="rId14"/>
    <p:sldLayoutId id="2147483856" r:id="rId15"/>
    <p:sldLayoutId id="214748385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 /><Relationship Id="rId1" Type="http://schemas.openxmlformats.org/officeDocument/2006/relationships/slideLayout" Target="../slideLayouts/slideLayout7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 /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 /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 /><Relationship Id="rId1" Type="http://schemas.openxmlformats.org/officeDocument/2006/relationships/slideLayout" Target="../slideLayouts/slideLayout7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Горизонтальный свиток 2"/>
          <p:cNvSpPr/>
          <p:nvPr/>
        </p:nvSpPr>
        <p:spPr>
          <a:xfrm>
            <a:off x="2447764" y="5013176"/>
            <a:ext cx="5256583" cy="864096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Роки життя (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1856-1916</a:t>
            </a:r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980728"/>
            <a:ext cx="6624736" cy="3876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732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539552" y="260648"/>
            <a:ext cx="8604447" cy="6336704"/>
          </a:xfrm>
          <a:prstGeom prst="verticalScroll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>
                <a:lumMod val="65000"/>
                <a:lumOff val="35000"/>
              </a:schemeClr>
            </a:soli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49389" y="1556792"/>
            <a:ext cx="698477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Іван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Якович Франко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народився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видатний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поет,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прозаїк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драматург,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критик,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публіцист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перекладач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науковець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громадський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політичний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діяч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27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серпня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1856,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Нагуєвичі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Дрогобицький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Самбірський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округ,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Королівство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Галичини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Австрійська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Імперія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Помер 28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травня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1916,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Львів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Долитавщина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Австро-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Угорщина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Доктор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філософії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(1893)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Доктор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габілітований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(1895)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Дійсний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член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товариства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Шевченка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(1899)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Почесний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доктор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Харківського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(1906)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Член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Всеукраїнського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Товариства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Просвіта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1807428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31640" y="980728"/>
            <a:ext cx="64087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Упродовж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40-літньої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Франко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надзвичайно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плідно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оригінальний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(поет,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прозаїк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драматург)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перекладач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критик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публіцист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багатогранний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науковець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мистецтвознавець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етнолог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фольклорист,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соціолог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політолог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економіст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філософ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7" y="3861048"/>
            <a:ext cx="2448272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129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332656"/>
            <a:ext cx="653447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доробок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писаний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більшість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текстів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польською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болгарською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чеською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приблизними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оцінками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налічує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тисяч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обсягом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Усього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Франка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окремими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книгами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брошурами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220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тому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числі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60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збірок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оригінальних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жанрів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одним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перших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тобто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заробляв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працею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82442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0931" y="1700808"/>
            <a:ext cx="73448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Івана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заможним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сільським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ковалем. 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однією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версій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яку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вірив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сам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Іван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Франко,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батьківський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походив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колоністів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пояснював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незвичне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прізвище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мовляв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кавалочок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німця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родина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Франків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мешкала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теренах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давнього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Руського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воєводства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поділів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масового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переселення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колоністів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відміну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них, належала до греко-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католицької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церкви.</a:t>
            </a:r>
            <a:r>
              <a:rPr lang="ru-RU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941168"/>
            <a:ext cx="2016224" cy="1736486"/>
          </a:xfrm>
          <a:prstGeom prst="rect">
            <a:avLst/>
          </a:prstGeom>
        </p:spPr>
      </p:pic>
      <p:sp>
        <p:nvSpPr>
          <p:cNvPr id="5" name="Горизонтальный свиток 4"/>
          <p:cNvSpPr/>
          <p:nvPr/>
        </p:nvSpPr>
        <p:spPr>
          <a:xfrm>
            <a:off x="1642980" y="260648"/>
            <a:ext cx="6912767" cy="1152128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Яків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Франко (1802-1865)</a:t>
            </a:r>
          </a:p>
        </p:txBody>
      </p:sp>
    </p:spTree>
    <p:extLst>
      <p:ext uri="{BB962C8B-B14F-4D97-AF65-F5344CB8AC3E}">
        <p14:creationId xmlns:p14="http://schemas.microsoft.com/office/powerpoint/2010/main" val="1628376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2980" y="1916832"/>
            <a:ext cx="66247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походила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ходачкової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збіднілої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шляхти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та належала до герба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Сас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Коли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Іванові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дев'ять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(1865), помер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вийшла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заміж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удруге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Григорія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Гаврилика,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молодший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Марію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шість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Вітчим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уважно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ставився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фактично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замінив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їм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батька. Франко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підтримував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дружні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стосунки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ним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упродовж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усього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 16-му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Івана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(1872) померла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Вітчим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одружився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вдруге</a:t>
            </a:r>
            <a:r>
              <a:rPr lang="ru-RU" sz="24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1498964" y="404664"/>
            <a:ext cx="6912767" cy="1152128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Марія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дому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Кульчицька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(1835-1872)</a:t>
            </a:r>
          </a:p>
        </p:txBody>
      </p:sp>
    </p:spTree>
    <p:extLst>
      <p:ext uri="{BB962C8B-B14F-4D97-AF65-F5344CB8AC3E}">
        <p14:creationId xmlns:p14="http://schemas.microsoft.com/office/powerpoint/2010/main" val="3070045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1547664" y="304946"/>
            <a:ext cx="6912767" cy="1152128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Вашій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увазі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пропонуємо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15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фактів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творчості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генія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343114" y="3814668"/>
            <a:ext cx="70843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творчій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використовував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сотні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псевдонімів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криптонімів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Джеджалик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Руслан,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Невідомий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Не-Теофраст, Один з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молодіжи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Один з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русинів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міста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Львова,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severus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Vivus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Найвідоміший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найпопулярніший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них – Мирон (у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численних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варіантах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написання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43114" y="1834118"/>
            <a:ext cx="70843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.За 40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активного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написав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6 000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обсягом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томів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Кожних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два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з-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виходив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Усього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Франка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окремими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книгами і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брошурами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видано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220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видань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60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збірок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53112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620688"/>
            <a:ext cx="74888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колосальну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знав 14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європейських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майже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дослівно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товаришам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годинну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лекцію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знав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напам’ять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усього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«Кобзаря»;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польської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нерідко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виконував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поетичній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Перекладав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тому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давньої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вавилонської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давньоарабської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давньогрецької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східних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Франко рано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залишився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сиротою: коли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дев’ять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помер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перший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«На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Великдень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Франко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присвятив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а в 16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пішла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матір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Попри те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1864-му почав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ґрунтовну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освіту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Навчаючись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Дрогобицькій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гімназії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Франко жив на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квартирі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далекої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родички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Кошицької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околиці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міста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Нерідко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спав 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трунах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виготовлялися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столярній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майстерні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Тоді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 почав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комплектувати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налічувала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майже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500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книжок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українською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іншими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європейськими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мовами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налічує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тисяч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примірників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178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12849" y="277480"/>
            <a:ext cx="7651639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Майбутній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навчався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Львівському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потім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Чернівецькому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де й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здобув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вищу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освіту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Згодом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захистив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дисертацію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Віденському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Австрія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діставши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ступінь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доктора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філософії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Постгассе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8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знаходиться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погруддя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письменникові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відкрите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онука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Роланда 28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травня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1999 року.</a:t>
            </a:r>
          </a:p>
          <a:p>
            <a:pPr algn="just"/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Перше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світле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юне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Франка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доньки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священика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Ольги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Рошкевич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Познайомилася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пара у 1874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Спочатку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їхні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стосунки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подобалися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батькам, і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ледь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дійшло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офіційних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заручин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Франка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заарештовують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участь 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таємній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соціалістичній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І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Ольги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забороняє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будь-яке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спілкування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Франком.</a:t>
            </a:r>
          </a:p>
          <a:p>
            <a:pPr algn="just"/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другого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арешту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1880-го Франко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ледь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 помер з голоду.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Тоді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 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тиждень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 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готелі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написав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“На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й на 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гроші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надіслав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до Львова.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того три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жив на 3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знайдені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 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березі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річки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Прут –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грошей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вистачило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хіба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 одну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хлібину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А коли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 стало, лежав без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без сил.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Врятував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Франка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голоду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служитель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готелю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79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2210" y="3068960"/>
            <a:ext cx="709339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1886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Франко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одружився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дружиною стала Ольга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Хоружинська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високоосвіченою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людиною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добре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володіла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мовами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англійською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французькою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німецькою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російською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Їхній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шлюб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концептуальним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з’єднали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половини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Галичину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Наддніпрянщину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Подружжя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Франків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виховало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чотирьох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Андрія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Тараса, Петра і Анну.</a:t>
            </a:r>
            <a:endParaRPr lang="ru-RU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626" y="548680"/>
            <a:ext cx="3348980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3982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1052736"/>
            <a:ext cx="706457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Франко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відомий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своєю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любов’ю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вишиванки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вдягав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в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будні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на свята,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самим ставши зачинателем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адже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став першим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інтелігентом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поєднав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сорочку з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орнаментом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європейським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костюмом-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трійкою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Іванові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Франкові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належить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ініціатива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ширшого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вживання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Галичині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українці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замість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— так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традиційно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називали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себе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корінні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галичани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 “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Одвертому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галицької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молодежі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(1905) Франко писав: “Ми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мусимо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навчитися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себе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українцями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не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галицькими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буковинськими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українцями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без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соціальних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кордонів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…”</a:t>
            </a:r>
            <a:endParaRPr lang="ru-RU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5013176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24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3668" y="3573016"/>
            <a:ext cx="65527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Став першим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політиком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першим головою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політичної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партії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«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русько-української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радикальної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партії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одним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перших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виступив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феміністичного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руху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підтримав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видання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жіночого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альманаху «Перший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вінок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видавали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Наталя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Кобринська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Олена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Пчілка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724" y="260648"/>
            <a:ext cx="5544616" cy="2960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7011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836712"/>
            <a:ext cx="65527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Roboto"/>
              </a:rPr>
              <a:t>	</a:t>
            </a:r>
            <a:r>
              <a:rPr lang="ru-RU" b="1" dirty="0">
                <a:solidFill>
                  <a:srgbClr val="000000"/>
                </a:solidFill>
                <a:latin typeface="Roboto"/>
              </a:rPr>
              <a:t>13.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Франко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відомий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своїм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інтересом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до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індійської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культури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він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вивчав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літературу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філософські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твори,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тексти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. Сам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він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говорив: “Жаль,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що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я не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орієнталіст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”.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Серед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перекладів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Івана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Франка –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біблійна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“Книга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Буття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”.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Досі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це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найбільш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точний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переклад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цієї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частини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Біблії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українською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мовою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.</a:t>
            </a:r>
          </a:p>
          <a:p>
            <a:pPr algn="just"/>
            <a:endParaRPr lang="ru-RU" dirty="0">
              <a:solidFill>
                <a:srgbClr val="000000"/>
              </a:solidFill>
              <a:latin typeface="Roboto"/>
            </a:endParaRPr>
          </a:p>
          <a:p>
            <a:pPr algn="just"/>
            <a:r>
              <a:rPr lang="ru-RU" b="1" dirty="0">
                <a:solidFill>
                  <a:srgbClr val="000000"/>
                </a:solidFill>
                <a:latin typeface="Roboto"/>
              </a:rPr>
              <a:t>	14. 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1908 року стан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здоров’я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Франка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значно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погіршився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однак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він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продовжував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працювати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Період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останнього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десятиліття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життя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Франка —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дуже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складний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. “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Протягом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14-ти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днів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я не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міг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ані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вдень,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ані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вночі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заснути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, не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міг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сидіти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, і, коли,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проте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, не переставав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робити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, то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робив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се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серед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страшенного болю”, – писав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Іван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Франко. Помер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Іван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Франко 28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травня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1916 року у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Львові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, де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був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похований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на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Личаківському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"/>
              </a:rPr>
              <a:t>кладовищі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.</a:t>
            </a:r>
            <a:endParaRPr lang="ru-RU" b="0" i="0" dirty="0">
              <a:solidFill>
                <a:srgbClr val="000000"/>
              </a:solidFill>
              <a:effectLst/>
              <a:latin typeface="Roboto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5229200"/>
            <a:ext cx="3829050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3171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980728"/>
            <a:ext cx="59584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Roboto"/>
              </a:rPr>
              <a:t>	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15.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Франко на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єдиним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письменником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номінувався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здобуття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Нобелівської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премії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передчасна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смерть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завадила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історичній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996952"/>
            <a:ext cx="5958408" cy="337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7071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2051720" y="764704"/>
            <a:ext cx="5544615" cy="1872208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  <a:ln w="28575"/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  <a:endParaRPr lang="ru-RU" sz="3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460" y="2996952"/>
            <a:ext cx="5616624" cy="3199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42319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157</TotalTime>
  <Words>1297</Words>
  <Application>Microsoft Office PowerPoint</Application>
  <PresentationFormat>Екран (4:3)</PresentationFormat>
  <Paragraphs>42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16" baseType="lpstr">
      <vt:lpstr>Легкий дым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WEBER</dc:creator>
  <cp:lastModifiedBy>l.shkarpinska@batk.edu.ua</cp:lastModifiedBy>
  <cp:revision>22</cp:revision>
  <dcterms:created xsi:type="dcterms:W3CDTF">2023-10-27T19:06:32Z</dcterms:created>
  <dcterms:modified xsi:type="dcterms:W3CDTF">2024-01-30T12:57:55Z</dcterms:modified>
</cp:coreProperties>
</file>