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6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1282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uk-UA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3B64982-5A27-47A9-8BBC-95D4B3137F24}" type="datetimeFigureOut">
              <a:rPr lang="uk-UA" smtClean="0"/>
              <a:t>27.11.2024</a:t>
            </a:fld>
            <a:endParaRPr lang="uk-UA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uk-UA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7EE606C-5BD1-4A2C-ACC2-80828D3E3B2C}" type="slidenum">
              <a:rPr lang="uk-UA" smtClean="0"/>
              <a:t>‹#›</a:t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2232248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Неоромантичні, символістські тенденції у творчості О. Олеся («З журбою радість обнялась»</a:t>
            </a:r>
            <a:endParaRPr lang="uk-UA" dirty="0">
              <a:solidFill>
                <a:schemeClr val="bg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7984" y="3611607"/>
            <a:ext cx="4392488" cy="1199704"/>
          </a:xfrm>
        </p:spPr>
        <p:txBody>
          <a:bodyPr/>
          <a:lstStyle/>
          <a:p>
            <a:pPr marR="0" lvl="0" algn="ctr">
              <a:spcBef>
                <a:spcPct val="20000"/>
              </a:spcBef>
              <a:buClr>
                <a:srgbClr val="629DD1"/>
              </a:buClr>
              <a:buSzPct val="76000"/>
            </a:pPr>
            <a:r>
              <a:rPr lang="uk-UA" sz="1400" b="1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Кондратюк Людмила Олександрівна </a:t>
            </a:r>
          </a:p>
          <a:p>
            <a:pPr marR="0" lvl="0" algn="ctr">
              <a:spcBef>
                <a:spcPct val="20000"/>
              </a:spcBef>
              <a:buClr>
                <a:srgbClr val="629DD1"/>
              </a:buClr>
              <a:buSzPct val="76000"/>
            </a:pPr>
            <a:r>
              <a:rPr lang="uk-UA" sz="1400" b="1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pPr marR="0" lvl="0" algn="ctr">
              <a:spcBef>
                <a:spcPct val="20000"/>
              </a:spcBef>
              <a:buClr>
                <a:srgbClr val="629DD1"/>
              </a:buClr>
              <a:buSzPct val="76000"/>
            </a:pPr>
            <a:r>
              <a:rPr lang="uk-UA" sz="1400" b="1" dirty="0">
                <a:solidFill>
                  <a:srgbClr val="424242"/>
                </a:solidFill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</a:p>
          <a:p>
            <a:pPr marR="0" lvl="0" algn="ctr">
              <a:spcBef>
                <a:spcPct val="20000"/>
              </a:spcBef>
              <a:buClr>
                <a:srgbClr val="629DD1"/>
              </a:buClr>
              <a:buSzPct val="76000"/>
            </a:pPr>
            <a:endParaRPr lang="uk-UA" sz="1500" b="1" dirty="0">
              <a:solidFill>
                <a:srgbClr val="42424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8961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16632"/>
            <a:ext cx="7772400" cy="504056"/>
          </a:xfrm>
        </p:spPr>
        <p:txBody>
          <a:bodyPr>
            <a:noAutofit/>
          </a:bodyPr>
          <a:lstStyle/>
          <a:p>
            <a:pPr algn="ctr"/>
            <a:r>
              <a:rPr lang="uk-UA" sz="3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Літературний диктант</a:t>
            </a:r>
            <a:endParaRPr lang="uk-UA" sz="36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836712"/>
            <a:ext cx="8568952" cy="5400600"/>
          </a:xfrm>
        </p:spPr>
        <p:txBody>
          <a:bodyPr>
            <a:norm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1. Справжнє прізвище О. Олеся.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2. Коли і де народився О. Олесь.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3.У 1903  письменник вступає до…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4. Як  називається перша збірка поезій письменника?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5. «Майстром віршової форми» назвав О. Олеся…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6. Початок літературної діяльності письменника припадає на..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7. В якому році поет емігрував за кордон?</a:t>
            </a:r>
          </a:p>
          <a:p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 Перша збірка поета в еміграції мала назву …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9. З 1923 року до останнього дня свого життя живе у…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10. Сином О. Олеся був український поет-патріот..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11. Творчість поета можна поділити на …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12. Останньою краплею, якої вже не витримала зболена поетова душа, стала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05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772400" cy="64109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80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Стильові напрямки творчості Олександра Олеся</a:t>
            </a:r>
            <a:endParaRPr lang="uk-UA" sz="2800" dirty="0"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323528" y="1340768"/>
            <a:ext cx="3456384" cy="3384376"/>
          </a:xfrm>
          <a:prstGeom prst="verticalScrol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20000"/>
              </a:spcBef>
            </a:pPr>
            <a:r>
              <a:rPr lang="ru-RU" sz="1400" b="1" i="1" spc="50" dirty="0">
                <a:ln w="11430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Неоромантизм (грец. </a:t>
            </a:r>
            <a:r>
              <a:rPr lang="en-US" sz="1400" b="1" i="1" spc="50" dirty="0">
                <a:ln w="11430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neos — </a:t>
            </a:r>
            <a:r>
              <a:rPr lang="ru-RU" sz="1400" b="1" i="1" spc="50" dirty="0">
                <a:ln w="11430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новий, молодий і франц. </a:t>
            </a:r>
            <a:r>
              <a:rPr lang="en-US" sz="1400" b="1" i="1" spc="50" dirty="0">
                <a:ln w="11430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romantisme) </a:t>
            </a:r>
            <a:r>
              <a:rPr lang="en-US" sz="1400" b="1" spc="50" dirty="0">
                <a:ln w="11430"/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1400" b="1" spc="50" dirty="0">
                <a:ln w="11430"/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стильова течія модернізму, яка виникла в українській літературі на початку </a:t>
            </a:r>
            <a:r>
              <a:rPr lang="en-US" sz="1400" b="1" spc="50" dirty="0">
                <a:ln w="11430"/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XX </a:t>
            </a:r>
            <a:r>
              <a:rPr lang="ru-RU" sz="1400" b="1" spc="50" dirty="0">
                <a:ln w="11430"/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століття. </a:t>
            </a:r>
            <a:endParaRPr lang="ru-RU" sz="1400" b="1" spc="50" dirty="0" smtClean="0">
              <a:ln w="11430"/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ct val="20000"/>
              </a:spcBef>
            </a:pPr>
            <a:endParaRPr lang="ru-RU" sz="1400" b="1" spc="50" dirty="0">
              <a:ln w="11430"/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ct val="20000"/>
              </a:spcBef>
            </a:pPr>
            <a:r>
              <a:rPr lang="ru-RU" sz="1400" b="1" spc="50" dirty="0">
                <a:ln w="1143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Леся Українка називала його новоромантизмом.</a:t>
            </a: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5004048" y="2708920"/>
            <a:ext cx="3600400" cy="2905480"/>
          </a:xfrm>
          <a:prstGeom prst="horizontalScroll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0" dirty="0" smtClean="0">
                <a:solidFill>
                  <a:srgbClr val="343434"/>
                </a:solidFill>
                <a:effectLst/>
                <a:latin typeface="Times New Roman" pitchFamily="18" charset="0"/>
                <a:cs typeface="Times New Roman" pitchFamily="18" charset="0"/>
              </a:rPr>
              <a:t>Символізм</a:t>
            </a:r>
            <a:r>
              <a:rPr lang="ru-RU" sz="1400" b="0" i="0" dirty="0" smtClean="0">
                <a:solidFill>
                  <a:srgbClr val="343434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b="1" i="0" dirty="0" smtClean="0">
                <a:solidFill>
                  <a:srgbClr val="343434"/>
                </a:solidFill>
                <a:effectLst/>
                <a:latin typeface="Times New Roman" pitchFamily="18" charset="0"/>
                <a:cs typeface="Times New Roman" pitchFamily="18" charset="0"/>
              </a:rPr>
              <a:t>(від. грецьк. </a:t>
            </a:r>
            <a:r>
              <a:rPr lang="en-US" sz="1400" b="1" i="0" dirty="0" smtClean="0">
                <a:solidFill>
                  <a:srgbClr val="343434"/>
                </a:solidFill>
                <a:effectLst/>
                <a:latin typeface="Times New Roman" pitchFamily="18" charset="0"/>
                <a:cs typeface="Times New Roman" pitchFamily="18" charset="0"/>
              </a:rPr>
              <a:t>symbolon – </a:t>
            </a:r>
            <a:r>
              <a:rPr lang="ru-RU" sz="1400" b="1" i="0" dirty="0" smtClean="0">
                <a:solidFill>
                  <a:srgbClr val="343434"/>
                </a:solidFill>
                <a:effectLst/>
                <a:latin typeface="Times New Roman" pitchFamily="18" charset="0"/>
                <a:cs typeface="Times New Roman" pitchFamily="18" charset="0"/>
              </a:rPr>
              <a:t>знак, символ, ознака</a:t>
            </a:r>
            <a:r>
              <a:rPr lang="ru-RU" sz="1400" b="0" i="0" dirty="0" smtClean="0">
                <a:solidFill>
                  <a:srgbClr val="343434"/>
                </a:solidFill>
                <a:effectLst/>
                <a:latin typeface="Times New Roman" pitchFamily="18" charset="0"/>
                <a:cs typeface="Times New Roman" pitchFamily="18" charset="0"/>
              </a:rPr>
              <a:t>) – одна із течій модернізму, в якій замість художнього образу, що відтворює певне явище, застосовується художній символ, що є знаком мінливого “життя душі” і пошуком “вічної істини”.</a:t>
            </a:r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37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548681"/>
            <a:ext cx="77048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solidFill>
                  <a:srgbClr val="2C2F34"/>
                </a:solidFill>
                <a:latin typeface="Times New Roman" pitchFamily="18" charset="0"/>
                <a:cs typeface="Times New Roman" pitchFamily="18" charset="0"/>
              </a:rPr>
              <a:t>Перша поетична збірка «З журбою радість обнялась…» вийшла у 1907 році. Те видання відразу помітила Леся Українка і належним чином оцінила талант поета. Климентій Квітка, чоловік поетеси, згадує про це так: </a:t>
            </a:r>
            <a:r>
              <a:rPr lang="uk-UA" i="1" dirty="0" smtClean="0">
                <a:solidFill>
                  <a:srgbClr val="2C2F34"/>
                </a:solidFill>
                <a:latin typeface="Times New Roman" pitchFamily="18" charset="0"/>
                <a:cs typeface="Times New Roman" pitchFamily="18" charset="0"/>
              </a:rPr>
              <a:t>«По виході першого тому віршів Олеся вона сказала, що він випередив її як ліричний поет, і при тім не зажурилася і сказала тільки, що їй вже писати ліричні вірші не варто».</a:t>
            </a:r>
            <a:endParaRPr lang="uk-UA" dirty="0" smtClean="0">
              <a:solidFill>
                <a:srgbClr val="2C2F3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dirty="0" smtClean="0">
              <a:solidFill>
                <a:srgbClr val="2C2F3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smtClean="0">
                <a:solidFill>
                  <a:srgbClr val="2C2F34"/>
                </a:solidFill>
                <a:latin typeface="Times New Roman" pitchFamily="18" charset="0"/>
                <a:cs typeface="Times New Roman" pitchFamily="18" charset="0"/>
              </a:rPr>
              <a:t>Олександр Олесь вніс в українську літературу нові образи й ритми. Відсутність повчального тону в його поезіях сприймалася сучасниками як розрив із попередньою народницькою традицією. Поряд з романтичними мотивами поет уживав символічну систему образів, прагнучи за допомогою символів та алегорій досягнути приховану сутність життя. Провідне місце у збірці Олеся посідали також твори, пов’язані з революцією 1905 року, що стали яскравим зразком громадянської поезії.</a:t>
            </a:r>
            <a:endParaRPr lang="uk-UA" b="0" i="0" dirty="0">
              <a:solidFill>
                <a:srgbClr val="2C2F34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771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116632"/>
            <a:ext cx="655272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З журбою радість обнялась…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 сльозах, як в </a:t>
            </a:r>
            <a:r>
              <a:rPr lang="uk-UA" sz="1400" b="1" i="0" dirty="0" err="1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жемчугах</a:t>
            </a: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, мій сміх,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І з дивним ранком ніч злилась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І як мені розняти їх?!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 обіймах з радістю журба,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Одна летить, друга </a:t>
            </a:r>
            <a:r>
              <a:rPr lang="uk-UA" sz="1400" b="1" i="0" dirty="0" err="1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спиня</a:t>
            </a: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І йде між ними боротьба,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І дужчий хто – не знаю я…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Тепер в маю, тепер весною,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Коли цвіте весь божий світ,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Зацвів небесною красою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Очей твоїх небесний цвіт.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І це весною, це в маю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Обсипав душу він мою!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Шумлять, співають ниви, луки…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Як пісня, вся душа моя,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 де її слова і звуки?!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Мовчу, </a:t>
            </a:r>
            <a:r>
              <a:rPr lang="uk-UA" sz="1400" b="1" i="0" dirty="0" err="1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мовчу</a:t>
            </a: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, о боже, я.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Ні, </a:t>
            </a:r>
            <a:r>
              <a:rPr lang="uk-UA" sz="1400" b="1" i="0" dirty="0" err="1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! Тепер, </a:t>
            </a:r>
            <a:r>
              <a:rPr lang="uk-UA" sz="1400" b="1" i="0" dirty="0" err="1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тепер</a:t>
            </a: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в маю,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Скажу, признаюсь, що люблю!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Забуду все. Лишу твої уста…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Вони, як перший цвіт кохання,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Як хмарка ніжно золота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 журливий час смеркання.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Усмішка їх миліша снів,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Що сняться раз єдиний,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Про них, про них мій буде спів.</a:t>
            </a:r>
            <a: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Останній, лебединий.</a:t>
            </a:r>
            <a:endParaRPr lang="uk-UA" sz="1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2653345" cy="45259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4996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316288" cy="4525963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uk-UA" sz="1800" b="1" dirty="0">
                <a:latin typeface="Times New Roman" pitchFamily="18" charset="0"/>
                <a:cs typeface="Times New Roman" pitchFamily="18" charset="0"/>
              </a:rPr>
              <a:t>Літературний рід 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лірика.</a:t>
            </a:r>
          </a:p>
          <a:p>
            <a:pPr marL="109728" indent="0" algn="ctr">
              <a:buNone/>
            </a:pP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Вид </a:t>
            </a:r>
            <a:r>
              <a:rPr lang="uk-UA" sz="1800" b="1" dirty="0">
                <a:latin typeface="Times New Roman" pitchFamily="18" charset="0"/>
                <a:cs typeface="Times New Roman" pitchFamily="18" charset="0"/>
              </a:rPr>
              <a:t>лірики: 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інтимна (любовна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109728" indent="0" algn="ctr">
              <a:buNone/>
            </a:pP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Жанр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 “З журбою радість обнялась”: поетична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рефлексія-мініатюра.</a:t>
            </a:r>
          </a:p>
          <a:p>
            <a:pPr marL="109728" indent="0" algn="ctr">
              <a:buNone/>
            </a:pP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uk-UA" sz="1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осмислення ліричним героєм власної долі та людського буття. У житті людини є журба і радості, якими міниться життя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09728" indent="0" algn="ctr">
              <a:buNone/>
            </a:pP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Ідея</a:t>
            </a:r>
            <a:r>
              <a:rPr lang="uk-UA" sz="18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 осмислення життя у взаємозв’язку контрастів і антитез. Утвердження думки про те, що журба і радість – одвічні супутники людської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долі.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51720" y="274638"/>
            <a:ext cx="6635080" cy="1066130"/>
          </a:xfrm>
        </p:spPr>
        <p:txBody>
          <a:bodyPr>
            <a:noAutofit/>
          </a:bodyPr>
          <a:lstStyle/>
          <a:p>
            <a:pPr algn="ctr"/>
            <a:r>
              <a:rPr lang="uk-UA" sz="280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Ідейно-художній аналіз поезії </a:t>
            </a:r>
            <a:br>
              <a:rPr lang="uk-UA" sz="280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«З журбою радість обнялась…»</a:t>
            </a:r>
            <a:endParaRPr lang="uk-UA" sz="2800" dirty="0"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56792"/>
            <a:ext cx="4038600" cy="43204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829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707904" y="404664"/>
            <a:ext cx="4978896" cy="5602627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Поезія складається з двох строф , у яких визначене поетичне кредо Олеся. Журба з радістю в обіймах – це образ самого життя. Не буває радості без журби, так, як і журби без радості. Хіба б могла людина відчути радість, якби не знала, що таке печаль? Ці двоє протилежних почуттів перебувають у нескінченній боротьбі між собою. Їх не можна розняти, спинити, пізнати. Їх можна відчути й передавати словом, яке вражатиме в самісіньке серце, якщо воно правдиве.</a:t>
            </a:r>
          </a:p>
          <a:p>
            <a:pPr marL="109728" indent="0" algn="ctr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У другій строфі Олесь висловив думку про те, що він і сам не знає, хто дужчий: журба чи радість. Та все ж ці почуття однаково дорогі поетовому серцю, бо вони наснажують і живлять його творчість.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84784"/>
            <a:ext cx="3113474" cy="381642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76203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Асоціативний кущ</a:t>
            </a:r>
            <a:endParaRPr lang="uk-UA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2617577"/>
            <a:ext cx="1224136" cy="9144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Радість</a:t>
            </a:r>
            <a:endParaRPr lang="uk-UA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46793" y="1690689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/>
          <p:cNvSpPr/>
          <p:nvPr/>
        </p:nvSpPr>
        <p:spPr>
          <a:xfrm>
            <a:off x="1979712" y="1229803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Овал 6"/>
          <p:cNvSpPr/>
          <p:nvPr/>
        </p:nvSpPr>
        <p:spPr>
          <a:xfrm>
            <a:off x="246793" y="3244623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/>
          <p:cNvSpPr/>
          <p:nvPr/>
        </p:nvSpPr>
        <p:spPr>
          <a:xfrm>
            <a:off x="1447144" y="4127652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Овал 8"/>
          <p:cNvSpPr/>
          <p:nvPr/>
        </p:nvSpPr>
        <p:spPr>
          <a:xfrm>
            <a:off x="3117584" y="2086953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Овал 9"/>
          <p:cNvSpPr/>
          <p:nvPr/>
        </p:nvSpPr>
        <p:spPr>
          <a:xfrm>
            <a:off x="3203848" y="3628411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Овал 11"/>
          <p:cNvSpPr/>
          <p:nvPr/>
        </p:nvSpPr>
        <p:spPr>
          <a:xfrm>
            <a:off x="6228184" y="1673976"/>
            <a:ext cx="91440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6695288" y="3070778"/>
            <a:ext cx="1045063" cy="914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журба</a:t>
            </a:r>
            <a:endParaRPr lang="uk-UA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7580450" y="1899855"/>
            <a:ext cx="91440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Овал 14"/>
          <p:cNvSpPr/>
          <p:nvPr/>
        </p:nvSpPr>
        <p:spPr>
          <a:xfrm>
            <a:off x="5323689" y="2714011"/>
            <a:ext cx="91440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Овал 15"/>
          <p:cNvSpPr/>
          <p:nvPr/>
        </p:nvSpPr>
        <p:spPr>
          <a:xfrm>
            <a:off x="5780889" y="4157393"/>
            <a:ext cx="91440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Овал 16"/>
          <p:cNvSpPr/>
          <p:nvPr/>
        </p:nvSpPr>
        <p:spPr>
          <a:xfrm>
            <a:off x="7191037" y="4115716"/>
            <a:ext cx="91440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Овал 17"/>
          <p:cNvSpPr/>
          <p:nvPr/>
        </p:nvSpPr>
        <p:spPr>
          <a:xfrm>
            <a:off x="8210630" y="3238905"/>
            <a:ext cx="914400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7237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028343"/>
            <a:ext cx="75608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Образи-символи твору “З журбою радість обнялась</a:t>
            </a:r>
            <a:r>
              <a:rPr lang="uk-UA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”:</a:t>
            </a:r>
          </a:p>
          <a:p>
            <a:pPr algn="ctr"/>
            <a:endParaRPr lang="uk-UA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- журба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і 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радість</a:t>
            </a: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- сльози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і сміх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- ніч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ранок.</a:t>
            </a:r>
          </a:p>
          <a:p>
            <a:pPr algn="ctr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Образ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журби з радістю в обіймах наводить на думку, що не буває радості без журби, так, як і журби без радості. Напевно, життя – це химерне сплетіння болю, туги з любов’ю і щастям. Хіба б могла людина відчути радість, якби не знала, що таке печаль? У мистецтві, як і в житті, немає “білішого” і “чорного”. Від того, як складається життя митця, залежить Настроєва тональність його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творчості.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94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457200" y="692696"/>
            <a:ext cx="4038600" cy="5314595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r>
              <a:rPr lang="uk-UA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вірші журба і радість, щастя і мука, смерть і воскресіння, день і ніч – антитези, які завжди переплітаються у світовідчутті й творчості митця, власне, як і в реальному житті.</a:t>
            </a:r>
            <a:endParaRPr lang="uk-UA" sz="18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316288" cy="5386603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Художні засоби:</a:t>
            </a:r>
          </a:p>
          <a:p>
            <a:pPr marL="109728" indent="0" algn="ctr">
              <a:buNone/>
            </a:pP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антитеза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 одна летить, друга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спиня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109728" indent="0" algn="ctr"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оксюморон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 в сльозах, … мій сміх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109728" indent="0" algn="ctr"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порівняння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як в </a:t>
            </a:r>
            <a:r>
              <a:rPr lang="uk-UA" sz="2000" dirty="0" err="1">
                <a:latin typeface="Times New Roman" pitchFamily="18" charset="0"/>
                <a:cs typeface="Times New Roman" pitchFamily="18" charset="0"/>
              </a:rPr>
              <a:t>жемчугах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, мій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сміх</a:t>
            </a:r>
          </a:p>
          <a:p>
            <a:pPr marL="109728" indent="0" algn="ctr"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персоніфікація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з журбою радість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обнялась.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75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22514"/>
          </a:xfrm>
        </p:spPr>
        <p:txBody>
          <a:bodyPr>
            <a:normAutofit/>
          </a:bodyPr>
          <a:lstStyle/>
          <a:p>
            <a:pPr algn="ctr"/>
            <a:r>
              <a:rPr lang="uk-UA" sz="4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sz="4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Висловіть власні міркування щодо думки літературознавців про те, що поезія «З журбою радість обнялась…» – яскравий зразок неоромантичної лірики.</a:t>
            </a:r>
            <a:endParaRPr lang="uk-UA" sz="4400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30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64704"/>
            <a:ext cx="8208912" cy="46619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9274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126</TotalTime>
  <Words>456</Words>
  <Application>Microsoft Office PowerPoint</Application>
  <PresentationFormat>Экран (4:3)</PresentationFormat>
  <Paragraphs>63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Открытая</vt:lpstr>
      <vt:lpstr>Неоромантичні, символістські тенденції у творчості О. Олеся («З журбою радість обнялась»</vt:lpstr>
      <vt:lpstr>Літературний диктант</vt:lpstr>
      <vt:lpstr>Стильові напрямки творчості Олександра Олеся</vt:lpstr>
      <vt:lpstr>Презентация PowerPoint</vt:lpstr>
      <vt:lpstr>Презентация PowerPoint</vt:lpstr>
      <vt:lpstr>Ідейно-художній аналіз поезії  «З журбою радість обнялась…»</vt:lpstr>
      <vt:lpstr>Презентация PowerPoint</vt:lpstr>
      <vt:lpstr>Асоціативний кущ</vt:lpstr>
      <vt:lpstr>Презентация PowerPoint</vt:lpstr>
      <vt:lpstr>Презентация PowerPoint</vt:lpstr>
      <vt:lpstr>Домашнє завдання: Висловіть власні міркування щодо думки літературознавців про те, що поезія «З журбою радість обнялась…» – яскравий зразок неоромантичної лірики.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Неоромантичні, символістські тенденції у творчості О. Олеся («</dc:title>
  <dc:creator>Людмила Кондратюк</dc:creator>
  <cp:lastModifiedBy>Людмила Кондратюк</cp:lastModifiedBy>
  <cp:revision>13</cp:revision>
  <dcterms:created xsi:type="dcterms:W3CDTF">2024-11-27T13:37:54Z</dcterms:created>
  <dcterms:modified xsi:type="dcterms:W3CDTF">2024-11-27T18:01:12Z</dcterms:modified>
</cp:coreProperties>
</file>