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288" r:id="rId4"/>
    <p:sldId id="338" r:id="rId5"/>
    <p:sldId id="335" r:id="rId6"/>
    <p:sldId id="323" r:id="rId7"/>
    <p:sldId id="300" r:id="rId8"/>
    <p:sldId id="339" r:id="rId9"/>
    <p:sldId id="336" r:id="rId10"/>
    <p:sldId id="322" r:id="rId11"/>
    <p:sldId id="301" r:id="rId12"/>
    <p:sldId id="340" r:id="rId13"/>
    <p:sldId id="337" r:id="rId14"/>
    <p:sldId id="321" r:id="rId15"/>
    <p:sldId id="302" r:id="rId16"/>
    <p:sldId id="341" r:id="rId17"/>
    <p:sldId id="333" r:id="rId18"/>
    <p:sldId id="334" r:id="rId19"/>
    <p:sldId id="320" r:id="rId20"/>
    <p:sldId id="303" r:id="rId21"/>
    <p:sldId id="342" r:id="rId22"/>
    <p:sldId id="331" r:id="rId23"/>
    <p:sldId id="332" r:id="rId24"/>
    <p:sldId id="319" r:id="rId25"/>
    <p:sldId id="304" r:id="rId26"/>
    <p:sldId id="330" r:id="rId27"/>
    <p:sldId id="318" r:id="rId28"/>
    <p:sldId id="309" r:id="rId29"/>
    <p:sldId id="313" r:id="rId30"/>
    <p:sldId id="305" r:id="rId31"/>
    <p:sldId id="328" r:id="rId32"/>
    <p:sldId id="343" r:id="rId33"/>
    <p:sldId id="329" r:id="rId34"/>
    <p:sldId id="316" r:id="rId35"/>
    <p:sldId id="306" r:id="rId36"/>
    <p:sldId id="317" r:id="rId37"/>
    <p:sldId id="307" r:id="rId38"/>
    <p:sldId id="344" r:id="rId39"/>
    <p:sldId id="327" r:id="rId40"/>
    <p:sldId id="312" r:id="rId41"/>
    <p:sldId id="308" r:id="rId42"/>
    <p:sldId id="345" r:id="rId43"/>
    <p:sldId id="325" r:id="rId44"/>
    <p:sldId id="326" r:id="rId45"/>
    <p:sldId id="314" r:id="rId46"/>
    <p:sldId id="310" r:id="rId47"/>
    <p:sldId id="346" r:id="rId48"/>
    <p:sldId id="311" r:id="rId49"/>
    <p:sldId id="347" r:id="rId50"/>
    <p:sldId id="324" r:id="rId51"/>
    <p:sldId id="299" r:id="rId5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00FF"/>
    <a:srgbClr val="FF0066"/>
    <a:srgbClr val="FF3300"/>
    <a:srgbClr val="9966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54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4" descr="Слово і Час. 2006 • №10 ПО НОВОМУ ПРО “ЛІСОВУ ПІСНЮ” ЛЕСІ УКРАЇН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Слово і Час. 2006 • №10 ПО НОВОМУ ПРО “ЛІСОВУ ПІСНЮ” ЛЕСІ УКРАЇНК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data:image/jpeg;base64,/9j/4AAQSkZJRgABAQAAAQABAAD/2wCEAAoHCBUWFRgVFhYZGBgaGhoeHBoaGhoaHhocGRkaGRgYHBkcIS4lHCErIRkaJjgnKy8xNTU1HCU7QDszPy40NTEBDAwMBgYGEAYGEDEdFh0xMTExMTExMTExMTExMTExMTExMTExMTExMTExMTExMTExMTExMTExMTExMTExMTExMf/AABEIAQ0AvAMBIgACEQEDEQH/xAAbAAABBQEBAAAAAAAAAAAAAAADAQIEBQYAB//EAEAQAAIBAwIDBgMFBwQBAwUAAAECEQADIRIxBEFRBSIyYXGBBhORQlKhscEjYnKCktHwFKKy8QcVM5MkU2PC4f/EABQBAQAAAAAAAAAAAAAAAAAAAAD/xAAUEQEAAAAAAAAAAAAAAAAAAAAA/9oADAMBAAIRAxEAPwCDbPe+tHBqLa8Q9DUmTQdNcWppNM1UDtdOYmhE0oNASaQmmappAaAlJNNLUlA9TS0zVTgaBaWmmactA8VxNNLVxNBxNNpaYTQOrpppNdBj/POgVq5RST1pwoOp2mmmnTQR7J7w9DUhqi2fGPQ1JNA002lLU0mg40k1yNnvbf8AX6T9KdbQwdzBIkDmD5b7H2FAxsRP+daeEnbI65/UUxbTQ2ogSSqjMSHhlUmJ2G3ltUttSFtaFWAckH7EYjoPsgfxrQRnEQCd/wC9KVj3oH+s75aJTODAx5Eg6TzxR73FK8KghV7x7oDMxPhgYMTjG00DRSzTmSN5GTIIgrABMjlgg00iPbfyoOBrppmqnzQP50podcWAEyMb+WJzQOppOaWMxzHkeZj09vMUgH5x6YLZ6YHOg4nI333/AM849q4udW0iBPLIJO3nNcfSeeIMjqOvL6iuETpiYOTjBWCBnc94H1oFLkbKPwjZvcmYEbZHnSrcyQVgZgyP3o2P8NMJEEz4d4BMYB5eRmnFlBCz3iYGGIwSIkCBkYmJoHinQPOmLTqCLa8Xsak0C34h7/pR6BjmmKRvk77GM+ZIikZjqECfKYot10QsrK6MIHJsyNROmIIg4xPkaAd608d5WmCCvdkGAwYAE9yAve2JJpq39DFXJaNRYARLlCNBzsG0mf4utReMgsCHDyuSC0bkRDZGIx1oSKJ/KgPwnFugARh1llViDGY1AxP40EXX0lJOkkEiZkjAJ607TXRQIlsk4E+VX/Zfwrxz95FNoHm7m3I9AC34UX4KvqnEyULv8s6AIwSctPLHQE1u+P7XW0uq/ct2RyG7eyjvN7AUHlnEWLlhyjyrKw1AZmMg5wZGQaO15XACBpySCq8useIkVcdufE1m48rwwZwoi5fQyyajBVMYBO5ms+GDvqcqMHkFUQMd1R+AFArTz/tTlrterwg6ZwYgGNyR1/vXCKDnJgwJMGAcSehNNs3JB7jCWn9ppwSdRaATqIj08Ps8RXFqBEBYFSWBEQRuYMqwJwTAyOoNcwggjGSzeyhVHvg+xpyKTgCT6TPtReI4C4gDMhAPPePWNqCLbOYIyJ0GCd2YHMQMacHFOZ5nu6YI3gAkMGkQTgxuc5964muoFDkGY7pkQMxmVYjmd5P737tEtOQcg90tBkQ3eJUjMzty5UNakNw7BdcYmD1B6MOU8qBiinxTFNPmgj2vEPQ/lRnOKEg749/yo1wUDEJQyFnMElQwg4iCCOUbUzi+PPy/l97UWYnVpMBjqIGkDDNnMnG9HN4qhJ0DJ0k4yVPiE94RqXYZCmTFMsW14p7FmypViWDSdQGptRIO5Ve8c5zGd6A3wt8NvxTGDotr4n3z91erflW3u9k8Bww0fKV7kDD6jPUliCqmMx5jrWh4PgEsWBatnQEUgMQDBjLtOCZyaquy+DJXVaOlIP7UhfmXyYlwYhEJAzBJjECCQyXbfw6VR76WjaVYJRjsGYiB3jJA0k7eIjlWXQDUNRMeQz5CMVr/AIn7UQ2wiC6rkkPre4cAwR3jDCQcgcuVY3TQX3YvaLI4S0rDX3TpYK7kzpXWQQgzsses5rV3vgvh7qIzq1u4YLlbjuT1Ri5aek159wLuLiG2JcMpUATLAyMe1b9PjK2lt9cNdSAEQyHaBMMcAAyCfzoKP4z7HdLguoq/JVSmDkO0sxI6GQZz4ay9sSQAAfL+/lXonY7jirILn5rMSzIoNu2jnmzZLkbCCdhgb1i+P4Q8NfdHUNEgCSAQwOkgjMQaAQTHdEgZkBV8gNvMZjMUJhB/z3FEuuwCwysWOAhwh0zmTJOczzXc0y54v7iOvLlzoOxXTSCloJnDXUJQBCrA+JDLExiAZnrVow/ZOGd2UnciGGxhh7D2qk4Ad9cE5+yQD6ycVe3LwKOFdtSzOAxXkRpAEjzigzbV1dSUBrWSAMSRBPLO81oruv5T69JIB73J1iSesgcjzFZzh9OtdU6ZEx0q8ucPotuC8IYKZkju+AnmCcRQUyGn0NaID5UALXjX3/KpL1HteNff8qkGJkzHON/bp60AuKKAL82CGBwFUvOwcEONB233gitR/wCMuCUC5xBEnwL+DOfxX8ayXaF9dKrpY7+JlMkADUYEzO+wre/BKheGtL98u31fSPwAoLntDiFdVW4yrb06rxYgArJC2/5iDPUKRzqjHx0nym7p+YuFEQrDVE793u8v+qtOO4RXs32GoFiyKAxAItdxVK7EFlfl9qvKmWDFBL7S49rzl3MsQB7KIA+n1oPC2GdoUT1zmMDH186Gm4AEkkY5nyEda2fAdlhotBMkgORn5aySF1ffOxYbZC84Bf8A0MWeGvXlAzaaCW1MAQB3WUAQZJPPugZBrKdmcE124ltIljAJ2GJJI6AAn2rXdm9ovct3uBuaAyoyK7MQBB0wdy5BiI3G9UXYyMl/5ZBDufliZBUOe+8HPgUgetB6D2NZ0Ii2wEsqIQESzjlcJkaZ32JO+NqzH/kXhO9ZcDLakPnEFfXcityoAAAwPKsh/wCRW/Z2o3+YxBHKF3FBi1JIgHURgwZUEYBz/bP1oTAznHL+3M0VnZ1LC5rMqP2hIIxqhBMH3300l5YMag3nBG2Mg+nU0A4pzGmTSzQS7aWzo0uUecs2wxy9/OrdNYRidAaZDACH82jI96oeGVS4DEATzmPTFXvEIFQqgtlSJK7D2kZ+tBnZrhSA11AbhnKupWJBETtO1X3aCMbJLouodCMdXB3PQg1RWLRPe0kqpGojpI51d8WV+QdLkicEnxDPcn359KClinxTFNEB86ACHvr7/lUlWz9KjW/GPf8AI1JCgkyQPX9etAK9xVpUhkDkgqU7gKEZV1YAkCc4jmCK3PwgwNnhx5Ef72rBXOGtlpdnSVXv4jAAkq0EzH2TW5+C7w+RagzpuOk+pDA/Rj9KDRWE1cMQN21kHoS7GfYmvMfiDgfl3AyiEuKrr/C2Y9jI/l869T4Fv2Dfum4P6XcfpXnPxjrW/wDKI7lvUE/hdjcAHoCF/loKXgOLNptQALQQDzWdyp5GMSMiTEVK7K7UupdDB2XUy6wowyg+HTtgbDlttT7XZgKa3YiBqKSAxUgwySII8M+TChcRwgtkEOjMuksFOxIkqOsYyMd6g9A7M4NU4y4+kq72kYS2qdTvrJIxJ0pMYofa/ZerjuEvgfadXP8ACjsh/wCQ+lC7K7RW63DupltFxHHMMuh0B64VvXPSrvtK5BssP/uiOY71u4ony7woDcFc1IjHmon1Ag1h/j68COHQmJDOx3gMVA+ne+lbHhka3YRHI16QpjbW5jHlLfhXnXxtxBfi2QDwBEUdcA/m0UFXbtrqIQhiM9zVsCANRdQMTMmYztSOANmBByACCBOYgbe+ac66V0OiGJBOkEzMgh1gyMg5Ix7UFmEAAKCIB09QIO3p60C1xrqSgn/+mkojKZL8jCxidyf+6aOy3KsYhlOVIiR+62zUDh7ihl1yVByJq/4hl0EuYQjBA0MP5pk8sRQZmlpJpQKCZwnFBFZSuqSvPGCCQR7VY3Llv5LsqkBjkcleMEfdGKp7DAMCQDBGDsY61peJY/KfSARpxnBWJkADBHTy3oM6oolMFP0mgCg76+/5GjLbBYA8/T6knYeZwKEniHv+VSbRgnEnJA6hQSV2O+BkQRQRuJtuUGtwEDE5IYAgd4AFix8Qyogz5VffBXFfs7qc1Nu4vX7jn6Faok7K1uNbhNXMqTkknSijltA86sPhVSvFi2p1q/zLcjmuloaJ/dB35UHonZ10M16ydmAdY3Kuul48w4b6isX8eWWW7b1EM3yk1EcyrMCY85FWZd0S3eUHXZdkYAEkowlgBucpMcyQOdXXaHZ9rjrU4VwBpcQdM5BB+0jbjqDyNBhuHuo6Ip0KUUuCqy7OGCqhZuuqTAAAB2ovGd5Et23YzH7OAPlvJ1hyVlhvEdedQr/Zxs3Pl3yVAOSMgjl7HrTrt61bZWsuygEa2xEEECAxyRPI9aAaO3C30aZKMrGJiPtDO/dLD3Neh3eP0oNJAV4a07KzIdX2G0ZBE46iByNeY3rhZ2YyTPemCZG4x71afCPE8czNa4d4RMsGAIExGgMREz1ig37WyotoDIthZJ+07dxPfLN/TXlnaHGH/UvdGlj8y4RqkjxEDptit/21cu2rTXSjDQMS6mHc6Nbact4tthy2Feb8NbV20u2kZziSRsO8QBPUmgk8TCxrIRCsr8tJDFXA7hkljCkS55HlTOItkGSImIEqY7okAgmd9/P1otu2E7mYJGpXGuBDRqAERLT+RzQWIgKBAEAZOQOZG2qZk86BtOt3CpBUwRzptdNBacN2jcdlQhWk41eWZn+1WjP4iks0ZWSOe0nGY552rO2k0lXdW0TvkT6Efp0q6RyVYlxonuMCTp6A6hH60GffJJiJzHTypIpT9fOkFAXhyNayJyMdc7Vo+JsM1t4UqNII0iNX3kKRjb8vOs7w6lnVVwZEHzq5uXLveIMPbjUMFWBBOsH0jHSgqdNOipvF9ofMUBkEyO9OfQY296higFb8Q9/yozNE8sHOemZ9qCniFEumAT0E/rHriKCVxd4JYA0qTc1R3jqj77Kyhh0BBAxzFWH/AI64ebr3CJ+WmP4nMD8A1VPavE8M9qUCa4SIw8ydQbugNgiT1rS/Ao0cM7x47gA8wig//saC64wBb2DC3FDqejYJI8wdLR5imcHcVLvy0Oguuu2DsjFmD2D1QsuodCxjcVF4s60KDxK2pDylZ7voUP4DpVR22huWRdQ9634hs2k6QG9VKiemelBp+0eETjbLALpu2yQQd1YZ0k81PI+9ef8ABcCWcqZlWOpI3CeJd/FGrH7pq97A+KFQ3Hvh2uMqLqWO+EnTqGwbMaucbCjDsm1xmu/au/LYd5mEka2l2kEggLIAPMzQV3xFaQhTbllGrv6VVQCAQiRuAFPWNgauezOzUROD1KNV24+ojBZWt3HRSRkwAv0rOdtHiFEO7Oig6IMgDcSNwTtkZ861vHq/+n4TQ4RwE0sxUAH5JnL+U+dAXtnsZXsXlQEODKd5o7qo2mCYM5HvXlznfFeu/Dzvodblxbjh5LKVIhlAA7sD7JrzHjeHDX7qqQoD3CJk4DnACgyY5UC2i6kKyJ3JB0vDEAaiQQShOd4MkRTL6gHuqQP3hkGcgkEgn3plnhmju3AVwEkNpY946TMaNpnaYzSO8wQrLIWA8khcxDGJG59/qDalcNwLuNQgCYknn0qKaNY4lkkCCDurCQfagsU4W+I7yEDYEkj8qlfL0o50IrHcAnS2OciBzxFVqW7bKX0sgmCVIKgx0OaG3BEjuOr+Wzf0mgh0qia41ymDI3FBIS0UZdasoneCD7TV1xvFK1s6LgmMgxJG0evtQuF7QZ0I0hmXJU7Mo3IEb+VNu8OlxEKAIx1kJ96CAwnrtHL0oKxRRBQwtE00AU8Qo3yNbKgMaiAT0GZjz3oKnvD/ADlR9ZU46EH0Iz79POKCu4+0ivoSSi/aIOS20+ZAB9623Y508Jwy/eN9j5lTArOcN2tbWy9siXOuYXDFiQGBII7oxkTgRWj7NX9hwq/dR292uhP1FAVLkFiJw3kYmGB9Zn2WhcS627mvdHOlxvhgQfYrPuJ511wRJzkQQNyVmP8AaHUeoqE1wFCr/wALR0JgMPMGCP5aCnvdnEXmsrkhoXzUkaT7gg057D2gWRyAQQ2kmCBuG5cmwZwKf2gGQ2i2Sbag9G0OVVhnYqin3ozcWjoIXCiWBH2iR3QfMj6GgZauu9xLbHxNbLCS24RokzEZGN+cxXoPA8Gt7hrKsWACr4TBwNO9Yv4d4b5nHTyRyf6MAfQVuPhhp4ZP3WuL/RduL+lAbs/s1LM6Cx1ETqMxE7dN68i41ouuc/8AuOcGD4ycEbGvamNeI3yNZJBjUZgxic55UEw30IXSxO5JIRDbHMupbvn3PryqO9yVTyG/WYn8gf5qNx5Rwi2Qmss0AKFGkSSp1QCI0nIJ3zQm4dlXv+NWg5BEHKFYxBE/hQDrjXCuNBK4DiijQT3D4hE46xVvxFy0ia0NvVHdhQCeRyFnrtVAiFjCgk8gBJ+gqSnZjlS2mGH2Tgx1H9qCM7liSdyST6kyafw2jWNYJXnGPTag0tBd8BwyoxuB1KidOev3schTAC6fswS1u4SAN9LmQY9QBVOtGs3mU6lMGN/KgsO1UAutHMAmORIz/f3qNihlyxJJkmnigAniH+cjU3hT35x7mI5zI22qGvjHqfyNLxEwQu7Qo89WKC37A4DuAhbF5+IUwlwgMjK5XUNywgzsNhvU607W7XDzutu8MZko7n37yr9aiXbaJdRL9lkFtFBeyWzpQlXdlUEAl98GRXC4f9Pwr9HuzOc/MViCfMUFzdSZCEapGk+cgox5ESJ9Gqi4myuoFRiCpWTJRlldsqQAVB62vOruwRoWSBAZGnI/ZnQG9NIQ+9RO1bRDhttQBnpLA/7X0k+TsKCn4zhma2efyidLfetsdWR9kqWGP3j0oVlQDaSJgfMYdSJj6KPxqbwfFq1z5Z5tpK+TSrLHUaj/ALqBEBXGe4EbIkaEua4HXSgig0fwNwGm7dc50EqD6sfxgVe/DBi3cT7nEcQPrdZh/wAqB8GJ/wDTlzvcuOx+sfmDR+xGi7xafdvhh6Pbtv8AnNBbXDXiF4jWZ21Z9JzXtvEbD+JfxYD9a8V4iyTcZAJbWQB1MxQS772kdPlO07sYLQYEzkmCCeXrtFQFNwku57zSD1lZGfxqztdhswR0aNYIXTmGBAIYHqCT09BNR+ITSWDEk4hoADQSsiMGKANdXKKSgNwiOXAQgHcSY2zV9avFtalGBG8EwTt3G2HXlVDwlzS4MKc41bAnn7VoHLOhBABjukOYPkG3X3EUGZbzpBSkVwoJXC3EAZXWS0DVzUdR6b/hVi/AoLbnUCB3kbE7ZDGqdGggx/nSr50V0dywKMAyiI0sqx6TOKCmUUSKEGoo9aAIHeH+cjRGB1Lue8uBgnIwD1pn2h/nKn3tjyj/AAfpQSeO7VKI6pd7t1iGttJZApnxFpyWYbZFTOC73Ap1t3mB6EOoInykVJ7DdLKvxDxcZu8SqajpA0i2YBCSTMmMLUT4f4tf9PxdthEoLqjpoMsB7R9KCTw3EQrQYwj5EgaT8q4T1yEc+lWXEw6ARJBkE9CNLp6kNBP3rnlWd4TilJQFhpLMjHlpuKBn0Ck1ecKxYENuN4+zuCIG5DBz63E6UGe4vhSHW6h76mZyBqABRyOZK6THMz505+HAcOvhYXGAGYD2rupfZ0I+nWj9rHR0EyOcSCQRgbBiYJHhuLTrNyUs8iWub7wWRBP8zP8AjQbnsDh54ThgGGk20do+0SNemeQ1HPpFG4MxxV9eq22P9KqP+LfSqT4K47VZ+VJXSYUj7JIkYPI5x+6aurgKcVbcx+1ttbaObp+0TH8PzKCyvLK+4P0IP6V5H23ZFvirisMfMYmc4Y6hjnAM1682xrzb404YDjFJiLi2yZmMd1tiOS8qAo4pGCmQgBPhGlPD3dYnE8wdvSs72hxKPcMBQYglQwAI3ENmcbzHSg3eFdnCZDayPMAhdMCd4nE8qldpdmpaYFGYySCHI1TGrURAiemYPOgiGKUCumkFA+0YYQATOxEg+RmtBaQqrHQisRlQw0t1mMLv0qh4aNazETzGofTnV9xKq6bI4HLwx6MBigzjb7R5D8hSAV1EsxqGrwyJ9JzQdZbSytEgEGOsVoLzWzbd5BDgcohwCQfJ/wC1Rr160jaWtDyMCCOoM0y7x9vQyKkahtAieR3O1BXLRAKGtEnyoBwdS+tGIkx6e+RQp7w/zlRXoBp8zV+x1ie60QJkjGnp3vxonZyMFdMo9xQqEnTPfGtJxEiBmAdudX/ZdlRaGlidYGtSgAiYVg0ySWgTB3qP8QoAqtswIg6CsEDCgzGQAevdoM6OHZbmh1hhIZSZ0kAgBiDvk+wrWcBdJvdBcAOeTOsE/wDyi39DVd27cUOHwPmBHPXvqJ+jFhS270i23MI8R1S6Lw/4UD+1WVyYjK64P2dMJcQD0j/4gai8bqS6jkyCgYdBoyVXyDIT/MKk8eCt52+ynEXlM/cfQ0emlnEUnF2S1iPtWzH9U2nA9xbP81B3w3xYt8S1omFuEoD0cMfln+rH81bHtjiJsJfIhrNy27eQDaH/ANjt+Nea8USLhYYOrUD0JIYH2wa9DuJ83hLjCNN+xcaByYrq/wCTP9BQaYjlXn/x+sf6d4kw6kHnoK9M9a23Z9/WgPOFPs6hgfxI9qxvx6hKWgMn5t0D3YED8qDL9tW9YW6NRVwquxKka41T3f18xyqF85y7K7E6C4AJ8IEwB5Vb/LHDqyXxrQ6l7jPhySO9JWPAwBH3TvVJw4OCd4Kn1WB+RFAaaWaULXRQG4F3DroiTgTjetE5XU0AM+nK9c4BJwffMVmbNsswAmSeVaFyUTvu5B2bTt+Y+tBm2GTiM7dPKuFcxkkkzPPr51wFBY8DfJUo660AJ81A3Kmm3eEWC9ttSjdT4l8z1FC4HiNDhjkZB9DvVjbfh076kkwRpmdxtEe2aCqFP1UxRRIFAP7Q9aORketRwO8PWjvQE7Pe8GNm3pO7sG27uQCf/wC8xTdb3LwS8xIt6g0Ge7bUloOQcLAo3A9mvccspZFCEsymGMDAGciVk7fWKk8RZ4ZLhZLza1Y5uS5ck98OCBA8Q85oM5xvHNdKFlUAJCWwICoO9AMTvJktvJiMVd9maWCjeFvATEwyEZHqv4VXcbwCWwjhn0OpK28EqFOnSTq0vEQCwnAmcU3hjpVyDB0wveMktK77kwW+k74oLnt8z80mR+0tnGMG25JJCt1HkJGc1NuCNaE4J1D0drDD3kVU9p8QDqRh4dE7MCQiKMNsQRGxO2xwZvE3yEJknU1kktkwlhXgTkCYJ86CiutOljzS2ffQs/lXoPwZeD8GUnwG4CPJ1Zx/z/CvO1bVbtH/APHpPqjssfSKtPh7t88K7FlLW3EOoiR91xO8SQfIjpQb7stHZOFvW9JDWra3ATEpoDKw6kEn+o1RfHUslsL4jfcDIGYjcmBmpPwX2vr4dbClDctdwq7ae6oChgIJbY1W/G3EfJfhlDamT5lxtss7qSYMgSdUYNBE4nsh7oXU7uArmSAoLDCycAHcd4mNMzBzn/8ATlJQkEqYMGRIjnscADHSrxu3bLpqeVBIhA06WVcPyG6heWCTVLBILH7TE5M45UDq6urjQLZIDLJIAIkjePKtIG1AwYWMMpMnrIbER1rP8EVDqWJGRkRgzgmeVaVCSSSWAAOMMGzuP+6DJ3FgkDMTnrnekBqwvcAWlkdCCSQJjE7Dliq8CgeK4VxrqB6/hRYoSzRf83oAfaHr/epDio48Q9akGgVE1Ky6oVlycYIMiSRgd0fWovEXFsQgVXeAWZxqCkgd1VIIwTEkNJBiAMyrSawyADvAn+lSf0/CovxAgLpdGVuJ9H72tPIhnbfbHWgGOKe6VDQYEKAqrGognwquCY+syciuPDk3FSMagDkiM6SSd8AHGMCSeVA4B4jTCxzjodWN874B58oAM9rNyGvKjEOCFAVjkyrsdIOI1AGIJbBkGghNfLXHY7M7EfzMxXl+6QZmpvxD2go/YBSpRVBzza1b1NtkxCx0HU0HhOAKD5t8G3aHIjQzx9i2rAMxORqgABmM1WcVde47u4YO7FtITrmM5gQBQP4TjgiaGUkS2RvDRjPmPxjrWp7C+Hzc03nDW7Mj/wBzLPnZVAliciBVL2DxXDo6G4iyBlnloIySFOBGABBzW/s/FvZ6EFrxdwN9DPpn7KlV0r6LFAG58JW+I4i7xF1HsoSuhQVUsR4rjrkCTyPuKzXE8Hp7T/07qb41AAXGCyNAZRIAAA5CIrRcV/5J4WYW1cdcZKqB18LGaytztscT2jbvrbcLqQBVy5CgzOnnvgHagPxnAIl0XoRAbug2CVOhShCsYOZIk4gTULilAcqvhHh8hy/ACrN2RrN9ECojaX03DNzF510xyAAG+RVSWnNBwpDSxU3su22ouFUhcGSBE9POgZavAqENsMJklR3jHn71a8PaARiNek/ZIOoRmVO/Tb8aLfW6RKOsHkd/rOfoKq+IfiVy+qOoAI/qXagrWiuEUsUsUHRSqKSlFA8U8CmURNqAHMetSDQIyPWjmgHqKmRgj/qjcVK99IKXGUMjCV1FRvOQQZ7wIPnQnWmkHQyA90lT6MNj/f1oFt8PcLsljhbbusAsGuOok6Q0O5UieZxmql7103C9x31g6X0nQQq4CgjCgdAIHvV/2R2i3D3XdkLoymZPeiQEAc7RqGPKofavaPz7rXCILacSWjSIABP+CgqixJLuxYlSFJbURtGrUDj0g09gsqzMxkEHSSDI2BLjbOwJ2qXw3C22ddSNokaoziRnIitxwHwXwwuI4LOjIzKG6jTEkciCTAg92J3FB5wg7pyiiROAzyNiNWdMxO3OgYYjukb6yCO9n7I0908udeodrfDHDWjdvBNkELJIDsWEj17tY+72JfC6/ltoMnAOxzMkRsd6CL8PLYXiQbsBAGKl2wrjKFoENtEERmry4bH+s12nWytq2ZuW0TRriFIWDM64kiZGKrfk2H1K1m4jHWVbWGljBUNqGwyTGaPD2UYKyhbyoHBWWhFAADefOgdx9+V+WQuuVZ20w5fR39RInxMxqFppQuSeZyT5nen0DAtHsXmQ4gg4IIkEeYocV1BNtBGBYK9vT4ijEgTsYOfpRCtwghLocbQYDQR0P96h8NxTIZXnuDsRUg9oIMiygbrAweoxQVzLGDg0lFvOXYsYljPpQ4oEyKUVxFKtA5afmm0SaAY5eoopFMIyKe9AhNNNKabQOYgqVPMRP0j8auexWtOgR7aM6+EsSCwiIBBGcT9aoyKeojIoNMt5QpX5KBCcjSIPnJEn1mZG9P4ntB+Ht919aBpT7LIWnukmceLGdztiqAca/Mz60K/fd/EZA2HIe1BoTca8EuO85kJ98qdMuZgLgiByJxmnJxd8SNYBO5wInM77edZpOIcCAYH+dabdvu27GgsO2uP1kIHZ1BksTOpo5Dko/U9aq2YnfMCBPlSRSigdbtliFUSTgCjNwrhdRXuzE+Y/TBzUrsZgrszGAEYx12AFWL2RdE64tkahtIYKFCnoBE4FBnwD02/z9abWjv2EWy4VlwsahEnvTBjfkPr0qts/LdraEBAMO2BP+ZyetABOzrjLqC4iRkSZ2hd6iMsGDyrV3UCo416SWBnA7o0yJyTAWPpUO7wNh4YvBaTuMTnY/wCYoM/XCtBd4Gy+dQBnOlgMDAERvjNV7G1buHT+0TQRmDk7wcA7b+dBX11aPsy4gtKX0Yn1APi5zMT+FJ2ndtm0wXRq7oxvg90CegoM9FOpQIrqBDvTopoGfei6POgYRTYohWu00DKWlKzShKBtdT9HnTYoGmmmiEUkUDSJrlpRSgUHUlLOYrooOiuBrmrhQF4niXcgsZjbER7VHp5NNbegbApDSsc02aBRS0gpJoCqa6kXpSk0H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Купити книгу Лісова пісня (Леся Українка) - 9789663493572 |  Інтернет-магазин Yakaboo.u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668" b="4346"/>
          <a:stretch/>
        </p:blipFill>
        <p:spPr bwMode="auto">
          <a:xfrm>
            <a:off x="460375" y="1643050"/>
            <a:ext cx="2844774" cy="3674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2586046" y="1785926"/>
            <a:ext cx="67723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uk-UA" sz="4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Незвичайно-</a:t>
            </a:r>
            <a:endParaRPr lang="uk-UA" sz="4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казковий світ персонажів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“Лісової</a:t>
            </a:r>
            <a:r>
              <a:rPr lang="uk-UA" sz="4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4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пісні”</a:t>
            </a:r>
            <a:endParaRPr lang="uk-UA" sz="4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Характеристика персонажів драми-феєрії “Лісова пісня”&quot; - презентація з  української літератур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854" t="27827" r="40766" b="4043"/>
          <a:stretch/>
        </p:blipFill>
        <p:spPr bwMode="auto">
          <a:xfrm>
            <a:off x="467544" y="692694"/>
            <a:ext cx="3571265" cy="54619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923928" y="3284984"/>
            <a:ext cx="5040560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uk-UA" sz="9400" b="1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МАВКА</a:t>
            </a:r>
            <a:endParaRPr lang="ru-RU" sz="9400" b="1" dirty="0" smtClean="0">
              <a:solidFill>
                <a:srgbClr val="FF66FF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rgbClr val="FF0066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550657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Характеристика персонажів драми-феєрії “Лісова пісня”&quot; - презентація з  української літератур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854" t="27827" r="40766" b="4043"/>
          <a:stretch/>
        </p:blipFill>
        <p:spPr bwMode="auto">
          <a:xfrm>
            <a:off x="395536" y="1484784"/>
            <a:ext cx="2589228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641208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Мавка</a:t>
            </a:r>
            <a:endParaRPr lang="ru-RU" sz="3200" b="1" i="1" dirty="0" smtClean="0">
              <a:solidFill>
                <a:srgbClr val="FF66FF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</a:p>
          <a:p>
            <a:pPr algn="just">
              <a:spcBef>
                <a:spcPct val="0"/>
              </a:spcBef>
            </a:pP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     Інші назви </a:t>
            </a: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–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</a:rPr>
              <a:t>Навка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</a:rPr>
              <a:t>Нявка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</a:rPr>
              <a:t>Лісовничка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</a:rPr>
              <a:t>Нетря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</a:rPr>
              <a:t>Лісова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uk-UA" sz="2500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500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Типовий образ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мавки – це </a:t>
            </a: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дівчина з зеленим </a:t>
            </a:r>
            <a:r>
              <a:rPr lang="uk-UA" sz="3200" b="1" dirty="0" err="1" smtClean="0">
                <a:solidFill>
                  <a:schemeClr val="bg1"/>
                </a:solidFill>
                <a:latin typeface="Book Antiqua" pitchFamily="18" charset="0"/>
              </a:rPr>
              <a:t>во-лоссям</a:t>
            </a: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У </a:t>
            </a: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народних </a:t>
            </a:r>
            <a:r>
              <a:rPr lang="uk-UA" sz="3200" b="1" dirty="0" err="1" smtClean="0">
                <a:solidFill>
                  <a:schemeClr val="bg1"/>
                </a:solidFill>
                <a:latin typeface="Book Antiqua" pitchFamily="18" charset="0"/>
              </a:rPr>
              <a:t>пере-казах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часто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згадується</a:t>
            </a: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, що мавка не має спини,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тому </a:t>
            </a: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ззаду видно нутрощі. </a:t>
            </a:r>
          </a:p>
          <a:p>
            <a:pPr algn="just">
              <a:spcBef>
                <a:spcPct val="0"/>
              </a:spcBef>
            </a:pPr>
            <a:endParaRPr lang="ru-RU" sz="2800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uk-UA" sz="2800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5049160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Характеристика персонажів драми-феєрії “Лісова пісня”&quot; - презентація з  української літератур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854" t="27827" r="40766" b="4043"/>
          <a:stretch/>
        </p:blipFill>
        <p:spPr bwMode="auto">
          <a:xfrm>
            <a:off x="395536" y="1484784"/>
            <a:ext cx="2589228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285728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ru-RU" sz="3200" b="1" i="1" dirty="0" smtClean="0">
              <a:solidFill>
                <a:srgbClr val="FF66FF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</a:p>
          <a:p>
            <a:pPr algn="just">
              <a:spcBef>
                <a:spcPct val="0"/>
              </a:spcBef>
            </a:pP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     Звичайним місцем їх перебування є ліси.</a:t>
            </a:r>
          </a:p>
          <a:p>
            <a:pPr algn="just">
              <a:spcBef>
                <a:spcPct val="0"/>
              </a:spcBef>
            </a:pPr>
            <a:endParaRPr lang="uk-UA" sz="34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     Мавками ставали діти, померлі нехрещеними, рідше – діти, яких украв чорт.</a:t>
            </a:r>
          </a:p>
          <a:p>
            <a:pPr algn="just">
              <a:spcBef>
                <a:spcPct val="0"/>
              </a:spcBef>
            </a:pPr>
            <a:endParaRPr lang="uk-UA" sz="25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5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Мавки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не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відкидали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тіні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, а коли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бігали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по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траві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, вона не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хиталася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під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їхніми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ногами.</a:t>
            </a:r>
            <a:endParaRPr lang="uk-UA" sz="34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ru-RU" sz="2800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uk-UA" sz="2800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5049160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Характеристика персонажів драми-феєрії “Лісова пісня”&quot; - презентація з  української літератур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854" t="27827" r="40766" b="4043"/>
          <a:stretch/>
        </p:blipFill>
        <p:spPr bwMode="auto">
          <a:xfrm>
            <a:off x="395536" y="1484784"/>
            <a:ext cx="2589228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7141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28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Book Antiqua" pitchFamily="18" charset="0"/>
              </a:rPr>
              <a:t>    </a:t>
            </a:r>
            <a:endParaRPr lang="ru-RU" sz="2200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uk-UA" sz="2200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2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Поширеним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було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уявлення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про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танці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мавок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на так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званих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ігровищах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</a:rPr>
              <a:t>–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місцях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, де не росте трава. Часом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їм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приписувалося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висаджування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квітів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у горах. </a:t>
            </a:r>
            <a:endParaRPr lang="ru-RU" sz="27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ru-RU" sz="22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2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Вважалося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що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мавки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заманю-вали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хлопців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у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хащі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, де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лос-котали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їх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до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смерті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ru-RU" sz="22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Часто просили в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подорожніх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гребінець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Якщо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його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отриму-вали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, то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розчісувалися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і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йшли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, а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інакше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могли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</a:rPr>
              <a:t>й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завдати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</a:rPr>
              <a:t>шкоди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uk-UA" sz="2800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6549439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Пин от пользователя Ольга Бурмистрова на доске mermaids art | Картины,  Русалка, Рисунки русал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61" t="17170" r="6156" b="10932"/>
          <a:stretch/>
        </p:blipFill>
        <p:spPr bwMode="auto">
          <a:xfrm>
            <a:off x="539552" y="692695"/>
            <a:ext cx="3497422" cy="55792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923928" y="3284984"/>
            <a:ext cx="5040560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uk-UA" sz="7000" b="1" dirty="0" smtClean="0">
                <a:solidFill>
                  <a:srgbClr val="FF00FF"/>
                </a:solidFill>
                <a:latin typeface="Book Antiqua" pitchFamily="18" charset="0"/>
                <a:ea typeface="+mj-ea"/>
                <a:cs typeface="+mj-cs"/>
              </a:rPr>
              <a:t>РУСАЛКА ВОДЯНА</a:t>
            </a:r>
            <a:endParaRPr lang="ru-RU" sz="7000" b="1" dirty="0" smtClean="0">
              <a:solidFill>
                <a:srgbClr val="FF00FF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rgbClr val="FF0066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583038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Пин от пользователя Ольга Бурмистрова на доске mermaids art | Картины,  Русалка, Рисунки русал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61" t="17170" r="6156" b="10932"/>
          <a:stretch/>
        </p:blipFill>
        <p:spPr bwMode="auto">
          <a:xfrm>
            <a:off x="452077" y="1484784"/>
            <a:ext cx="2482388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7852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smtClean="0">
                <a:solidFill>
                  <a:srgbClr val="FF00FF"/>
                </a:solidFill>
                <a:latin typeface="Book Antiqua" pitchFamily="18" charset="0"/>
                <a:ea typeface="+mj-ea"/>
                <a:cs typeface="+mj-cs"/>
              </a:rPr>
              <a:t>Русалка водяна</a:t>
            </a:r>
            <a:endParaRPr lang="ru-RU" sz="3200" b="1" i="1" dirty="0" smtClean="0">
              <a:solidFill>
                <a:srgbClr val="FF00FF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Дух померло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ї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жінки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або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дівчини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 –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істота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жіночої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статі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з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</a:rPr>
              <a:t>риб'ячим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хвостом і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незвичним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кольором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шкіри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 (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бла-китним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синім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</a:rPr>
              <a:t>чи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тем-ним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).</a:t>
            </a:r>
          </a:p>
          <a:p>
            <a:pPr algn="just">
              <a:spcBef>
                <a:spcPct val="0"/>
              </a:spcBef>
            </a:pPr>
            <a:endParaRPr lang="uk-UA" sz="28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Н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е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</a:rPr>
              <a:t>лишають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 за собою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</a:rPr>
              <a:t>слідів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endParaRPr lang="ru-RU" sz="36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uk-UA" sz="2800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800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ru-RU" sz="2800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ru-RU" sz="2400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400" dirty="0" smtClean="0">
                <a:solidFill>
                  <a:schemeClr val="bg1"/>
                </a:solidFill>
                <a:latin typeface="Book Antiqua" pitchFamily="18" charset="0"/>
              </a:rPr>
              <a:t> 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3237528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Пин от пользователя Ольга Бурмистрова на доске mermaids art | Картины,  Русалка, Рисунки русал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61" t="17170" r="6156" b="10932"/>
          <a:stretch/>
        </p:blipFill>
        <p:spPr bwMode="auto">
          <a:xfrm>
            <a:off x="452077" y="1484784"/>
            <a:ext cx="2482388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7852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Можуть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спілкуватися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зі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своїми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живими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родича-ми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, часто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дають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пересто-роги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передбачення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при-чому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в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римованій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формі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uk-UA" sz="28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Можуть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задавати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загад-ки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залоскочують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до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смерті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того,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хто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не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зможе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дати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правильної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відпові-ді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uk-UA" sz="2800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800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ru-RU" sz="2800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ru-RU" sz="2400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400" dirty="0" smtClean="0">
                <a:solidFill>
                  <a:schemeClr val="bg1"/>
                </a:solidFill>
                <a:latin typeface="Book Antiqua" pitchFamily="18" charset="0"/>
              </a:rPr>
              <a:t> 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3237528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Пин от пользователя Ольга Бурмистрова на доске mermaids art | Картины,  Русалка, Рисунки русал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61" t="17170" r="6156" b="10932"/>
          <a:stretch/>
        </p:blipFill>
        <p:spPr bwMode="auto">
          <a:xfrm>
            <a:off x="452077" y="1484784"/>
            <a:ext cx="2482388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500042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2800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</a:p>
          <a:p>
            <a:pPr algn="just">
              <a:spcBef>
                <a:spcPct val="0"/>
              </a:spcBef>
            </a:pPr>
            <a:endParaRPr lang="uk-UA" sz="2800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800" dirty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3600" b="1" dirty="0">
                <a:solidFill>
                  <a:schemeClr val="bg1"/>
                </a:solidFill>
                <a:latin typeface="Book Antiqua" pitchFamily="18" charset="0"/>
              </a:rPr>
              <a:t>На відміну від інших подібних істот, зустріч 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із р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усалкою </a:t>
            </a:r>
            <a:r>
              <a:rPr lang="uk-UA" sz="3600" b="1" dirty="0">
                <a:solidFill>
                  <a:schemeClr val="bg1"/>
                </a:solidFill>
                <a:latin typeface="Book Antiqua" pitchFamily="18" charset="0"/>
              </a:rPr>
              <a:t>в українців зазвичай 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вважалася </a:t>
            </a:r>
            <a:r>
              <a:rPr lang="uk-UA" sz="3600" b="1" dirty="0" err="1" smtClean="0">
                <a:solidFill>
                  <a:schemeClr val="bg1"/>
                </a:solidFill>
                <a:latin typeface="Book Antiqua" pitchFamily="18" charset="0"/>
              </a:rPr>
              <a:t>доб-рою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600" b="1" dirty="0">
                <a:solidFill>
                  <a:schemeClr val="bg1"/>
                </a:solidFill>
                <a:latin typeface="Book Antiqua" pitchFamily="18" charset="0"/>
              </a:rPr>
              <a:t>ознакою чи </a:t>
            </a:r>
            <a:r>
              <a:rPr lang="uk-UA" sz="3600" b="1" dirty="0" err="1" smtClean="0">
                <a:solidFill>
                  <a:schemeClr val="bg1"/>
                </a:solidFill>
                <a:latin typeface="Book Antiqua" pitchFamily="18" charset="0"/>
              </a:rPr>
              <a:t>свід-чила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600" b="1" dirty="0">
                <a:solidFill>
                  <a:schemeClr val="bg1"/>
                </a:solidFill>
                <a:latin typeface="Book Antiqua" pitchFamily="18" charset="0"/>
              </a:rPr>
              <a:t>про високі </a:t>
            </a:r>
            <a:r>
              <a:rPr lang="uk-UA" sz="3600" b="1" dirty="0" err="1" smtClean="0">
                <a:solidFill>
                  <a:schemeClr val="bg1"/>
                </a:solidFill>
                <a:latin typeface="Book Antiqua" pitchFamily="18" charset="0"/>
              </a:rPr>
              <a:t>мо-ральні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600" b="1" dirty="0">
                <a:solidFill>
                  <a:schemeClr val="bg1"/>
                </a:solidFill>
                <a:latin typeface="Book Antiqua" pitchFamily="18" charset="0"/>
              </a:rPr>
              <a:t>якості людини, 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її безгрішність</a:t>
            </a:r>
            <a:r>
              <a:rPr lang="uk-UA" sz="3600" b="1" dirty="0">
                <a:solidFill>
                  <a:schemeClr val="bg1"/>
                </a:solidFill>
                <a:latin typeface="Book Antiqua" pitchFamily="18" charset="0"/>
              </a:rPr>
              <a:t>. Тому </a:t>
            </a:r>
            <a:r>
              <a:rPr lang="uk-UA" sz="3600" b="1" dirty="0" err="1" smtClean="0">
                <a:solidFill>
                  <a:schemeClr val="bg1"/>
                </a:solidFill>
                <a:latin typeface="Book Antiqua" pitchFamily="18" charset="0"/>
              </a:rPr>
              <a:t>здат-ність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600" b="1" dirty="0">
                <a:solidFill>
                  <a:schemeClr val="bg1"/>
                </a:solidFill>
                <a:latin typeface="Book Antiqua" pitchFamily="18" charset="0"/>
              </a:rPr>
              <a:t>бачити русалок приписувалася малим дітям, 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«гідним</a:t>
            </a:r>
            <a:r>
              <a:rPr lang="uk-UA" sz="3600" b="1" dirty="0">
                <a:solidFill>
                  <a:schemeClr val="bg1"/>
                </a:solidFill>
                <a:latin typeface="Book Antiqua" pitchFamily="18" charset="0"/>
              </a:rPr>
              <a:t>» 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людям.</a:t>
            </a:r>
          </a:p>
          <a:p>
            <a:pPr algn="just">
              <a:spcBef>
                <a:spcPct val="0"/>
              </a:spcBef>
            </a:pP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uk-UA" sz="36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800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ru-RU" sz="2800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ru-RU" sz="2400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400" dirty="0" smtClean="0">
                <a:solidFill>
                  <a:schemeClr val="bg1"/>
                </a:solidFill>
                <a:latin typeface="Book Antiqua" pitchFamily="18" charset="0"/>
              </a:rPr>
              <a:t> 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238564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Лесная песня. Русалка полевая - иллюстрация к произведению Леси Украин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44" r="9025"/>
          <a:stretch/>
        </p:blipFill>
        <p:spPr bwMode="auto">
          <a:xfrm>
            <a:off x="629576" y="692696"/>
            <a:ext cx="3294352" cy="53494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923928" y="3284984"/>
            <a:ext cx="5040560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uk-UA" sz="7000" b="1" dirty="0" smtClean="0">
                <a:solidFill>
                  <a:srgbClr val="92D050"/>
                </a:solidFill>
                <a:latin typeface="Book Antiqua" pitchFamily="18" charset="0"/>
                <a:ea typeface="+mj-ea"/>
                <a:cs typeface="+mj-cs"/>
              </a:rPr>
              <a:t>РУСАЛКА ПОЛЬОВА</a:t>
            </a:r>
            <a:endParaRPr lang="ru-RU" sz="7000" b="1" dirty="0" smtClean="0">
              <a:solidFill>
                <a:srgbClr val="92D05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rgbClr val="FF0066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1020666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Лесная песня. Русалка полевая - иллюстрация к произведению Леси Украин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44" r="9025"/>
          <a:stretch/>
        </p:blipFill>
        <p:spPr bwMode="auto">
          <a:xfrm>
            <a:off x="470813" y="1484784"/>
            <a:ext cx="2438673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42518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smtClean="0">
                <a:solidFill>
                  <a:srgbClr val="92D050"/>
                </a:solidFill>
                <a:latin typeface="Book Antiqua" pitchFamily="18" charset="0"/>
                <a:ea typeface="+mj-ea"/>
                <a:cs typeface="+mj-cs"/>
              </a:rPr>
              <a:t>Русалка польова</a:t>
            </a:r>
            <a:endParaRPr lang="ru-RU" sz="3200" b="1" i="1" dirty="0" smtClean="0">
              <a:solidFill>
                <a:srgbClr val="92D05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350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Інші назви – </a:t>
            </a:r>
            <a:r>
              <a:rPr lang="uk-UA" sz="2800" b="1" dirty="0" err="1" smtClean="0">
                <a:solidFill>
                  <a:schemeClr val="bg1"/>
                </a:solidFill>
                <a:latin typeface="Book Antiqua" pitchFamily="18" charset="0"/>
              </a:rPr>
              <a:t>Гречуха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uk-UA" sz="2800" b="1" dirty="0" err="1" smtClean="0">
                <a:solidFill>
                  <a:schemeClr val="bg1"/>
                </a:solidFill>
                <a:latin typeface="Book Antiqua" pitchFamily="18" charset="0"/>
              </a:rPr>
              <a:t>Гре-чишниця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uk-UA" sz="2800" b="1" dirty="0" err="1" smtClean="0">
                <a:solidFill>
                  <a:schemeClr val="bg1"/>
                </a:solidFill>
                <a:latin typeface="Book Antiqua" pitchFamily="18" charset="0"/>
              </a:rPr>
              <a:t>Жалиця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, Житниця.</a:t>
            </a:r>
          </a:p>
          <a:p>
            <a:pPr algn="just">
              <a:spcBef>
                <a:spcPct val="0"/>
              </a:spcBef>
            </a:pPr>
            <a:endParaRPr lang="uk-UA" sz="235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35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Різновид мавки,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д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обрий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дух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польової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краси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uk-UA" sz="235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3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Золотокоса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вродливиця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з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блакитними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очима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на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голові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неї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віночок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 жита та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волошок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Завжди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вбрана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довгу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білу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сорочку, ходить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босоніж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тому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її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легко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сплутати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зі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звичайною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дівчиною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  <a:endParaRPr lang="ru-RU" sz="28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    </a:t>
            </a:r>
          </a:p>
          <a:p>
            <a:pPr algn="just">
              <a:spcBef>
                <a:spcPct val="0"/>
              </a:spcBef>
            </a:pP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endParaRPr lang="uk-UA" sz="26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8507841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Лесная песня. Русалка полевая - иллюстрация к произведению Леси Украин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44" r="9025"/>
          <a:stretch/>
        </p:blipFill>
        <p:spPr bwMode="auto">
          <a:xfrm>
            <a:off x="470813" y="1484784"/>
            <a:ext cx="2438673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-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b="1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ru-RU" sz="3200" b="1" i="1" dirty="0" smtClean="0">
              <a:solidFill>
                <a:srgbClr val="92D05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30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30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Полюбляє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ночувати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в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по-лі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, у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гречці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чи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житі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uk-UA" sz="30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uk-UA" sz="235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Її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нічні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танці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сприяють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доброму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врожаю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. </a:t>
            </a:r>
          </a:p>
          <a:p>
            <a:pPr algn="just">
              <a:spcBef>
                <a:spcPct val="0"/>
              </a:spcBef>
            </a:pPr>
            <a:endParaRPr lang="uk-UA" sz="30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30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Допомагає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господарям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до-глядати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ниви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ru-RU" sz="235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Уміє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перекидатися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на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жай-ворона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, тому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полюбляє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ви-співувати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попід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хмарами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над полем. </a:t>
            </a:r>
            <a:endParaRPr lang="ru-RU" sz="30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350" dirty="0">
                <a:solidFill>
                  <a:schemeClr val="bg1"/>
                </a:solidFill>
                <a:latin typeface="Book Antiqua" pitchFamily="18" charset="0"/>
              </a:rPr>
              <a:t>     </a:t>
            </a:r>
          </a:p>
          <a:p>
            <a:pPr algn="just">
              <a:spcBef>
                <a:spcPct val="0"/>
              </a:spcBef>
            </a:pPr>
            <a:r>
              <a:rPr lang="ru-RU" sz="26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endParaRPr lang="uk-UA" sz="26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8507841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Лесная песня. Русалка полевая - иллюстрация к произведению Леси Украин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44" r="9025"/>
          <a:stretch/>
        </p:blipFill>
        <p:spPr bwMode="auto">
          <a:xfrm>
            <a:off x="470813" y="1484784"/>
            <a:ext cx="2438673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909860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Часто закохується, майже ніколи не </a:t>
            </a:r>
            <a:r>
              <a:rPr lang="uk-UA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по-лишає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того, кого </a:t>
            </a:r>
            <a:r>
              <a:rPr lang="uk-UA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впо-добала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І щойно </a:t>
            </a:r>
            <a:r>
              <a:rPr lang="uk-UA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чо-ловік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відповідає їй взаємністю, вона </a:t>
            </a:r>
            <a:r>
              <a:rPr lang="uk-UA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пере-творює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його або на квітку в житі, щоб був завжди поруч, або на травичку на межі.</a:t>
            </a:r>
          </a:p>
        </p:txBody>
      </p:sp>
    </p:spTree>
    <p:extLst>
      <p:ext uri="{BB962C8B-B14F-4D97-AF65-F5344CB8AC3E}">
        <p14:creationId xmlns:p14="http://schemas.microsoft.com/office/powerpoint/2010/main" xmlns="" val="342974176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Водяной злой дух славян Водяной или водяник водовик в славянской мифологии  злой дух воплощение опасной и грозной в… | Russian mythology, Folklore,  Scary monster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03"/>
          <a:stretch/>
        </p:blipFill>
        <p:spPr bwMode="auto">
          <a:xfrm>
            <a:off x="625415" y="857956"/>
            <a:ext cx="3396892" cy="52353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923928" y="3284984"/>
            <a:ext cx="5040560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uk-UA" sz="7000" b="1" dirty="0" smtClean="0">
                <a:solidFill>
                  <a:srgbClr val="00B0F0"/>
                </a:solidFill>
                <a:latin typeface="Book Antiqua" pitchFamily="18" charset="0"/>
                <a:ea typeface="+mj-ea"/>
                <a:cs typeface="+mj-cs"/>
              </a:rPr>
              <a:t>ВОДЯНИК</a:t>
            </a:r>
            <a:endParaRPr lang="ru-RU" sz="7000" b="1" dirty="0" smtClean="0">
              <a:solidFill>
                <a:srgbClr val="00B0F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rgbClr val="FF0066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9800139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Водяной злой дух славян Водяной или водяник водовик в славянской мифологии  злой дух воплощение опасной и грозной в… | Russian mythology, Folklore,  Scary monster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03"/>
          <a:stretch/>
        </p:blipFill>
        <p:spPr bwMode="auto">
          <a:xfrm>
            <a:off x="427791" y="1494625"/>
            <a:ext cx="2569402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446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smtClean="0">
                <a:solidFill>
                  <a:srgbClr val="00B0F0"/>
                </a:solidFill>
                <a:latin typeface="Book Antiqua" pitchFamily="18" charset="0"/>
                <a:ea typeface="+mj-ea"/>
                <a:cs typeface="+mj-cs"/>
              </a:rPr>
              <a:t>Водяник</a:t>
            </a:r>
            <a:endParaRPr lang="ru-RU" sz="3200" b="1" i="1" dirty="0" smtClean="0">
              <a:solidFill>
                <a:srgbClr val="00B0F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Злий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дух,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втілення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вод-ної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стихії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як негативного й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небезпечного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явища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uk-UA" sz="2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Водяник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уявлявся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по-добі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діда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покритого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мулом 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лускою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має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бороду і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волосся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водоростей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іноді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 хвостом і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крилами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Часом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вважався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схожим на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лю-дину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зеленим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або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чорним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волоссям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endParaRPr lang="ru-RU" sz="31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1046405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Водяной злой дух славян Водяной или водяник водовик в славянской мифологии  злой дух воплощение опасной и грозной в… | Russian mythology, Folklore,  Scary monster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03"/>
          <a:stretch/>
        </p:blipFill>
        <p:spPr bwMode="auto">
          <a:xfrm>
            <a:off x="427791" y="1494625"/>
            <a:ext cx="2569402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-214338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ru-RU" sz="3200" b="1" i="1" dirty="0" smtClean="0">
              <a:solidFill>
                <a:srgbClr val="00B0F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Був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здатний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перетворюва-тися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на сома, козла, собаку,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качура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тощо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.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Йому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припису-валася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влада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над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рибами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та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іншими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водними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тваринами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русалками. </a:t>
            </a:r>
          </a:p>
          <a:p>
            <a:pPr algn="just">
              <a:spcBef>
                <a:spcPct val="0"/>
              </a:spcBef>
            </a:pPr>
            <a:endParaRPr lang="uk-UA" sz="2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Водяник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міг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розливати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річки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ламати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греблі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во-дяні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млини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топити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худобу та людей,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перевертати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чов-ни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гасити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розпалені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берегах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вогнища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1661046405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Водяной злой дух славян Водяной или водяник водовик в славянской мифологии  злой дух воплощение опасной и грозной в… | Russian mythology, Folklore,  Scary monster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03"/>
          <a:stretch/>
        </p:blipFill>
        <p:spPr bwMode="auto">
          <a:xfrm>
            <a:off x="427791" y="1494625"/>
            <a:ext cx="2569402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446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2800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Місце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проживання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Во-дяника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–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корчі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та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вири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або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кришталевий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палац,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схований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на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дні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endParaRPr lang="ru-RU" sz="34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ru-RU" sz="26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6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    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Особливо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небезпечним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вважався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час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після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заходу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сонця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та на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Івана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Купала, коли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цей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дух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затягує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лю-дей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під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воду.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Крім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того,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його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жертвами ставали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п'яниці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uk-UA" sz="3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5144790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Водяной злой дух славян Водяной или водяник водовик в славянской мифологии  злой дух воплощение опасной и грозной в… | Russian mythology, Folklore,  Scary monster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03"/>
          <a:stretch/>
        </p:blipFill>
        <p:spPr bwMode="auto">
          <a:xfrm>
            <a:off x="427791" y="1494625"/>
            <a:ext cx="2569402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446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2800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Рибалки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задобрювали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Во-дяника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кидаючи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у воду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частування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 –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хліб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варену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рибу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сіль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горілку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, тютюн. Часто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йому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віддавали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час-тину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першого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вилову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endParaRPr lang="ru-RU" sz="31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ru-RU" sz="30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Вважалося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що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коли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лю-дина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тоне, то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її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небезпечно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рятувати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бо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Водяник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обрав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її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собі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за жертву й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може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забрати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й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інших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uk-UA" sz="31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667204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zen_doc/1110951/pub_5d9ababaa06eaf00aeaabe05_5d9ad52ea3f6e400b11d7af0/scale_12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679" r="13061"/>
          <a:stretch/>
        </p:blipFill>
        <p:spPr bwMode="auto">
          <a:xfrm>
            <a:off x="573203" y="751490"/>
            <a:ext cx="3494741" cy="54385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923928" y="3284984"/>
            <a:ext cx="5040560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uk-UA" sz="7200" b="1" dirty="0" smtClean="0">
                <a:solidFill>
                  <a:schemeClr val="accent3">
                    <a:lumMod val="75000"/>
                  </a:schemeClr>
                </a:solidFill>
                <a:latin typeface="Book Antiqua" pitchFamily="18" charset="0"/>
                <a:ea typeface="+mj-ea"/>
                <a:cs typeface="+mj-cs"/>
              </a:rPr>
              <a:t>ЛІСОВИК</a:t>
            </a:r>
            <a:endParaRPr lang="ru-RU" sz="7200" b="1" dirty="0" smtClean="0">
              <a:solidFill>
                <a:schemeClr val="accent3">
                  <a:lumMod val="75000"/>
                </a:schemeClr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rgbClr val="FF0066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8379906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avatars.mds.yandex.net/get-zen_doc/1110951/pub_5d9ababaa06eaf00aeaabe05_5d9ad52ea3f6e400b11d7af0/scale_12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679" r="13061"/>
          <a:stretch/>
        </p:blipFill>
        <p:spPr bwMode="auto">
          <a:xfrm>
            <a:off x="452077" y="1505744"/>
            <a:ext cx="2544661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446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smtClean="0">
                <a:solidFill>
                  <a:schemeClr val="accent3">
                    <a:lumMod val="75000"/>
                  </a:schemeClr>
                </a:solidFill>
                <a:latin typeface="Book Antiqua" pitchFamily="18" charset="0"/>
                <a:ea typeface="+mj-ea"/>
                <a:cs typeface="+mj-cs"/>
              </a:rPr>
              <a:t>Лісовик</a:t>
            </a:r>
            <a:endParaRPr lang="ru-RU" sz="3200" b="1" i="1" dirty="0" smtClean="0">
              <a:solidFill>
                <a:schemeClr val="accent3">
                  <a:lumMod val="75000"/>
                </a:schemeClr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Д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ух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</a:rPr>
              <a:t>втілення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лісу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, бог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</a:rPr>
              <a:t>вовків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</a:rPr>
              <a:t>що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</a:rPr>
              <a:t>опікується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</a:rPr>
              <a:t>їхнім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</a:rPr>
              <a:t>прогодуванням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uk-UA" sz="26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датний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постати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по-добі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вовка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сови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або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віт-ру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Вважалося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лісо-вик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має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тіні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Улітку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ходить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лісом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а </a:t>
            </a:r>
            <a:r>
              <a:rPr lang="ru-RU" sz="36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взимку</a:t>
            </a:r>
            <a:r>
              <a:rPr lang="ru-RU" sz="3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спить у </a:t>
            </a:r>
            <a:r>
              <a:rPr lang="ru-RU" sz="3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землі</a:t>
            </a:r>
            <a:r>
              <a:rPr lang="ru-RU" sz="3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54056046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avatars.mds.yandex.net/get-zen_doc/1110951/pub_5d9ababaa06eaf00aeaabe05_5d9ad52ea3f6e400b11d7af0/scale_12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679" r="13061"/>
          <a:stretch/>
        </p:blipFill>
        <p:spPr bwMode="auto">
          <a:xfrm>
            <a:off x="452077" y="1505744"/>
            <a:ext cx="2544661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-142900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ru-RU" sz="3200" b="1" i="1" dirty="0" smtClean="0">
              <a:solidFill>
                <a:schemeClr val="accent3">
                  <a:lumMod val="75000"/>
                </a:schemeClr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Йому притаманні </a:t>
            </a:r>
            <a:r>
              <a:rPr lang="uk-UA" sz="3400" b="1" dirty="0" err="1" smtClean="0">
                <a:solidFill>
                  <a:schemeClr val="bg1"/>
                </a:solidFill>
                <a:latin typeface="Book Antiqua" pitchFamily="18" charset="0"/>
              </a:rPr>
              <a:t>ат-рибути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, пов'язані з лівим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боком – ліва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частина </a:t>
            </a:r>
            <a:r>
              <a:rPr lang="uk-UA" sz="3400" b="1" dirty="0" err="1" smtClean="0">
                <a:solidFill>
                  <a:schemeClr val="bg1"/>
                </a:solidFill>
                <a:latin typeface="Book Antiqua" pitchFamily="18" charset="0"/>
              </a:rPr>
              <a:t>одя-гу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покриває праву, ліве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взуття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 –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на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правій нозі тощо. </a:t>
            </a:r>
            <a:endParaRPr lang="ru-RU" sz="34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uk-UA" sz="26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Може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змінювати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зріст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стаючи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то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нижчим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трави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то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вищим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за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дере-ва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Очі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цього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духа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зелені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палають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54056046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avatars.mds.yandex.net/get-zen_doc/1110951/pub_5d9ababaa06eaf00aeaabe05_5d9ad52ea3f6e400b11d7af0/scale_12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679" r="13061"/>
          <a:stretch/>
        </p:blipFill>
        <p:spPr bwMode="auto">
          <a:xfrm>
            <a:off x="452077" y="1505744"/>
            <a:ext cx="2544661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-171400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26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Може </a:t>
            </a:r>
            <a:r>
              <a:rPr lang="uk-UA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лякати 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людей</a:t>
            </a:r>
            <a:r>
              <a:rPr lang="uk-UA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що заходять до 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лісу</a:t>
            </a:r>
            <a:r>
              <a:rPr lang="uk-UA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своїм сміхом, 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збивати </a:t>
            </a:r>
            <a:r>
              <a:rPr lang="uk-UA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зі шляху, 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забрати </a:t>
            </a:r>
            <a:r>
              <a:rPr lang="uk-UA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ди-тину</a:t>
            </a:r>
            <a:r>
              <a:rPr lang="uk-UA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Вважався </a:t>
            </a:r>
            <a:r>
              <a:rPr lang="uk-UA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покро-вителем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вовків 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дріб-них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звірів, випасає </a:t>
            </a:r>
            <a:r>
              <a:rPr lang="uk-UA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зай-ців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 оленів, а ведмеді служать йому як </a:t>
            </a:r>
            <a:r>
              <a:rPr lang="uk-UA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охо-ронці</a:t>
            </a:r>
            <a:r>
              <a:rPr lang="uk-UA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208573215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avatars.mds.yandex.net/get-zen_doc/1110951/pub_5d9ababaa06eaf00aeaabe05_5d9ad52ea3f6e400b11d7af0/scale_12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679" r="13061"/>
          <a:stretch/>
        </p:blipFill>
        <p:spPr bwMode="auto">
          <a:xfrm>
            <a:off x="452077" y="1505744"/>
            <a:ext cx="2544661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-171400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26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Лісовика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нібито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можна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за-добрити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лишивши для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ньо-го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частування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Тоді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мислив-цям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за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це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дух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приганятиме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звірів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а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худобі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пастухів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не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дасть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загубитися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в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лісі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endParaRPr lang="ru-RU" sz="30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ru-RU" sz="30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Вважалося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що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Л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ісовик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не любить тих,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хто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лається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в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його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володіннях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тих,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хто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від-почиває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на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стежці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заходить до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лісу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в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певні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дні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(особливо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святкові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).</a:t>
            </a:r>
            <a:endParaRPr lang="uk-UA" sz="3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3633302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Презентація &quot;Фольклорно-міфологічна основа сюжету драми-феєрії „Лісова пісня”  Лесі Українки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118"/>
          <a:stretch/>
        </p:blipFill>
        <p:spPr bwMode="auto">
          <a:xfrm>
            <a:off x="568864" y="751490"/>
            <a:ext cx="3499080" cy="53686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245020" y="3284984"/>
            <a:ext cx="4719468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uk-UA" sz="9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ook Antiqua" pitchFamily="18" charset="0"/>
                <a:ea typeface="+mj-ea"/>
                <a:cs typeface="+mj-cs"/>
              </a:rPr>
              <a:t>ТОЙ, ЩО </a:t>
            </a:r>
          </a:p>
          <a:p>
            <a:pPr algn="ctr">
              <a:spcBef>
                <a:spcPct val="0"/>
              </a:spcBef>
            </a:pPr>
            <a:r>
              <a:rPr lang="uk-UA" sz="9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ook Antiqua" pitchFamily="18" charset="0"/>
                <a:ea typeface="+mj-ea"/>
                <a:cs typeface="+mj-cs"/>
              </a:rPr>
              <a:t>ГРЕБЛІ</a:t>
            </a:r>
            <a:br>
              <a:rPr lang="uk-UA" sz="9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ook Antiqua" pitchFamily="18" charset="0"/>
                <a:ea typeface="+mj-ea"/>
                <a:cs typeface="+mj-cs"/>
              </a:rPr>
            </a:br>
            <a:r>
              <a:rPr lang="uk-UA" sz="9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ook Antiqua" pitchFamily="18" charset="0"/>
                <a:ea typeface="+mj-ea"/>
                <a:cs typeface="+mj-cs"/>
              </a:rPr>
              <a:t>РВЕ</a:t>
            </a:r>
            <a:endParaRPr lang="ru-RU" sz="9600" b="1" dirty="0" smtClean="0">
              <a:solidFill>
                <a:schemeClr val="accent4">
                  <a:lumMod val="40000"/>
                  <a:lumOff val="60000"/>
                </a:schemeClr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rgbClr val="FF0066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7577461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Презентація &quot;Фольклорно-міфологічна основа сюжету драми-феєрії „Лісова пісня”  Лесі Українки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118"/>
          <a:stretch/>
        </p:blipFill>
        <p:spPr bwMode="auto">
          <a:xfrm>
            <a:off x="406870" y="1485224"/>
            <a:ext cx="2580954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353176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ook Antiqua" pitchFamily="18" charset="0"/>
                <a:ea typeface="+mj-ea"/>
                <a:cs typeface="+mj-cs"/>
              </a:rPr>
              <a:t>Той, що греблі рве</a:t>
            </a:r>
            <a:endParaRPr lang="ru-RU" sz="3200" b="1" i="1" dirty="0" smtClean="0">
              <a:solidFill>
                <a:schemeClr val="accent4">
                  <a:lumMod val="40000"/>
                  <a:lumOff val="60000"/>
                </a:schemeClr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Символ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</a:rPr>
              <a:t>екстремальних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</a:rPr>
              <a:t>природних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сил,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</a:rPr>
              <a:t>уособ-лення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</a:rPr>
              <a:t>стихії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uk-UA" sz="32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Також символізує </a:t>
            </a:r>
            <a:r>
              <a:rPr lang="uk-UA" sz="3200" b="1" dirty="0" err="1" smtClean="0">
                <a:solidFill>
                  <a:schemeClr val="bg1"/>
                </a:solidFill>
                <a:latin typeface="Book Antiqua" pitchFamily="18" charset="0"/>
              </a:rPr>
              <a:t>моло-дість</a:t>
            </a: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, буяння, </a:t>
            </a:r>
            <a:r>
              <a:rPr lang="uk-UA" sz="3200" b="1" dirty="0" err="1" smtClean="0">
                <a:solidFill>
                  <a:schemeClr val="bg1"/>
                </a:solidFill>
                <a:latin typeface="Book Antiqua" pitchFamily="18" charset="0"/>
              </a:rPr>
              <a:t>пробу-дження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, тобто виступає </a:t>
            </a: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в ролі провісника </a:t>
            </a:r>
            <a:r>
              <a:rPr lang="uk-UA" sz="3200" b="1" dirty="0" err="1" smtClean="0">
                <a:solidFill>
                  <a:schemeClr val="bg1"/>
                </a:solidFill>
                <a:latin typeface="Book Antiqua" pitchFamily="18" charset="0"/>
              </a:rPr>
              <a:t>онов-лення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, відродження </a:t>
            </a:r>
            <a:r>
              <a:rPr lang="uk-UA" sz="3200" b="1" dirty="0" err="1" smtClean="0">
                <a:solidFill>
                  <a:schemeClr val="bg1"/>
                </a:solidFill>
                <a:latin typeface="Book Antiqua" pitchFamily="18" charset="0"/>
              </a:rPr>
              <a:t>світо-будови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й початку нового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природного циклу.</a:t>
            </a:r>
          </a:p>
          <a:p>
            <a:pPr algn="just">
              <a:spcBef>
                <a:spcPct val="0"/>
              </a:spcBef>
            </a:pPr>
            <a:endParaRPr lang="ru-RU" sz="24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uk-UA" sz="2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2661800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Презентація &quot;Фольклорно-міфологічна основа сюжету драми-феєрії „Лісова пісня”  Лесі Українки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118"/>
          <a:stretch/>
        </p:blipFill>
        <p:spPr bwMode="auto">
          <a:xfrm>
            <a:off x="406870" y="1485224"/>
            <a:ext cx="2580954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-171400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66FF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ru-RU" sz="2400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3200" dirty="0" smtClean="0">
                <a:solidFill>
                  <a:schemeClr val="bg1"/>
                </a:solidFill>
                <a:latin typeface="Book Antiqua" pitchFamily="18" charset="0"/>
              </a:rPr>
              <a:t>   </a:t>
            </a:r>
            <a:r>
              <a:rPr lang="ru-RU" sz="3200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</a:rPr>
              <a:t>Син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</a:rPr>
              <a:t>Метелиці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</a:rPr>
              <a:t>Гірської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ru-RU" sz="31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</a:rPr>
              <a:t>Постійне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 err="1">
                <a:solidFill>
                  <a:schemeClr val="bg1"/>
                </a:solidFill>
                <a:latin typeface="Book Antiqua" pitchFamily="18" charset="0"/>
              </a:rPr>
              <a:t>місце</a:t>
            </a:r>
            <a:r>
              <a:rPr lang="ru-RU" sz="3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</a:rPr>
              <a:t>перебу-вання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</a:rPr>
              <a:t>– Океан</a:t>
            </a:r>
            <a:r>
              <a:rPr lang="ru-RU" sz="3300" b="1" dirty="0">
                <a:solidFill>
                  <a:schemeClr val="bg1"/>
                </a:solidFill>
                <a:latin typeface="Book Antiqua" pitchFamily="18" charset="0"/>
              </a:rPr>
              <a:t>, царство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</a:rPr>
              <a:t>первинного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>
                <a:solidFill>
                  <a:schemeClr val="bg1"/>
                </a:solidFill>
                <a:latin typeface="Book Antiqua" pitchFamily="18" charset="0"/>
              </a:rPr>
              <a:t>Хаосу, до </a:t>
            </a:r>
            <a:r>
              <a:rPr lang="ru-RU" sz="3300" b="1" dirty="0" err="1">
                <a:solidFill>
                  <a:schemeClr val="bg1"/>
                </a:solidFill>
                <a:latin typeface="Book Antiqua" pitchFamily="18" charset="0"/>
              </a:rPr>
              <a:t>якого</a:t>
            </a:r>
            <a:r>
              <a:rPr lang="ru-RU" sz="3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 err="1">
                <a:solidFill>
                  <a:schemeClr val="bg1"/>
                </a:solidFill>
                <a:latin typeface="Book Antiqua" pitchFamily="18" charset="0"/>
              </a:rPr>
              <a:t>світ</a:t>
            </a:r>
            <a:r>
              <a:rPr lang="ru-RU" sz="3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 err="1">
                <a:solidFill>
                  <a:schemeClr val="bg1"/>
                </a:solidFill>
                <a:latin typeface="Book Antiqua" pitchFamily="18" charset="0"/>
              </a:rPr>
              <a:t>щоразу</a:t>
            </a:r>
            <a:r>
              <a:rPr lang="ru-RU" sz="3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</a:rPr>
              <a:t>повер-тається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>
                <a:solidFill>
                  <a:schemeClr val="bg1"/>
                </a:solidFill>
                <a:latin typeface="Book Antiqua" pitchFamily="18" charset="0"/>
              </a:rPr>
              <a:t>перед </a:t>
            </a:r>
            <a:r>
              <a:rPr lang="ru-RU" sz="3300" b="1" dirty="0" err="1">
                <a:solidFill>
                  <a:schemeClr val="bg1"/>
                </a:solidFill>
                <a:latin typeface="Book Antiqua" pitchFamily="18" charset="0"/>
              </a:rPr>
              <a:t>новим</a:t>
            </a:r>
            <a:r>
              <a:rPr lang="ru-RU" sz="3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</a:rPr>
              <a:t>цик-лом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</a:rPr>
              <a:t>існування</a:t>
            </a:r>
            <a:r>
              <a:rPr lang="ru-RU" sz="33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endParaRPr lang="ru-RU" sz="33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uk-UA" sz="31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Непередбачуваний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ні-чим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3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 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дорожить, </a:t>
            </a:r>
            <a:r>
              <a:rPr lang="ru-RU" sz="3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руйнів-ник</a:t>
            </a:r>
            <a:r>
              <a:rPr lang="ru-RU" sz="3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  <a:endParaRPr lang="uk-UA" sz="33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1086357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4245020" y="3284984"/>
            <a:ext cx="4719468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uk-UA" sz="7900" b="1" dirty="0" smtClean="0">
                <a:solidFill>
                  <a:srgbClr val="FF0066"/>
                </a:solidFill>
                <a:latin typeface="Book Antiqua" pitchFamily="18" charset="0"/>
                <a:ea typeface="+mj-ea"/>
                <a:cs typeface="+mj-cs"/>
              </a:rPr>
              <a:t>ТОЙ, ЩО В СКАЛІ СИДИТЬ</a:t>
            </a:r>
            <a:endParaRPr lang="ru-RU" sz="7900" b="1" dirty="0" smtClean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rgbClr val="FF0066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6735" r="11290"/>
          <a:stretch/>
        </p:blipFill>
        <p:spPr>
          <a:xfrm>
            <a:off x="568864" y="733800"/>
            <a:ext cx="3643095" cy="5287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69757575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6735" r="11290"/>
          <a:stretch/>
        </p:blipFill>
        <p:spPr>
          <a:xfrm>
            <a:off x="331380" y="1484784"/>
            <a:ext cx="2728452" cy="39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85542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0066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smtClean="0">
                <a:solidFill>
                  <a:srgbClr val="FF0066"/>
                </a:solidFill>
                <a:latin typeface="Book Antiqua" pitchFamily="18" charset="0"/>
                <a:ea typeface="+mj-ea"/>
                <a:cs typeface="+mj-cs"/>
              </a:rPr>
              <a:t>Той, що в скалі сидить</a:t>
            </a:r>
            <a:endParaRPr lang="ru-RU" sz="3200" b="1" i="1" dirty="0" smtClean="0">
              <a:solidFill>
                <a:srgbClr val="FF0066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Інша назва </a:t>
            </a:r>
            <a:r>
              <a:rPr lang="uk-UA" sz="3400" b="1" dirty="0">
                <a:solidFill>
                  <a:schemeClr val="bg1"/>
                </a:solidFill>
                <a:latin typeface="Book Antiqua" pitchFamily="18" charset="0"/>
              </a:rPr>
              <a:t>–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Марище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ru-RU" sz="32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   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Володар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потойбіччя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символ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вічного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спокою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злий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дух, п</a:t>
            </a:r>
            <a:r>
              <a:rPr lang="uk-UA" sz="3400" b="1" dirty="0" err="1" smtClean="0">
                <a:solidFill>
                  <a:schemeClr val="bg1"/>
                </a:solidFill>
                <a:latin typeface="Book Antiqua" pitchFamily="18" charset="0"/>
              </a:rPr>
              <a:t>римара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400" b="1" dirty="0" err="1" smtClean="0">
                <a:solidFill>
                  <a:schemeClr val="bg1"/>
                </a:solidFill>
                <a:latin typeface="Book Antiqua" pitchFamily="18" charset="0"/>
              </a:rPr>
              <a:t>уби-того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чоловіка</a:t>
            </a:r>
            <a:r>
              <a:rPr lang="uk-UA" sz="3400" b="1" dirty="0">
                <a:solidFill>
                  <a:schemeClr val="bg1"/>
                </a:solidFill>
                <a:latin typeface="Book Antiqua" pitchFamily="18" charset="0"/>
              </a:rPr>
              <a:t>.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</a:p>
          <a:p>
            <a:pPr algn="just">
              <a:spcBef>
                <a:spcPct val="0"/>
              </a:spcBef>
            </a:pPr>
            <a:endParaRPr lang="uk-UA" sz="32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   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Ворожа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сила, яка </a:t>
            </a:r>
            <a:r>
              <a:rPr lang="uk-UA" sz="3400" b="1" dirty="0" err="1" smtClean="0">
                <a:solidFill>
                  <a:schemeClr val="bg1"/>
                </a:solidFill>
                <a:latin typeface="Book Antiqua" pitchFamily="18" charset="0"/>
              </a:rPr>
              <a:t>вби-ває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мрії людей про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волю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забирає </a:t>
            </a:r>
            <a:r>
              <a:rPr lang="uk-UA" sz="3400" b="1" dirty="0" err="1" smtClean="0">
                <a:solidFill>
                  <a:schemeClr val="bg1"/>
                </a:solidFill>
                <a:latin typeface="Book Antiqua" pitchFamily="18" charset="0"/>
              </a:rPr>
              <a:t>прихисток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 у </a:t>
            </a:r>
            <a:r>
              <a:rPr lang="uk-UA" sz="3400" b="1" dirty="0" err="1" smtClean="0">
                <a:solidFill>
                  <a:schemeClr val="bg1"/>
                </a:solidFill>
                <a:latin typeface="Book Antiqua" pitchFamily="18" charset="0"/>
              </a:rPr>
              <a:t>ду-ші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ru-RU" sz="3400" b="1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2356846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4245020" y="3284984"/>
            <a:ext cx="4719468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uk-UA" sz="4800" b="1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ПЕРЕЛЕСНИК</a:t>
            </a:r>
            <a:endParaRPr lang="ru-RU" sz="4800" b="1" dirty="0" smtClean="0">
              <a:solidFill>
                <a:srgbClr val="FF00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6" name="Picture 2" descr="APH Ukraine — Ukrainian language: Летавиць (Перелесник) —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38" t="6289" r="11802" b="14080"/>
          <a:stretch/>
        </p:blipFill>
        <p:spPr bwMode="auto">
          <a:xfrm>
            <a:off x="562204" y="803435"/>
            <a:ext cx="3682816" cy="52898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00291560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PH Ukraine — Ukrainian language: Летавиць (Перелесник) —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38" t="6289" r="11802" b="14080"/>
          <a:stretch/>
        </p:blipFill>
        <p:spPr bwMode="auto">
          <a:xfrm>
            <a:off x="323528" y="1485224"/>
            <a:ext cx="2756963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446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Перелесник</a:t>
            </a:r>
            <a:endParaRPr lang="ru-RU" sz="3200" b="1" i="1" dirty="0" smtClean="0">
              <a:solidFill>
                <a:srgbClr val="FF00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2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400" b="1" dirty="0">
                <a:solidFill>
                  <a:schemeClr val="bg1"/>
                </a:solidFill>
                <a:latin typeface="Book Antiqua" pitchFamily="18" charset="0"/>
              </a:rPr>
              <a:t>Інші назви –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Налітник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Літун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Вогняний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Змій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r>
              <a:rPr lang="uk-UA" sz="3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</a:p>
          <a:p>
            <a:pPr algn="just">
              <a:spcBef>
                <a:spcPct val="0"/>
              </a:spcBef>
            </a:pP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Злий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дух,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шкодить 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людям,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набуваючи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подо-би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їхніх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близьких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  <a:p>
            <a:pPr algn="just">
              <a:spcBef>
                <a:spcPct val="0"/>
              </a:spcBef>
            </a:pPr>
            <a:endParaRPr lang="ru-RU" sz="3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Уособлення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небесних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вогнів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–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метеорів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блис-кавок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  <a:endParaRPr lang="uk-UA" sz="3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939970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PH Ukraine — Ukrainian language: Летавиць (Перелесник) —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38" t="6289" r="11802" b="14080"/>
          <a:stretch/>
        </p:blipFill>
        <p:spPr bwMode="auto">
          <a:xfrm>
            <a:off x="323528" y="1485224"/>
            <a:ext cx="2756963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-161710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2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За народними </a:t>
            </a:r>
            <a:r>
              <a:rPr lang="uk-UA" sz="4000" b="1" dirty="0" err="1" smtClean="0">
                <a:solidFill>
                  <a:schemeClr val="bg1"/>
                </a:solidFill>
                <a:latin typeface="Book Antiqua" pitchFamily="18" charset="0"/>
              </a:rPr>
              <a:t>віру-ваннями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Перелесник літає 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в подобі вогню з довгим слідом («</a:t>
            </a:r>
            <a:r>
              <a:rPr lang="uk-UA" sz="4000" b="1" dirty="0" err="1" smtClean="0">
                <a:solidFill>
                  <a:schemeClr val="bg1"/>
                </a:solidFill>
                <a:latin typeface="Book Antiqua" pitchFamily="18" charset="0"/>
              </a:rPr>
              <a:t>хвос-том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»), тоді 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його </a:t>
            </a:r>
            <a:r>
              <a:rPr lang="uk-UA" sz="4000" b="1" dirty="0" err="1" smtClean="0">
                <a:solidFill>
                  <a:schemeClr val="bg1"/>
                </a:solidFill>
                <a:latin typeface="Book Antiqua" pitchFamily="18" charset="0"/>
              </a:rPr>
              <a:t>мож-на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побачити в небі. Якщо пролітає над хатою, то </a:t>
            </a:r>
            <a:r>
              <a:rPr lang="uk-UA" sz="4000" b="1" dirty="0" err="1" smtClean="0">
                <a:solidFill>
                  <a:schemeClr val="bg1"/>
                </a:solidFill>
                <a:latin typeface="Book Antiqua" pitchFamily="18" charset="0"/>
              </a:rPr>
              <a:t>господар-ство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в ній 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занепаде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endParaRPr lang="uk-UA" sz="4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7794819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PH Ukraine — Ukrainian language: Летавиць (Перелесник) —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38" t="6289" r="11802" b="14080"/>
          <a:stretch/>
        </p:blipFill>
        <p:spPr bwMode="auto">
          <a:xfrm>
            <a:off x="323528" y="1485224"/>
            <a:ext cx="2756963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-161710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2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Потрапивши </a:t>
            </a:r>
            <a:r>
              <a:rPr lang="uk-UA" sz="3600" b="1" dirty="0">
                <a:solidFill>
                  <a:schemeClr val="bg1"/>
                </a:solidFill>
                <a:latin typeface="Book Antiqua" pitchFamily="18" charset="0"/>
              </a:rPr>
              <a:t>в 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хату, може набувати </a:t>
            </a:r>
            <a:r>
              <a:rPr lang="uk-UA" sz="3600" b="1" dirty="0">
                <a:solidFill>
                  <a:schemeClr val="bg1"/>
                </a:solidFill>
                <a:latin typeface="Book Antiqua" pitchFamily="18" charset="0"/>
              </a:rPr>
              <a:t>подоби померлої близької </a:t>
            </a:r>
            <a:r>
              <a:rPr lang="uk-UA" sz="3600" b="1" dirty="0" err="1" smtClean="0">
                <a:solidFill>
                  <a:schemeClr val="bg1"/>
                </a:solidFill>
                <a:latin typeface="Book Antiqua" pitchFamily="18" charset="0"/>
              </a:rPr>
              <a:t>лю-дини</a:t>
            </a:r>
            <a:r>
              <a:rPr lang="uk-UA" sz="36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переважно </a:t>
            </a:r>
            <a:r>
              <a:rPr lang="uk-UA" sz="3600" b="1" dirty="0" err="1" smtClean="0">
                <a:solidFill>
                  <a:schemeClr val="bg1"/>
                </a:solidFill>
                <a:latin typeface="Book Antiqua" pitchFamily="18" charset="0"/>
              </a:rPr>
              <a:t>чоло-віка</a:t>
            </a:r>
            <a:r>
              <a:rPr lang="uk-UA" sz="36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uk-UA" sz="3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Завжди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шукає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нагоди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обійняти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людину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а коли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це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вдається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сильно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стис-кає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та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починає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всихати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швидко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помирає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  <a:endParaRPr lang="uk-UA" sz="3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7794819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PH Ukraine — Ukrainian language: Летавиць (Перелесник) —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38" t="6289" r="11802" b="14080"/>
          <a:stretch/>
        </p:blipFill>
        <p:spPr bwMode="auto">
          <a:xfrm>
            <a:off x="323528" y="1485224"/>
            <a:ext cx="2756963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-1883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Розкидає 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на дорозі 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прикраси (хто </a:t>
            </a:r>
            <a:r>
              <a:rPr lang="uk-UA" sz="4000" b="1" dirty="0" err="1" smtClean="0">
                <a:solidFill>
                  <a:schemeClr val="bg1"/>
                </a:solidFill>
                <a:latin typeface="Book Antiqua" pitchFamily="18" charset="0"/>
              </a:rPr>
              <a:t>підні-ме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їх без </a:t>
            </a:r>
            <a:r>
              <a:rPr lang="uk-UA" sz="4000" b="1" dirty="0" err="1" smtClean="0">
                <a:solidFill>
                  <a:schemeClr val="bg1"/>
                </a:solidFill>
                <a:latin typeface="Book Antiqua" pitchFamily="18" charset="0"/>
              </a:rPr>
              <a:t>благосло-віння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, того </a:t>
            </a:r>
            <a:r>
              <a:rPr lang="uk-UA" sz="4000" b="1" dirty="0" err="1" smtClean="0">
                <a:solidFill>
                  <a:schemeClr val="bg1"/>
                </a:solidFill>
                <a:latin typeface="Book Antiqua" pitchFamily="18" charset="0"/>
              </a:rPr>
              <a:t>Перелес-ник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і обирає собі за 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жертву: поступово </a:t>
            </a:r>
            <a:r>
              <a:rPr lang="uk-UA" sz="4000" b="1" dirty="0" err="1" smtClean="0">
                <a:solidFill>
                  <a:schemeClr val="bg1"/>
                </a:solidFill>
                <a:latin typeface="Book Antiqua" pitchFamily="18" charset="0"/>
              </a:rPr>
              <a:t>за-бирає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здоров'я та </a:t>
            </a:r>
            <a:r>
              <a:rPr lang="uk-UA" sz="4000" b="1" dirty="0" err="1" smtClean="0">
                <a:solidFill>
                  <a:schemeClr val="bg1"/>
                </a:solidFill>
                <a:latin typeface="Book Antiqua" pitchFamily="18" charset="0"/>
              </a:rPr>
              <a:t>ро-зум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, врешті </a:t>
            </a:r>
            <a:r>
              <a:rPr lang="uk-UA" sz="4000" b="1" dirty="0" err="1" smtClean="0">
                <a:solidFill>
                  <a:schemeClr val="bg1"/>
                </a:solidFill>
                <a:latin typeface="Book Antiqua" pitchFamily="18" charset="0"/>
              </a:rPr>
              <a:t>призво-дячи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</a:rPr>
              <a:t>до 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</a:rPr>
              <a:t>смерті). </a:t>
            </a:r>
            <a:endParaRPr lang="uk-UA" sz="40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3200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uk-UA" sz="32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7442624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4245020" y="3284984"/>
            <a:ext cx="4719468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uk-UA" sz="4500" b="1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+mj-cs"/>
              </a:rPr>
              <a:t>ПРОПАСНИЦЯ</a:t>
            </a:r>
            <a:endParaRPr lang="ru-RU" sz="4500" b="1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5" name="Picture 2" descr="Богиня Мара та її доньки. Чи справді абсолютне зло? - стаття про  богознавство на порталі Рід і Вір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387" r="27573"/>
          <a:stretch/>
        </p:blipFill>
        <p:spPr bwMode="auto">
          <a:xfrm>
            <a:off x="546746" y="712020"/>
            <a:ext cx="3737222" cy="5597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40897410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Богиня Мара та її доньки. Чи справді абсолютне зло? - стаття про  богознавство на порталі Рід і Вір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387" r="27573"/>
          <a:stretch/>
        </p:blipFill>
        <p:spPr bwMode="auto">
          <a:xfrm>
            <a:off x="452076" y="1700808"/>
            <a:ext cx="2535747" cy="37978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446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+mj-cs"/>
              </a:rPr>
              <a:t>Пропасниця</a:t>
            </a:r>
            <a:endParaRPr lang="ru-RU" sz="3200" b="1" i="1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     Інші назви –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Трясовиця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Лихоманка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uk-UA" sz="3200" b="1" dirty="0" err="1" smtClean="0">
                <a:solidFill>
                  <a:schemeClr val="bg1"/>
                </a:solidFill>
                <a:latin typeface="Book Antiqua" pitchFamily="18" charset="0"/>
              </a:rPr>
              <a:t>Трясея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uk-UA" sz="32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32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   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</a:rPr>
              <a:t>Міфічна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</a:rPr>
              <a:t>потвора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</a:rPr>
              <a:t>що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несла 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людям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</a:rPr>
              <a:t>гарячку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 і смерть.</a:t>
            </a:r>
          </a:p>
          <a:p>
            <a:pPr algn="just">
              <a:spcBef>
                <a:spcPct val="0"/>
              </a:spcBef>
            </a:pPr>
            <a:endParaRPr lang="ru-RU" sz="32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Одна з тринадцяти доньок-хвороб Змія і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Мари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–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богині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зла,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темної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ночі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снів-жахів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хвороб і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смерті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127525311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4245020" y="3284984"/>
            <a:ext cx="4719468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uk-UA" sz="8000" b="1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КУЦЬ</a:t>
            </a:r>
            <a:endParaRPr lang="ru-RU" sz="8000" b="1" dirty="0" smtClean="0">
              <a:solidFill>
                <a:srgbClr val="FF00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4" name="Picture 2" descr="https://naurok.com.ua/uploads/files/14444/46961/49523_images/1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998" t="24413" r="1362"/>
          <a:stretch/>
        </p:blipFill>
        <p:spPr bwMode="auto">
          <a:xfrm>
            <a:off x="539552" y="539762"/>
            <a:ext cx="3672408" cy="58415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49635411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naurok.com.ua/uploads/files/14444/46961/49523_images/1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998" t="24413" r="1362"/>
          <a:stretch/>
        </p:blipFill>
        <p:spPr bwMode="auto">
          <a:xfrm>
            <a:off x="516551" y="1628800"/>
            <a:ext cx="2399265" cy="3816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137152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err="1" smtClean="0">
                <a:solidFill>
                  <a:srgbClr val="FF3300"/>
                </a:solidFill>
                <a:latin typeface="Book Antiqua" pitchFamily="18" charset="0"/>
                <a:ea typeface="+mj-ea"/>
                <a:cs typeface="+mj-cs"/>
              </a:rPr>
              <a:t>Куць</a:t>
            </a:r>
            <a:endParaRPr lang="ru-RU" sz="3200" b="1" i="1" dirty="0" smtClean="0">
              <a:solidFill>
                <a:srgbClr val="FF33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Не </a:t>
            </a:r>
            <a:r>
              <a:rPr lang="uk-UA" sz="2800" b="1" dirty="0">
                <a:solidFill>
                  <a:schemeClr val="bg1"/>
                </a:solidFill>
                <a:latin typeface="Book Antiqua" pitchFamily="18" charset="0"/>
              </a:rPr>
              <a:t>мав усталеного образу, але йому притаманне поєднання людських і тваринних рис. Часто чорт має людське тіло, покрите чорною шерстю, роги та хвіст. Його ноги тваринні — козлині, 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пташині або </a:t>
            </a:r>
            <a:r>
              <a:rPr lang="uk-UA" sz="2800" b="1" dirty="0">
                <a:solidFill>
                  <a:schemeClr val="bg1"/>
                </a:solidFill>
                <a:latin typeface="Book Antiqua" pitchFamily="18" charset="0"/>
              </a:rPr>
              <a:t>просто з вивернутими назад колінами. Через це 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чорт кульгає</a:t>
            </a:r>
            <a:r>
              <a:rPr lang="uk-UA" sz="28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endParaRPr lang="ru-RU" sz="24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400" dirty="0" smtClean="0">
                <a:solidFill>
                  <a:schemeClr val="bg1"/>
                </a:solidFill>
                <a:latin typeface="Book Antiqua" pitchFamily="18" charset="0"/>
              </a:rPr>
              <a:t> 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8826872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naurok.com.ua/uploads/files/14444/46961/49523_images/1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998" t="24413" r="1362"/>
          <a:stretch/>
        </p:blipFill>
        <p:spPr bwMode="auto">
          <a:xfrm>
            <a:off x="516551" y="1628800"/>
            <a:ext cx="2399265" cy="3816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137152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ru-RU" sz="3200" b="1" i="1" dirty="0" smtClean="0">
              <a:solidFill>
                <a:srgbClr val="FF33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Нерідко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уявлявся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з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рилом,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кігтями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. </a:t>
            </a:r>
            <a:endParaRPr lang="uk-UA" sz="28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uk-UA" sz="28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Чорту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приписувалося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приховування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своїх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тваринних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рис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під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одягом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. Так,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чорт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може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постати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в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подобі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панича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чи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чоловіка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в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чорному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Book Antiqua" pitchFamily="18" charset="0"/>
              </a:rPr>
              <a:t>одязі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ru-RU" sz="24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400" dirty="0" smtClean="0">
                <a:solidFill>
                  <a:schemeClr val="bg1"/>
                </a:solidFill>
                <a:latin typeface="Book Antiqua" pitchFamily="18" charset="0"/>
              </a:rPr>
              <a:t> 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8826872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naurok.com.ua/uploads/files/14444/46961/49523_images/1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998" t="24413" r="1362"/>
          <a:stretch/>
        </p:blipFill>
        <p:spPr bwMode="auto">
          <a:xfrm>
            <a:off x="516551" y="1628800"/>
            <a:ext cx="2399265" cy="3816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446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ru-RU" sz="2600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ru-RU" sz="2600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6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dirty="0" smtClean="0">
                <a:solidFill>
                  <a:schemeClr val="bg1"/>
                </a:solidFill>
                <a:latin typeface="Book Antiqua" pitchFamily="18" charset="0"/>
              </a:rPr>
              <a:t>   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</a:rPr>
              <a:t>Чорт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</a:rPr>
              <a:t>здатний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Book Antiqua" pitchFamily="18" charset="0"/>
              </a:rPr>
              <a:t>набувати</a:t>
            </a:r>
            <a:r>
              <a:rPr lang="ru-RU" sz="26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Book Antiqua" pitchFamily="18" charset="0"/>
              </a:rPr>
              <a:t>подоби</a:t>
            </a:r>
            <a:r>
              <a:rPr lang="ru-RU" sz="26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Book Antiqua" pitchFamily="18" charset="0"/>
              </a:rPr>
              <a:t>тварин</a:t>
            </a:r>
            <a:r>
              <a:rPr lang="ru-RU" sz="2600" b="1" dirty="0">
                <a:solidFill>
                  <a:schemeClr val="bg1"/>
                </a:solidFill>
                <a:latin typeface="Book Antiqua" pitchFamily="18" charset="0"/>
              </a:rPr>
              <a:t> — собаки, кота, </a:t>
            </a:r>
            <a:r>
              <a:rPr lang="ru-RU" sz="2600" b="1" dirty="0" err="1">
                <a:solidFill>
                  <a:schemeClr val="bg1"/>
                </a:solidFill>
                <a:latin typeface="Book Antiqua" pitchFamily="18" charset="0"/>
              </a:rPr>
              <a:t>свині</a:t>
            </a:r>
            <a:r>
              <a:rPr lang="ru-RU" sz="26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</a:rPr>
              <a:t>тощо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, а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</a:rPr>
              <a:t>також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</a:rPr>
              <a:t>ставати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Book Antiqua" pitchFamily="18" charset="0"/>
              </a:rPr>
              <a:t>невидимим</a:t>
            </a:r>
            <a:r>
              <a:rPr lang="ru-RU" sz="26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endParaRPr lang="ru-RU" sz="26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uk-UA" sz="26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Чорту приписувалося створення різноманітних перешкод, шкідливих істот і явищ — жаб, мух, гір, скель, тютюну та горілки, а також менших </a:t>
            </a: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чортів.</a:t>
            </a:r>
          </a:p>
        </p:txBody>
      </p:sp>
    </p:spTree>
    <p:extLst>
      <p:ext uri="{BB962C8B-B14F-4D97-AF65-F5344CB8AC3E}">
        <p14:creationId xmlns:p14="http://schemas.microsoft.com/office/powerpoint/2010/main" xmlns="" val="356878402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4245020" y="3284984"/>
            <a:ext cx="4719468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Book Antiqua" pitchFamily="18" charset="0"/>
                <a:ea typeface="+mj-ea"/>
                <a:cs typeface="+mj-cs"/>
              </a:rPr>
              <a:t>ПОТЕРЧАТА</a:t>
            </a:r>
            <a:endParaRPr lang="ru-RU" sz="5400" b="1" dirty="0">
              <a:solidFill>
                <a:schemeClr val="accent1">
                  <a:lumMod val="60000"/>
                  <a:lumOff val="40000"/>
                </a:schemeClr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5" name="Picture 2" descr="Потерчата в українській міфології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71" t="7460" r="4510" b="14211"/>
          <a:stretch/>
        </p:blipFill>
        <p:spPr bwMode="auto">
          <a:xfrm>
            <a:off x="368103" y="764704"/>
            <a:ext cx="4059881" cy="5328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17044855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446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Book Antiqua" pitchFamily="18" charset="0"/>
                <a:ea typeface="+mj-ea"/>
                <a:cs typeface="+mj-cs"/>
              </a:rPr>
              <a:t>Потерчата</a:t>
            </a:r>
            <a:endParaRPr lang="ru-RU" sz="32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</a:rPr>
              <a:t>Діти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</a:rPr>
              <a:t>які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</a:rPr>
              <a:t>померли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</a:rPr>
              <a:t>нехрещеними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700" b="1" dirty="0" err="1">
                <a:solidFill>
                  <a:schemeClr val="bg1"/>
                </a:solidFill>
                <a:latin typeface="Book Antiqua" pitchFamily="18" charset="0"/>
              </a:rPr>
              <a:t>або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</a:rPr>
              <a:t>власне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</a:rPr>
              <a:t>їх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</a:rPr>
              <a:t>душі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ru-RU" sz="40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4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переказами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душі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потерчат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сім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років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літа-ють</a:t>
            </a:r>
            <a:r>
              <a:rPr lang="ru-RU" sz="3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 </a:t>
            </a:r>
            <a:r>
              <a:rPr lang="ru-RU" sz="3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просять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: «</a:t>
            </a:r>
            <a:r>
              <a:rPr lang="ru-RU" sz="3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Хрес-та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!». </a:t>
            </a:r>
            <a:r>
              <a:rPr lang="ru-RU" sz="3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Їхні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голоси </a:t>
            </a:r>
            <a:r>
              <a:rPr lang="ru-RU" sz="3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подібні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до </a:t>
            </a:r>
            <a:r>
              <a:rPr lang="ru-RU" sz="3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жаб'ячого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кумкання</a:t>
            </a:r>
            <a:r>
              <a:rPr lang="ru-RU" sz="3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endParaRPr lang="ru-RU" sz="37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6146" name="Picture 2" descr="Потерчата в українській міфології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71" t="7460" r="4510" b="14211"/>
          <a:stretch/>
        </p:blipFill>
        <p:spPr bwMode="auto">
          <a:xfrm>
            <a:off x="181578" y="1556792"/>
            <a:ext cx="3017144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155363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-142900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ru-RU" sz="26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600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6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Ж</a:t>
            </a:r>
            <a:r>
              <a:rPr lang="ru-RU" sz="4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ивуть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потерчата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переважно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по озерах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або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болотах.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Ходять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темряві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каганчи-ками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блимають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то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спалахуючи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то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гаснучи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Таким </a:t>
            </a:r>
            <a:r>
              <a:rPr lang="ru-RU" sz="4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чи-ном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потерчата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зама-нюють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людей у болото.</a:t>
            </a:r>
            <a:endParaRPr lang="uk-UA" sz="4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6146" name="Picture 2" descr="Потерчата в українській міфології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71" t="7460" r="4510" b="14211"/>
          <a:stretch/>
        </p:blipFill>
        <p:spPr bwMode="auto">
          <a:xfrm>
            <a:off x="181578" y="1556792"/>
            <a:ext cx="3017144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155363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092892" y="42518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ru-RU" sz="2800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Хто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почує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голос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потерчати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повинен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пожаліти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нещасну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душу: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кинути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хустину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руш-ник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або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шматок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полотна і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промовити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: «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Іван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та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Марія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!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Хрещу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тебе в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ім'я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Отця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Сина і Святого Духа.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Амінь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», –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дати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ім'я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дитині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Тоді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по-мерле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немовля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стає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янголом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. Коли ж за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сім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років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по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смерті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таку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дитину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ніхто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не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охрес-тить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вона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потрапляє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до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не-чистих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духів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uk-UA" sz="3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6146" name="Picture 2" descr="Потерчата в українській міфології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71" t="7460" r="4510" b="14211"/>
          <a:stretch/>
        </p:blipFill>
        <p:spPr bwMode="auto">
          <a:xfrm>
            <a:off x="181578" y="1556792"/>
            <a:ext cx="3017144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711040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092892" y="42518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ru-RU" sz="2800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Хто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почує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голос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потерчати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000" dirty="0" smtClean="0">
                <a:solidFill>
                  <a:schemeClr val="bg1"/>
                </a:solidFill>
                <a:latin typeface="Book Antiqua" pitchFamily="18" charset="0"/>
              </a:rPr>
              <a:t>повинен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пожаліти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нещасну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душу: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кинути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хустину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, рушник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або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шматок </a:t>
            </a:r>
            <a:r>
              <a:rPr lang="ru-RU" sz="3000" dirty="0" smtClean="0">
                <a:solidFill>
                  <a:schemeClr val="bg1"/>
                </a:solidFill>
                <a:latin typeface="Book Antiqua" pitchFamily="18" charset="0"/>
              </a:rPr>
              <a:t>полотна і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промовити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: «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Іван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та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Марія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!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Хрещу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тебе в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ім'я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Отця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, Сина і Святого Духа.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Амінь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», — і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дати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ім'я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дитині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Тоді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померле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немовля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стає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янголом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. Коли ж за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сім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років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по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смерті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таку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дитину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ніхто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не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охрестить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, вона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потрапляє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до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нечистих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dirty="0" err="1">
                <a:solidFill>
                  <a:schemeClr val="bg1"/>
                </a:solidFill>
                <a:latin typeface="Book Antiqua" pitchFamily="18" charset="0"/>
              </a:rPr>
              <a:t>духів</a:t>
            </a:r>
            <a:r>
              <a:rPr lang="ru-RU" sz="3000" dirty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uk-UA" sz="30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6146" name="Picture 2" descr="Потерчата в українській міфології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71" t="7460" r="4510" b="14211"/>
          <a:stretch/>
        </p:blipFill>
        <p:spPr bwMode="auto">
          <a:xfrm>
            <a:off x="181578" y="1556792"/>
            <a:ext cx="3017144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19014075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Злыдни | Bestiary.u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4104456" cy="58537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245020" y="3284984"/>
            <a:ext cx="4719468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8000" b="1" dirty="0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ЗЛИДН</a:t>
            </a:r>
            <a:r>
              <a:rPr lang="uk-UA" sz="8000" b="1" dirty="0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endParaRPr lang="ru-RU" sz="8000" b="1" dirty="0" smtClean="0">
              <a:solidFill>
                <a:srgbClr val="FFC0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uk-UA" sz="24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5382851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Злыдни | Bestiary.u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829" y="1514128"/>
            <a:ext cx="2776641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44624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3600" b="1" noProof="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r">
              <a:spcBef>
                <a:spcPct val="0"/>
              </a:spcBef>
            </a:pPr>
            <a:r>
              <a:rPr lang="ru-RU" sz="2800" dirty="0" smtClean="0">
                <a:solidFill>
                  <a:srgbClr val="FF0000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3200" b="1" i="1" dirty="0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Злидні</a:t>
            </a:r>
            <a:endParaRPr lang="ru-RU" sz="3200" b="1" i="1" dirty="0" smtClean="0">
              <a:solidFill>
                <a:srgbClr val="FFC0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Злі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духи,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які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приносять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у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дім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нещастя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. У переносному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значенні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злидні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 –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це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бід-ність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(«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жити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в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злиднях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» –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</a:rPr>
              <a:t>жити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</a:rPr>
              <a:t>в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</a:rPr>
              <a:t>бідноті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</a:rPr>
              <a:t>).</a:t>
            </a:r>
          </a:p>
          <a:p>
            <a:pPr algn="just">
              <a:spcBef>
                <a:spcPct val="0"/>
              </a:spcBef>
            </a:pPr>
            <a:endParaRPr lang="ru-RU" sz="32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Злидні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уявлялися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як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ма-ленького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зросту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діди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лахмітті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Відомі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уявлення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про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злиднів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як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нечітких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круглих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створінь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endParaRPr lang="ru-RU" sz="31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3199199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Злыдни | Bestiary.u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829" y="1514128"/>
            <a:ext cx="2776641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338356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Зазвичай</a:t>
            </a:r>
            <a:r>
              <a:rPr lang="ru-RU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злиднів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дванадцять</a:t>
            </a:r>
            <a:r>
              <a:rPr lang="ru-RU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 </a:t>
            </a:r>
            <a:r>
              <a:rPr lang="ru-RU" sz="3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живуть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вони в </a:t>
            </a:r>
            <a:r>
              <a:rPr lang="ru-RU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запічку</a:t>
            </a:r>
            <a:r>
              <a:rPr lang="ru-RU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endParaRPr lang="ru-RU" sz="38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ru-RU" sz="3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24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Часом </a:t>
            </a:r>
            <a:r>
              <a:rPr lang="ru-RU" sz="3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вважалися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слугами 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Лиха, </a:t>
            </a:r>
            <a:r>
              <a:rPr lang="ru-RU" sz="3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живе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3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старих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млинах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Саме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 </a:t>
            </a:r>
            <a:r>
              <a:rPr lang="ru-RU" sz="3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млинів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вони </a:t>
            </a:r>
            <a:r>
              <a:rPr lang="ru-RU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пере-селяються</a:t>
            </a:r>
            <a:r>
              <a:rPr lang="ru-RU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 </a:t>
            </a:r>
            <a:r>
              <a:rPr lang="ru-RU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вказів-кою</a:t>
            </a:r>
            <a:r>
              <a:rPr lang="ru-RU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Лиха в </a:t>
            </a:r>
            <a:r>
              <a:rPr lang="ru-RU" sz="3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хати</a:t>
            </a:r>
            <a:r>
              <a:rPr lang="ru-RU" sz="3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  <a:endParaRPr lang="uk-UA" sz="38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3199199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Злыдни | Bestiary.u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829" y="1514128"/>
            <a:ext cx="2776641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281168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Якщо </a:t>
            </a:r>
            <a:r>
              <a:rPr lang="uk-UA" sz="2800" b="1" dirty="0">
                <a:solidFill>
                  <a:schemeClr val="bg1"/>
                </a:solidFill>
                <a:latin typeface="Book Antiqua" pitchFamily="18" charset="0"/>
              </a:rPr>
              <a:t>вони оселяються в хаті, то хазяїн швидко бідніє і ніяк не може 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розбагатіти.</a:t>
            </a:r>
          </a:p>
          <a:p>
            <a:pPr algn="just">
              <a:spcBef>
                <a:spcPct val="0"/>
              </a:spcBef>
            </a:pPr>
            <a:endParaRPr lang="uk-UA" sz="32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5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2500" b="1" dirty="0" smtClean="0">
                <a:solidFill>
                  <a:schemeClr val="bg1"/>
                </a:solidFill>
                <a:latin typeface="Book Antiqua" pitchFamily="18" charset="0"/>
              </a:rPr>
              <a:t>    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Вважалося</a:t>
            </a:r>
            <a:r>
              <a:rPr lang="uk-UA" sz="2800" b="1" dirty="0">
                <a:solidFill>
                  <a:schemeClr val="bg1"/>
                </a:solidFill>
                <a:latin typeface="Book Antiqua" pitchFamily="18" charset="0"/>
              </a:rPr>
              <a:t>, коли мести </a:t>
            </a:r>
            <a:r>
              <a:rPr lang="uk-UA" sz="2800" b="1" dirty="0" err="1" smtClean="0">
                <a:solidFill>
                  <a:schemeClr val="bg1"/>
                </a:solidFill>
                <a:latin typeface="Book Antiqua" pitchFamily="18" charset="0"/>
              </a:rPr>
              <a:t>під-логу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2800" b="1" dirty="0">
                <a:solidFill>
                  <a:schemeClr val="bg1"/>
                </a:solidFill>
                <a:latin typeface="Book Antiqua" pitchFamily="18" charset="0"/>
              </a:rPr>
              <a:t>в напрямку 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дверей – можна </a:t>
            </a:r>
            <a:r>
              <a:rPr lang="uk-UA" sz="2800" b="1" dirty="0">
                <a:solidFill>
                  <a:schemeClr val="bg1"/>
                </a:solidFill>
                <a:latin typeface="Book Antiqua" pitchFamily="18" charset="0"/>
              </a:rPr>
              <a:t>вигнати злиднів, якщо від 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дверей – навпаки </a:t>
            </a:r>
            <a:r>
              <a:rPr lang="uk-UA" sz="2800" b="1" dirty="0">
                <a:solidFill>
                  <a:schemeClr val="bg1"/>
                </a:solidFill>
                <a:latin typeface="Book Antiqua" pitchFamily="18" charset="0"/>
              </a:rPr>
              <a:t>впустити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lang="uk-UA" sz="3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Якщо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пронизати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злиднів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кілком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вони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помруть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їх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слід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викинути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болото.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Проте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варто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витягнути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кілок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як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злидні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оживуть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endParaRPr lang="uk-UA" sz="28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7033434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Злыдни | Bestiary.u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829" y="1514128"/>
            <a:ext cx="2776641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281168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uk-UA" sz="2500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5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2500" dirty="0" smtClean="0">
                <a:solidFill>
                  <a:schemeClr val="bg1"/>
                </a:solidFill>
                <a:latin typeface="Book Antiqua" pitchFamily="18" charset="0"/>
              </a:rPr>
              <a:t>    </a:t>
            </a:r>
            <a:r>
              <a:rPr lang="uk-UA" sz="2500" b="1" dirty="0" smtClean="0">
                <a:solidFill>
                  <a:schemeClr val="bg1"/>
                </a:solidFill>
                <a:latin typeface="Book Antiqua" pitchFamily="18" charset="0"/>
              </a:rPr>
              <a:t>Позбутися злиднів можна, заманивши </a:t>
            </a:r>
            <a:r>
              <a:rPr lang="uk-UA" sz="2500" b="1" dirty="0">
                <a:solidFill>
                  <a:schemeClr val="bg1"/>
                </a:solidFill>
                <a:latin typeface="Book Antiqua" pitchFamily="18" charset="0"/>
              </a:rPr>
              <a:t>їх у пляшку, табакерку, діжку, мішок тощо, </a:t>
            </a:r>
            <a:r>
              <a:rPr lang="uk-UA" sz="2500" b="1" dirty="0" smtClean="0">
                <a:solidFill>
                  <a:schemeClr val="bg1"/>
                </a:solidFill>
                <a:latin typeface="Book Antiqua" pitchFamily="18" charset="0"/>
              </a:rPr>
              <a:t>викинути </a:t>
            </a:r>
            <a:r>
              <a:rPr lang="uk-UA" sz="2500" b="1" dirty="0">
                <a:solidFill>
                  <a:schemeClr val="bg1"/>
                </a:solidFill>
                <a:latin typeface="Book Antiqua" pitchFamily="18" charset="0"/>
              </a:rPr>
              <a:t>чи закопати. Тоді хазяїн швидко розбагатіє, але якщо хтось інший випустить злиднів, вони причепляться до нього та оселяться вже в його хаті. </a:t>
            </a:r>
            <a:endParaRPr lang="uk-UA" sz="2500" b="1" dirty="0" smtClean="0">
              <a:solidFill>
                <a:schemeClr val="bg1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7033434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Злыдни | Bestiary.u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829" y="1514128"/>
            <a:ext cx="2776641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077" y="642918"/>
            <a:ext cx="833775" cy="58462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-71462"/>
            <a:ext cx="5727580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endParaRPr lang="ru-RU" sz="2700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ru-RU" sz="2700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700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За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іншими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перека-зами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злидні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оселяються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там, де не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турбуються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належно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про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своє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житло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й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господарство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ліну-ються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виконувати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хатню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роботу,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пиячать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тощо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. 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У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працьовитого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хазяїна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злидні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не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заводяться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, а </a:t>
            </a:r>
            <a:r>
              <a:rPr lang="ru-RU" sz="3400" b="1" dirty="0" err="1">
                <a:solidFill>
                  <a:schemeClr val="bg1"/>
                </a:solidFill>
                <a:latin typeface="Book Antiqua" pitchFamily="18" charset="0"/>
              </a:rPr>
              <a:t>якщо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раптом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потрап-ляють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до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нього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400" b="1" dirty="0">
                <a:solidFill>
                  <a:schemeClr val="bg1"/>
                </a:solidFill>
                <a:latin typeface="Book Antiqua" pitchFamily="18" charset="0"/>
              </a:rPr>
              <a:t>то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хутко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400" b="1" dirty="0" err="1" smtClean="0">
                <a:solidFill>
                  <a:schemeClr val="bg1"/>
                </a:solidFill>
                <a:latin typeface="Book Antiqua" pitchFamily="18" charset="0"/>
              </a:rPr>
              <a:t>втікають</a:t>
            </a:r>
            <a:r>
              <a:rPr lang="ru-RU" sz="34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uk-UA" sz="3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0208529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357158" y="2173289"/>
            <a:ext cx="850112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uk-UA" sz="4800" b="1" dirty="0">
              <a:solidFill>
                <a:schemeClr val="bg1"/>
              </a:solidFill>
              <a:latin typeface="Monotype Corsiva" pitchFamily="66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uk-UA" sz="6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 створенні презентації було використано матеріали всесвітньої мережі </a:t>
            </a:r>
            <a:r>
              <a:rPr lang="uk-UA" sz="6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“Інтернет”</a:t>
            </a:r>
            <a:endParaRPr lang="uk-UA" sz="6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561603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1472</TotalTime>
  <Words>85</Words>
  <Application>Microsoft Office PowerPoint</Application>
  <PresentationFormat>Экран (4:3)</PresentationFormat>
  <Paragraphs>272</Paragraphs>
  <Slides>51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Третє  листопада Класна  робота  Урок позакласного читання Оповідання Панаса Мирного “Брат  і сестра” (із циклу “”Як ведеться,  так і живеться)</dc:title>
  <dc:creator>Inter</dc:creator>
  <cp:lastModifiedBy>HP</cp:lastModifiedBy>
  <cp:revision>200</cp:revision>
  <dcterms:created xsi:type="dcterms:W3CDTF">2020-10-30T10:21:23Z</dcterms:created>
  <dcterms:modified xsi:type="dcterms:W3CDTF">2024-03-26T17:36:02Z</dcterms:modified>
</cp:coreProperties>
</file>