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3786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860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572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422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059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903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15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606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28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274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365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5903F-BCE0-4C96-B8FB-1C7729132E39}" type="datetimeFigureOut">
              <a:rPr lang="ru-RU" smtClean="0"/>
              <a:t>17.10.2024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D1967F-6384-4287-84AE-E8717D9CAF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3257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1850" y="696036"/>
            <a:ext cx="10515600" cy="3866439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/>
              <a:t>ОЛЕКСАНДР ОЛЕСЬ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/>
              <a:t/>
            </a:r>
            <a:br>
              <a:rPr lang="uk-UA" dirty="0"/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831850" y="3179929"/>
            <a:ext cx="10515600" cy="2909722"/>
          </a:xfrm>
        </p:spPr>
        <p:txBody>
          <a:bodyPr>
            <a:normAutofit/>
          </a:bodyPr>
          <a:lstStyle/>
          <a:p>
            <a:pPr algn="ctr"/>
            <a:r>
              <a:rPr lang="uk-UA" sz="4000" dirty="0" smtClean="0">
                <a:latin typeface="Arial Black" panose="020B0A04020102020204" pitchFamily="34" charset="0"/>
              </a:rPr>
              <a:t>ДРАМАТИЧНИЙ ЕТЮД</a:t>
            </a:r>
          </a:p>
          <a:p>
            <a:pPr algn="ctr"/>
            <a:r>
              <a:rPr lang="uk-UA" sz="4000" dirty="0" smtClean="0">
                <a:latin typeface="Arial Black" panose="020B0A04020102020204" pitchFamily="34" charset="0"/>
              </a:rPr>
              <a:t> «ПО ДОРОЗІ В КАЗКУ»</a:t>
            </a:r>
            <a:endParaRPr lang="ru-RU" sz="4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207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394" y="1690688"/>
            <a:ext cx="5181600" cy="3881139"/>
          </a:xfrm>
        </p:spPr>
      </p:pic>
      <p:pic>
        <p:nvPicPr>
          <p:cNvPr id="3" name="Объект 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129" y="1690688"/>
            <a:ext cx="2257425" cy="3495675"/>
          </a:xfrm>
        </p:spPr>
      </p:pic>
    </p:spTree>
    <p:extLst>
      <p:ext uri="{BB962C8B-B14F-4D97-AF65-F5344CB8AC3E}">
        <p14:creationId xmlns:p14="http://schemas.microsoft.com/office/powerpoint/2010/main" val="239619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Драматургія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1914 році вийшла друком збірка Олександра Олеся «Драматичні етюди». У ній вже переважає символістська поетика. </a:t>
            </a:r>
          </a:p>
          <a:p>
            <a:pPr marL="0" indent="0">
              <a:buNone/>
            </a:pP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Провідні мотиви цієї течії – вічне прагнення людини до кращого, досконалішого життя, туга за сонцем, світлом, «блакитною </a:t>
            </a:r>
            <a:r>
              <a:rPr lang="uk-UA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трояндою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ідеалу й болісне зіткнення цих мрій із суворою, </a:t>
            </a:r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риземленою дійсністю.</a:t>
            </a:r>
          </a:p>
        </p:txBody>
      </p:sp>
    </p:spTree>
    <p:extLst>
      <p:ext uri="{BB962C8B-B14F-4D97-AF65-F5344CB8AC3E}">
        <p14:creationId xmlns:p14="http://schemas.microsoft.com/office/powerpoint/2010/main" val="136286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з основних тем тогочасної символістської та </a:t>
            </a:r>
            <a:r>
              <a:rPr lang="uk-UA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загальномодерністської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літератури – трагічне протистояння непересічної особистості, героя-одинака й сірої, байдужої чи й озлобленої маси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Хто розробляє ці теми? </a:t>
            </a:r>
          </a:p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«Мойсей»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І.Франко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Fata morgana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М.Коцюбинський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«Лісова пісня» Леся Українка, «Царівна» </a:t>
            </a:r>
            <a:r>
              <a:rPr lang="uk-UA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О.Кобилянська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405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«По дорозі в Казку»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b="1" dirty="0" smtClean="0"/>
              <a:t>Символіка твору досить прозора</a:t>
            </a:r>
          </a:p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 заблудив у лісі й не може знайти стежки, щоб вийти з темряви на світло.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являється ВІН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юнак, який береться показати шлях у прекрасну країну Казку. Однак з часом ВІН починає сумніватися у своїх силах. Під впливом сумнівів героя зневірюється і народ. Але автор пропонує не втрачати надію: з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являється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 із Казки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 розповідає вмираючому героєві, що там завжди сонце. </a:t>
            </a:r>
          </a:p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Хлопчик – символ моральної чистоти і правдивість ідей головного героя. Отже, провідник не помилявся. Перед загибеллю героя </a:t>
            </a: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поет застерігає духовних лідерів народу не розчаровуватися, а вірити в досяжність ідеалів, бути витривалими й незламними.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64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Знову ж таки символічно, що єдиним мешканцем Казки є хлопчик –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 молоде покоління, для якого «ми будемо йти вперед». Отож знову з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явиться герой, який поведе людей до світла. </a:t>
            </a:r>
          </a:p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Важливе значення має також образ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Дівчини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вона підкреслює розкол, 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кий відбувся серед людей. </a:t>
            </a:r>
          </a:p>
          <a:p>
            <a:pPr marL="0" indent="0">
              <a:buNone/>
            </a:pP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Вона – уособлення віри в себе, у власні сили, духовної міцності, символ світлих днів майбутнього</a:t>
            </a:r>
            <a:r>
              <a:rPr lang="uk-UA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160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 порушує традиційну для неоромантизму й символізму тему – народ і провідник на шляху до мети, порятунку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uk-UA" sz="3200" dirty="0" smtClean="0"/>
          </a:p>
          <a:p>
            <a:pPr marL="0" indent="0" algn="just">
              <a:buNone/>
            </a:pPr>
            <a:r>
              <a:rPr lang="uk-UA" sz="3200" b="1" dirty="0" smtClean="0">
                <a:latin typeface="Book Antiqua" panose="02040602050305030304" pitchFamily="18" charset="0"/>
              </a:rPr>
              <a:t>Драматичний етюд </a:t>
            </a:r>
            <a:r>
              <a:rPr lang="uk-UA" sz="3200" dirty="0" smtClean="0">
                <a:latin typeface="Book Antiqua" panose="02040602050305030304" pitchFamily="18" charset="0"/>
              </a:rPr>
              <a:t>(з </a:t>
            </a:r>
            <a:r>
              <a:rPr lang="uk-UA" sz="3200" dirty="0" err="1" smtClean="0">
                <a:latin typeface="Book Antiqua" panose="02040602050305030304" pitchFamily="18" charset="0"/>
              </a:rPr>
              <a:t>грецьк</a:t>
            </a:r>
            <a:r>
              <a:rPr lang="uk-UA" sz="3200" dirty="0" smtClean="0">
                <a:latin typeface="Book Antiqua" panose="02040602050305030304" pitchFamily="18" charset="0"/>
              </a:rPr>
              <a:t>. </a:t>
            </a:r>
            <a:r>
              <a:rPr lang="en-US" sz="3200" dirty="0" smtClean="0">
                <a:latin typeface="Book Antiqua" panose="02040602050305030304" pitchFamily="18" charset="0"/>
              </a:rPr>
              <a:t>drama</a:t>
            </a:r>
            <a:r>
              <a:rPr lang="uk-UA" sz="3200" dirty="0" smtClean="0">
                <a:latin typeface="Book Antiqua" panose="02040602050305030304" pitchFamily="18" charset="0"/>
              </a:rPr>
              <a:t> – дія, сценічний </a:t>
            </a:r>
            <a:r>
              <a:rPr lang="uk-UA" sz="3200" dirty="0" err="1" smtClean="0">
                <a:latin typeface="Book Antiqua" panose="02040602050305030304" pitchFamily="18" charset="0"/>
              </a:rPr>
              <a:t>твір;фр</a:t>
            </a:r>
            <a:r>
              <a:rPr lang="uk-UA" sz="3200" dirty="0" smtClean="0">
                <a:latin typeface="Book Antiqua" panose="02040602050305030304" pitchFamily="18" charset="0"/>
              </a:rPr>
              <a:t>.</a:t>
            </a:r>
            <a:r>
              <a:rPr lang="en-US" sz="3200" dirty="0" smtClean="0">
                <a:latin typeface="Book Antiqua" panose="02040602050305030304" pitchFamily="18" charset="0"/>
              </a:rPr>
              <a:t> etude </a:t>
            </a:r>
            <a:r>
              <a:rPr lang="uk-UA" sz="3200" dirty="0" smtClean="0">
                <a:latin typeface="Book Antiqua" panose="02040602050305030304" pitchFamily="18" charset="0"/>
              </a:rPr>
              <a:t>– вивчення, дослідження, нарис) – невеликий за обсягом одноактний віршовий чи прозовий драматичний твір, події якого мають  драматичний характер. Автор у драматичному етюді створює </a:t>
            </a:r>
            <a:r>
              <a:rPr lang="uk-UA" sz="3200" dirty="0" err="1" smtClean="0">
                <a:latin typeface="Book Antiqua" panose="02040602050305030304" pitchFamily="18" charset="0"/>
              </a:rPr>
              <a:t>філософсько</a:t>
            </a:r>
            <a:r>
              <a:rPr lang="uk-UA" sz="3200" dirty="0" smtClean="0">
                <a:latin typeface="Book Antiqua" panose="02040602050305030304" pitchFamily="18" charset="0"/>
              </a:rPr>
              <a:t>-ліричні настроєві «картинки» життя й виявляє в них загальнолюдські цінності.</a:t>
            </a:r>
            <a:endParaRPr lang="uk-UA" sz="3200" dirty="0">
              <a:latin typeface="Book Antiqua" panose="02040602050305030304" pitchFamily="18" charset="0"/>
            </a:endParaRP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401271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04618"/>
          </a:xfrm>
        </p:spPr>
        <p:txBody>
          <a:bodyPr>
            <a:no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 «По дорозі в Казку» перегукується з поемою «Мойсей» </a:t>
            </a:r>
            <a:r>
              <a:rPr lang="uk-UA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І.Франка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 порівняльний аналіз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9829831"/>
              </p:ext>
            </p:extLst>
          </p:nvPr>
        </p:nvGraphicFramePr>
        <p:xfrm>
          <a:off x="838200" y="2183639"/>
          <a:ext cx="10515600" cy="42610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3505200"/>
                <a:gridCol w="3505200"/>
              </a:tblGrid>
              <a:tr h="39145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«По</a:t>
                      </a:r>
                      <a:r>
                        <a:rPr lang="uk-UA" baseline="0" dirty="0" smtClean="0"/>
                        <a:t> дорозі в Казку»</a:t>
                      </a:r>
                    </a:p>
                    <a:p>
                      <a:pPr algn="ctr"/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«Мойсей»</a:t>
                      </a:r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9145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9145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Ідея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685051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Якій ідеї підпорядковані дії головного героя?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685051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Ставлення юрби до свого поводиря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9145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Чому герой не досягає мети?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685051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 побачили герої омріяну країну?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91458">
                <a:tc>
                  <a:txBody>
                    <a:bodyPr/>
                    <a:lstStyle/>
                    <a:p>
                      <a:r>
                        <a:rPr lang="uk-UA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Який фінал творів?</a:t>
                      </a:r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15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5747" y="801854"/>
            <a:ext cx="10515600" cy="1325563"/>
          </a:xfrm>
        </p:spPr>
        <p:txBody>
          <a:bodyPr>
            <a:normAutofit/>
          </a:bodyPr>
          <a:lstStyle/>
          <a:p>
            <a:pPr algn="just"/>
            <a:r>
              <a:rPr lang="uk-UA" sz="2400" dirty="0" smtClean="0">
                <a:latin typeface="Book Antiqua" panose="02040602050305030304" pitchFamily="18" charset="0"/>
              </a:rPr>
              <a:t>Найкращі твори Олександра Олеся досі запалюють у душах читачів світлі, піднесені почуття, а тому залишаються живими, актуальними й дієвими.</a:t>
            </a:r>
            <a:endParaRPr lang="ru-RU" sz="2400" dirty="0">
              <a:latin typeface="Book Antiqua" panose="0204060205030503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382" y="2224585"/>
            <a:ext cx="10515600" cy="43536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Дивлюсь на пройдену дорогу,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І гнів, і жаль мене пече…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Але у нашу перемогу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Усе ж я вірю гаряче.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Як завтра день угледять люди,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Як зійде сонце золоте,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Так Україна жити буде,</a:t>
            </a:r>
          </a:p>
          <a:p>
            <a:pPr marL="0" indent="0" algn="ctr">
              <a:buNone/>
            </a:pPr>
            <a:r>
              <a:rPr lang="uk-UA" dirty="0" smtClean="0">
                <a:latin typeface="Book Antiqua" panose="02040602050305030304" pitchFamily="18" charset="0"/>
              </a:rPr>
              <a:t>Так наша мрія процвіте.</a:t>
            </a:r>
            <a:endParaRPr lang="ru-RU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49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57200" lvl="0" indent="-457200">
              <a:spcBef>
                <a:spcPts val="1000"/>
              </a:spcBef>
              <a:buFont typeface="Wingdings" panose="05000000000000000000" pitchFamily="2" charset="2"/>
              <a:buChar char="ü"/>
            </a:pPr>
            <a:r>
              <a:rPr lang="uk-UA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Домашнє завдання : </a:t>
            </a:r>
            <a:br>
              <a:rPr lang="uk-UA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uk-UA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написати</a:t>
            </a:r>
            <a:r>
              <a:rPr lang="ru-RU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есе</a:t>
            </a:r>
            <a:r>
              <a:rPr lang="ru-RU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на тему «Казка </a:t>
            </a:r>
            <a:r>
              <a:rPr lang="ru-RU" sz="3100" dirty="0" err="1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життя</a:t>
            </a:r>
            <a:r>
              <a:rPr lang="ru-RU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людства</a:t>
            </a:r>
            <a:r>
              <a:rPr lang="ru-RU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    марево </a:t>
            </a:r>
            <a:r>
              <a:rPr lang="ru-RU" sz="3100" dirty="0" err="1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чи</a:t>
            </a:r>
            <a:r>
              <a:rPr lang="ru-RU" sz="3100" dirty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реальність</a:t>
            </a:r>
            <a:r>
              <a:rPr lang="ru-RU" sz="3100" dirty="0" smtClean="0">
                <a:solidFill>
                  <a:prstClr val="white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?»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Джерельна база: </a:t>
            </a:r>
          </a:p>
          <a:p>
            <a:pPr algn="just">
              <a:buFontTx/>
              <a:buChar char="-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презентації використані фотоматеріали з Інтернету;</a:t>
            </a:r>
          </a:p>
          <a:p>
            <a:pPr algn="just">
              <a:buFontTx/>
              <a:buChar char="-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Текстовий матеріал взято із підручника Українська література (рівень стандарту) для 10 класу / Олександр Авраменко,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асиль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Пахаренко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– К.; Грамота</a:t>
            </a:r>
          </a:p>
          <a:p>
            <a:pPr algn="just">
              <a:buFontTx/>
              <a:buChar char="-"/>
            </a:pP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: вчитель вечірньої (змінної) школи №20 м. Києва Кошара Т.С.</a:t>
            </a:r>
          </a:p>
        </p:txBody>
      </p:sp>
    </p:spTree>
    <p:extLst>
      <p:ext uri="{BB962C8B-B14F-4D97-AF65-F5344CB8AC3E}">
        <p14:creationId xmlns:p14="http://schemas.microsoft.com/office/powerpoint/2010/main" val="1601612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562</Words>
  <Application>Microsoft Office PowerPoint</Application>
  <PresentationFormat>Широкоэкранный</PresentationFormat>
  <Paragraphs>49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Arial Black</vt:lpstr>
      <vt:lpstr>Book Antiqua</vt:lpstr>
      <vt:lpstr>Calibri</vt:lpstr>
      <vt:lpstr>Calibri Light</vt:lpstr>
      <vt:lpstr>Times New Roman</vt:lpstr>
      <vt:lpstr>Wingdings</vt:lpstr>
      <vt:lpstr>Тема Office</vt:lpstr>
      <vt:lpstr>ОЛЕКСАНДР ОЛЕСЬ    </vt:lpstr>
      <vt:lpstr>Презентация PowerPoint</vt:lpstr>
      <vt:lpstr>Драматургія</vt:lpstr>
      <vt:lpstr>Презентация PowerPoint</vt:lpstr>
      <vt:lpstr>«По дорозі в Казку»</vt:lpstr>
      <vt:lpstr>Презентация PowerPoint</vt:lpstr>
      <vt:lpstr>Письменник порушує традиційну для неоромантизму й символізму тему – народ і провідник на шляху до мети, порятунку</vt:lpstr>
      <vt:lpstr>Драма «По дорозі в Казку» перегукується з поемою «Мойсей» І.Франка Зробити порівняльний аналіз </vt:lpstr>
      <vt:lpstr>Найкращі твори Олександра Олеся досі запалюють у душах читачів світлі, піднесені почуття, а тому залишаються живими, актуальними й дієвими.</vt:lpstr>
      <vt:lpstr>Домашнє завдання :   написати есе на тему «Казка життя людства –     марево чи реальність?»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ОЛЕКСАНДР ОЛЕСЬ    </dc:title>
  <dc:creator>Admin</dc:creator>
  <cp:lastModifiedBy>Admin</cp:lastModifiedBy>
  <cp:revision>9</cp:revision>
  <dcterms:created xsi:type="dcterms:W3CDTF">2024-10-15T15:49:25Z</dcterms:created>
  <dcterms:modified xsi:type="dcterms:W3CDTF">2024-10-17T12:29:15Z</dcterms:modified>
</cp:coreProperties>
</file>