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notesMasterIdLst>
    <p:notesMasterId r:id="rId23"/>
  </p:notesMasterIdLst>
  <p:sldIdLst>
    <p:sldId id="256" r:id="rId2"/>
    <p:sldId id="335" r:id="rId3"/>
    <p:sldId id="257" r:id="rId4"/>
    <p:sldId id="346" r:id="rId5"/>
    <p:sldId id="348" r:id="rId6"/>
    <p:sldId id="325" r:id="rId7"/>
    <p:sldId id="347" r:id="rId8"/>
    <p:sldId id="337" r:id="rId9"/>
    <p:sldId id="338" r:id="rId10"/>
    <p:sldId id="340" r:id="rId11"/>
    <p:sldId id="349" r:id="rId12"/>
    <p:sldId id="326" r:id="rId13"/>
    <p:sldId id="350" r:id="rId14"/>
    <p:sldId id="341" r:id="rId15"/>
    <p:sldId id="351" r:id="rId16"/>
    <p:sldId id="343" r:id="rId17"/>
    <p:sldId id="342" r:id="rId18"/>
    <p:sldId id="322" r:id="rId19"/>
    <p:sldId id="345" r:id="rId20"/>
    <p:sldId id="263" r:id="rId21"/>
    <p:sldId id="32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21" autoAdjust="0"/>
    <p:restoredTop sz="95033" autoAdjust="0"/>
  </p:normalViewPr>
  <p:slideViewPr>
    <p:cSldViewPr snapToGrid="0">
      <p:cViewPr varScale="1">
        <p:scale>
          <a:sx n="79" d="100"/>
          <a:sy n="79" d="100"/>
        </p:scale>
        <p:origin x="90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ACB1B5-61CA-4FB8-9039-8D3C13120E25}" type="datetimeFigureOut">
              <a:rPr lang="ru-UA" smtClean="0"/>
              <a:t>04.02.2024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76D8C-243C-4E44-AB4A-609C0F5815F5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14979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476D8C-243C-4E44-AB4A-609C0F5815F5}" type="slidenum">
              <a:rPr lang="ru-UA" smtClean="0"/>
              <a:t>18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08920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476D8C-243C-4E44-AB4A-609C0F5815F5}" type="slidenum">
              <a:rPr lang="ru-UA" smtClean="0"/>
              <a:t>19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65695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6820045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14892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531581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7805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05729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260652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823551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9684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06365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1596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104836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29099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817218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97565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30874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8155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806E-8E94-473C-AEE7-BE6F15F85533}" type="datetime1">
              <a:rPr lang="en-US" smtClean="0"/>
              <a:t>2/4/2024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4A918BC-4D43-4B42-B3C0-E7EBE25E6AF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586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  <p:sldLayoutId id="2147483778" r:id="rId6"/>
    <p:sldLayoutId id="2147483779" r:id="rId7"/>
    <p:sldLayoutId id="2147483780" r:id="rId8"/>
    <p:sldLayoutId id="2147483781" r:id="rId9"/>
    <p:sldLayoutId id="2147483782" r:id="rId10"/>
    <p:sldLayoutId id="2147483783" r:id="rId11"/>
    <p:sldLayoutId id="2147483784" r:id="rId12"/>
    <p:sldLayoutId id="2147483785" r:id="rId13"/>
    <p:sldLayoutId id="2147483786" r:id="rId14"/>
    <p:sldLayoutId id="2147483787" r:id="rId15"/>
    <p:sldLayoutId id="2147483788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0-jnTkLuiw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yrnKDEm2vdU?feature=oembe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microsoft.com/office/2007/relationships/hdphoto" Target="../media/hdphoto3.wdp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39.png"/><Relationship Id="rId9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rnKDEm2vdU" TargetMode="External"/><Relationship Id="rId2" Type="http://schemas.openxmlformats.org/officeDocument/2006/relationships/hyperlink" Target="https://youtu.be/j0-jnTkLui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Мрамор с коричневый и голубой цвета">
            <a:extLst>
              <a:ext uri="{FF2B5EF4-FFF2-40B4-BE49-F238E27FC236}">
                <a16:creationId xmlns:a16="http://schemas.microsoft.com/office/drawing/2014/main" id="{2D268586-01FA-73AE-1506-7B8178CA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l="3964" r="9657" b="1"/>
          <a:stretch/>
        </p:blipFill>
        <p:spPr>
          <a:xfrm>
            <a:off x="3840479" y="-42865"/>
            <a:ext cx="8343488" cy="6857990"/>
          </a:xfrm>
          <a:prstGeom prst="rect">
            <a:avLst/>
          </a:prstGeom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D630C48C-D638-70F9-AD37-CED65BA78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01930" y="4308821"/>
            <a:ext cx="5681134" cy="22627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Презентацію до уроку підготувала: вчитель початкових класів Красноградського ліцею № 4 Красноградської міської ради</a:t>
            </a:r>
            <a:br>
              <a:rPr lang="uk-UA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sz="2400" dirty="0">
                <a:solidFill>
                  <a:schemeClr val="accent2">
                    <a:lumMod val="75000"/>
                  </a:schemeClr>
                </a:solidFill>
              </a:rPr>
              <a:t>Харківської області</a:t>
            </a:r>
            <a:endParaRPr lang="ru-UA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104A38-D8D0-265C-04F5-1879C0F233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01677" y="762007"/>
            <a:ext cx="5681134" cy="1126283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Українська література</a:t>
            </a:r>
          </a:p>
          <a:p>
            <a:pPr>
              <a:lnSpc>
                <a:spcPct val="90000"/>
              </a:lnSpc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5 клас</a:t>
            </a:r>
          </a:p>
          <a:p>
            <a:pPr>
              <a:lnSpc>
                <a:spcPct val="90000"/>
              </a:lnSpc>
            </a:pPr>
            <a:r>
              <a:rPr lang="uk-UA" sz="3200" b="1" dirty="0">
                <a:solidFill>
                  <a:schemeClr val="accent2">
                    <a:lumMod val="75000"/>
                  </a:schemeClr>
                </a:solidFill>
              </a:rPr>
              <a:t>05 лютого 2024р.</a:t>
            </a:r>
            <a:endParaRPr lang="ru-UA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7CB604F-2935-6BD0-525A-A82C8E1F4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4278" y="-68372"/>
            <a:ext cx="3886371" cy="516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160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7AF003-85B5-D08C-305B-C4763A1291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5975" y="556581"/>
            <a:ext cx="5723107" cy="2171833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Пейзаж у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поезіях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М.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Рильського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«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Дощ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» та</a:t>
            </a:r>
            <a:b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«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Осінь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-маляр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із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палітрою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b="1" dirty="0" err="1">
                <a:solidFill>
                  <a:schemeClr val="accent2">
                    <a:lumMod val="75000"/>
                  </a:schemeClr>
                </a:solidFill>
              </a:rPr>
              <a:t>пишною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>…»</a:t>
            </a:r>
            <a:endParaRPr lang="ru-UA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Picture 3" descr="Мрамор с коричневый и голубой цвета">
            <a:extLst>
              <a:ext uri="{FF2B5EF4-FFF2-40B4-BE49-F238E27FC236}">
                <a16:creationId xmlns:a16="http://schemas.microsoft.com/office/drawing/2014/main" id="{2D268586-01FA-73AE-1506-7B8178CAAD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890" r="20999"/>
          <a:stretch/>
        </p:blipFill>
        <p:spPr>
          <a:xfrm>
            <a:off x="-21711" y="16285"/>
            <a:ext cx="5916563" cy="685799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80695D0-3149-0201-4E48-634F2C0D20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890" y="16285"/>
            <a:ext cx="4195968" cy="28798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EBA4F47-A038-D717-A889-1C3B08FB8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4547" y="2917805"/>
            <a:ext cx="2999432" cy="3745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C19F396-8587-B66D-4BA5-444C9E95CC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890" y="3581092"/>
            <a:ext cx="4966782" cy="3293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B104A38-D8D0-265C-04F5-1879C0F233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88068" y="-874289"/>
            <a:ext cx="4452371" cy="1430870"/>
          </a:xfrm>
        </p:spPr>
        <p:txBody>
          <a:bodyPr anchor="b">
            <a:normAutofit/>
          </a:bodyPr>
          <a:lstStyle/>
          <a:p>
            <a:pPr algn="ctr"/>
            <a:r>
              <a:rPr lang="uk-UA" sz="4000" b="1" dirty="0">
                <a:solidFill>
                  <a:schemeClr val="accent5">
                    <a:lumMod val="50000"/>
                  </a:schemeClr>
                </a:solidFill>
              </a:rPr>
              <a:t>Тема уроку: </a:t>
            </a:r>
            <a:endParaRPr lang="ru-UA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572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1FA470A-EFEE-848E-5F60-8390746C4318}"/>
              </a:ext>
            </a:extLst>
          </p:cNvPr>
          <p:cNvSpPr txBox="1"/>
          <p:nvPr/>
        </p:nvSpPr>
        <p:spPr>
          <a:xfrm>
            <a:off x="1963276" y="2665379"/>
            <a:ext cx="705426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Блакиті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української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тепло. </a:t>
            </a:r>
          </a:p>
          <a:p>
            <a:pPr algn="just"/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Любовю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серце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зроджене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було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</a:p>
          <a:p>
            <a:pPr algn="just"/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Як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пісня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–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чесне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</a:p>
          <a:p>
            <a:pPr algn="just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                          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як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бджола</a:t>
            </a:r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- 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завзяте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						Дмитро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Павличко</a:t>
            </a:r>
            <a:endParaRPr lang="ru-UA" sz="2800" b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7B672EA-8AB6-2286-91B5-0288FC4ADD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31000"/>
                    </a14:imgEffect>
                  </a14:imgLayer>
                </a14:imgProps>
              </a:ext>
            </a:extLst>
          </a:blip>
          <a:srcRect r="74495" b="-1827"/>
          <a:stretch/>
        </p:blipFill>
        <p:spPr>
          <a:xfrm>
            <a:off x="8665646" y="1962632"/>
            <a:ext cx="3126155" cy="3960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Свиток: горизонтальный 2">
            <a:extLst>
              <a:ext uri="{FF2B5EF4-FFF2-40B4-BE49-F238E27FC236}">
                <a16:creationId xmlns:a16="http://schemas.microsoft.com/office/drawing/2014/main" id="{5316AA20-38CD-3B46-374A-DF04B77C41FC}"/>
              </a:ext>
            </a:extLst>
          </p:cNvPr>
          <p:cNvSpPr/>
          <p:nvPr/>
        </p:nvSpPr>
        <p:spPr>
          <a:xfrm>
            <a:off x="1904899" y="-175098"/>
            <a:ext cx="7373566" cy="2636196"/>
          </a:xfrm>
          <a:prstGeom prst="horizontalScrol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/>
              <a:t>МАКСИМ РИЛЬСЬКИЙ</a:t>
            </a:r>
          </a:p>
          <a:p>
            <a:pPr algn="ctr"/>
            <a:r>
              <a:rPr lang="uk-UA" sz="4800" b="1" dirty="0"/>
              <a:t>(1895–1964)</a:t>
            </a:r>
            <a:endParaRPr lang="ru-UA" sz="4800" b="1" dirty="0"/>
          </a:p>
        </p:txBody>
      </p:sp>
    </p:spTree>
    <p:extLst>
      <p:ext uri="{BB962C8B-B14F-4D97-AF65-F5344CB8AC3E}">
        <p14:creationId xmlns:p14="http://schemas.microsoft.com/office/powerpoint/2010/main" val="2960514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CD173-2950-00D4-FEC1-AF1DC6F5A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E78C896-DA48-5DE4-3713-849916A3ECE0}"/>
              </a:ext>
            </a:extLst>
          </p:cNvPr>
          <p:cNvSpPr txBox="1"/>
          <p:nvPr/>
        </p:nvSpPr>
        <p:spPr>
          <a:xfrm>
            <a:off x="7527310" y="2274369"/>
            <a:ext cx="446532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Максим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Рильський</a:t>
            </a:r>
            <a:endParaRPr lang="ru-RU" sz="3200" b="1" i="1" u="none" strike="noStrike" baseline="0" dirty="0">
              <a:solidFill>
                <a:schemeClr val="accent2">
                  <a:lumMod val="75000"/>
                </a:schemeClr>
              </a:solidFill>
              <a:latin typeface="SchoolBookC-Italic"/>
            </a:endParaRPr>
          </a:p>
          <a:p>
            <a:pPr algn="ctr"/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народився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в м.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Києві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</a:p>
          <a:p>
            <a:pPr algn="ctr"/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 1895 р. </a:t>
            </a:r>
            <a:endParaRPr lang="ru-UA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B8157C-48C8-4DD7-DC24-5977DD09F63C}"/>
              </a:ext>
            </a:extLst>
          </p:cNvPr>
          <p:cNvSpPr txBox="1"/>
          <p:nvPr/>
        </p:nvSpPr>
        <p:spPr>
          <a:xfrm>
            <a:off x="1876210" y="0"/>
            <a:ext cx="9674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Будинок</a:t>
            </a:r>
            <a:r>
              <a:rPr lang="ru-RU" dirty="0"/>
              <a:t> у с. </a:t>
            </a:r>
            <a:r>
              <a:rPr lang="ru-RU" dirty="0" err="1"/>
              <a:t>Романівка</a:t>
            </a:r>
            <a:r>
              <a:rPr lang="ru-RU" dirty="0"/>
              <a:t>, де 18 </a:t>
            </a:r>
            <a:r>
              <a:rPr lang="ru-RU" dirty="0" err="1"/>
              <a:t>березня</a:t>
            </a:r>
            <a:r>
              <a:rPr lang="ru-RU" dirty="0"/>
              <a:t> 1895 року </a:t>
            </a:r>
            <a:r>
              <a:rPr lang="ru-RU" dirty="0" err="1"/>
              <a:t>народився</a:t>
            </a:r>
            <a:r>
              <a:rPr lang="ru-RU" dirty="0"/>
              <a:t> </a:t>
            </a:r>
            <a:r>
              <a:rPr lang="ru-RU" dirty="0" err="1"/>
              <a:t>М.Рильський</a:t>
            </a:r>
            <a:endParaRPr lang="ru-UA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ABD0157-3F9F-1CC2-F178-CA5792DC00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901" y="527046"/>
            <a:ext cx="6752409" cy="50643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00504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24842-BA0E-12B1-AA75-52E4902E3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58E64524-8988-CD90-92E0-07667528B17E}"/>
              </a:ext>
            </a:extLst>
          </p:cNvPr>
          <p:cNvSpPr txBox="1"/>
          <p:nvPr/>
        </p:nvSpPr>
        <p:spPr>
          <a:xfrm>
            <a:off x="5905216" y="431996"/>
            <a:ext cx="653119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автобіографічній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розповіді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Із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давніх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літ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М.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Рильський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з теплотою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згадував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Романівку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що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на 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Житомирщині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.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C2D9437-8770-8CEC-4D93-D8A4325956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624" t="29125" r="4946" b="18423"/>
          <a:stretch/>
        </p:blipFill>
        <p:spPr>
          <a:xfrm>
            <a:off x="497261" y="431996"/>
            <a:ext cx="4727044" cy="2489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3A5115-615C-5B64-8C70-47A45D64CD09}"/>
              </a:ext>
            </a:extLst>
          </p:cNvPr>
          <p:cNvSpPr txBox="1"/>
          <p:nvPr/>
        </p:nvSpPr>
        <p:spPr>
          <a:xfrm>
            <a:off x="1876210" y="0"/>
            <a:ext cx="96740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Будинок</a:t>
            </a:r>
            <a:r>
              <a:rPr lang="ru-RU" dirty="0"/>
              <a:t> у с. </a:t>
            </a:r>
            <a:r>
              <a:rPr lang="ru-RU" dirty="0" err="1"/>
              <a:t>Романівка</a:t>
            </a:r>
            <a:r>
              <a:rPr lang="ru-RU" dirty="0"/>
              <a:t>, де 18 </a:t>
            </a:r>
            <a:r>
              <a:rPr lang="ru-RU" dirty="0" err="1"/>
              <a:t>березня</a:t>
            </a:r>
            <a:r>
              <a:rPr lang="ru-RU" dirty="0"/>
              <a:t> 1895 року </a:t>
            </a:r>
            <a:r>
              <a:rPr lang="ru-RU" dirty="0" err="1"/>
              <a:t>народився</a:t>
            </a:r>
            <a:r>
              <a:rPr lang="ru-RU" dirty="0"/>
              <a:t> </a:t>
            </a:r>
            <a:r>
              <a:rPr lang="ru-RU" dirty="0" err="1"/>
              <a:t>М.Рильський</a:t>
            </a:r>
            <a:endParaRPr lang="ru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E647831-0E4D-257C-9090-C1A11A767EAE}"/>
              </a:ext>
            </a:extLst>
          </p:cNvPr>
          <p:cNvSpPr txBox="1"/>
          <p:nvPr/>
        </p:nvSpPr>
        <p:spPr>
          <a:xfrm>
            <a:off x="310595" y="3936149"/>
            <a:ext cx="65311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Саме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тут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він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почав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пізнавати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світ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як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таємничу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,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ледве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</a:t>
            </a:r>
            <a:r>
              <a:rPr lang="ru-RU" sz="3200" b="1" i="1" u="none" strike="noStrike" baseline="0" dirty="0" err="1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розгорнуту</a:t>
            </a:r>
            <a:r>
              <a:rPr lang="ru-RU" sz="3200" b="1" i="1" u="none" strike="noStrike" baseline="0" dirty="0">
                <a:solidFill>
                  <a:schemeClr val="accent2">
                    <a:lumMod val="75000"/>
                  </a:schemeClr>
                </a:solidFill>
                <a:latin typeface="SchoolBookC-Italic"/>
              </a:rPr>
              <a:t> книгу.</a:t>
            </a:r>
            <a:endParaRPr lang="ru-UA" sz="2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24AC9F-7624-0CC4-0F21-75B5A234D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0207" y="2836830"/>
            <a:ext cx="4648909" cy="3589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E6EC07-3A76-269F-56F2-D90BAD6C05EC}"/>
              </a:ext>
            </a:extLst>
          </p:cNvPr>
          <p:cNvSpPr txBox="1"/>
          <p:nvPr/>
        </p:nvSpPr>
        <p:spPr>
          <a:xfrm>
            <a:off x="7337482" y="6488668"/>
            <a:ext cx="60943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Будинок Рильських у </a:t>
            </a:r>
            <a:r>
              <a:rPr lang="uk-UA" dirty="0" err="1"/>
              <a:t>Романівці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580589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1FA470A-EFEE-848E-5F60-8390746C4318}"/>
              </a:ext>
            </a:extLst>
          </p:cNvPr>
          <p:cNvSpPr txBox="1"/>
          <p:nvPr/>
        </p:nvSpPr>
        <p:spPr>
          <a:xfrm>
            <a:off x="6799634" y="1867754"/>
            <a:ext cx="5087565" cy="2889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Батько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поета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Тадей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Рильський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був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ученим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- 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етнографом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досліджував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культуру й 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побут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українського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	народу. </a:t>
            </a:r>
            <a:r>
              <a:rPr lang="ru-RU" sz="2800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	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534E14-3CEE-29C2-5B71-BE9211CED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647752" y="0"/>
            <a:ext cx="5597406" cy="64161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13751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BE1193-6AB7-6246-0642-5C262B8DE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FE4CB04-8D33-D90E-0B5B-4FFCB51B3259}"/>
              </a:ext>
            </a:extLst>
          </p:cNvPr>
          <p:cNvSpPr txBox="1"/>
          <p:nvPr/>
        </p:nvSpPr>
        <p:spPr>
          <a:xfrm>
            <a:off x="6500104" y="2320090"/>
            <a:ext cx="5032443" cy="24513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Мати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Меланія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була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простою селянкою.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Цікаво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що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писати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 й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читати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її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, як і Максима,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навчив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Тадей</a:t>
            </a:r>
            <a:r>
              <a:rPr lang="ru-RU" sz="2800" b="1" i="0" u="none" strike="noStrike" baseline="0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endParaRPr lang="uk-UA" sz="2800" b="1" i="0" u="none" strike="noStrike" baseline="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1AC3948-0CD5-C121-C1D7-897DE1B37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602" y="333762"/>
            <a:ext cx="4468446" cy="5843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267C0FB-6E19-6519-CF22-962791B317DE}"/>
              </a:ext>
            </a:extLst>
          </p:cNvPr>
          <p:cNvSpPr txBox="1"/>
          <p:nvPr/>
        </p:nvSpPr>
        <p:spPr>
          <a:xfrm>
            <a:off x="1174615" y="6270084"/>
            <a:ext cx="10741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Родина </a:t>
            </a:r>
            <a:r>
              <a:rPr lang="ru-RU" dirty="0" err="1"/>
              <a:t>Рильських</a:t>
            </a:r>
            <a:r>
              <a:rPr lang="ru-RU" dirty="0"/>
              <a:t>, </a:t>
            </a:r>
            <a:r>
              <a:rPr lang="ru-RU" dirty="0" err="1"/>
              <a:t>зліва</a:t>
            </a:r>
            <a:r>
              <a:rPr lang="ru-RU" dirty="0"/>
              <a:t> направо: Богдан, </a:t>
            </a:r>
            <a:r>
              <a:rPr lang="ru-RU" dirty="0" err="1"/>
              <a:t>Тадей</a:t>
            </a:r>
            <a:r>
              <a:rPr lang="ru-RU" dirty="0"/>
              <a:t>, Максим, </a:t>
            </a:r>
            <a:r>
              <a:rPr lang="ru-RU" dirty="0" err="1"/>
              <a:t>Меланія</a:t>
            </a:r>
            <a:r>
              <a:rPr lang="ru-RU" dirty="0"/>
              <a:t>, </a:t>
            </a:r>
            <a:r>
              <a:rPr lang="ru-RU" dirty="0" err="1"/>
              <a:t>Іван</a:t>
            </a:r>
            <a:r>
              <a:rPr lang="ru-RU" dirty="0"/>
              <a:t> та друг </a:t>
            </a:r>
            <a:r>
              <a:rPr lang="ru-RU" dirty="0" err="1"/>
              <a:t>сім’ї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244395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1FA470A-EFEE-848E-5F60-8390746C4318}"/>
              </a:ext>
            </a:extLst>
          </p:cNvPr>
          <p:cNvSpPr txBox="1"/>
          <p:nvPr/>
        </p:nvSpPr>
        <p:spPr>
          <a:xfrm>
            <a:off x="4580212" y="728979"/>
            <a:ext cx="7336891" cy="54000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Максим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спершу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навчався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домашніх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умовах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потім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у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приватній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гімназії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Києві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  У 1915—1918 роках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навчався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медичному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факультеті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Київського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університету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Св.Володимира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потім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на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історико-філологічному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факультеті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Народного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університету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Києві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заснованому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за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гетьмана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Павла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Скоропадського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але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жодного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з них не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закінчив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Займався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самоосвітою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вивченням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мов.</a:t>
            </a:r>
            <a:endParaRPr lang="uk-UA" sz="2800" b="1" i="0" u="none" strike="noStrike" baseline="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49098B9-06E6-6B50-8B59-6E5672C1E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621" y="1259708"/>
            <a:ext cx="3690836" cy="40515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81460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1FA470A-EFEE-848E-5F60-8390746C4318}"/>
              </a:ext>
            </a:extLst>
          </p:cNvPr>
          <p:cNvSpPr txBox="1"/>
          <p:nvPr/>
        </p:nvSpPr>
        <p:spPr>
          <a:xfrm>
            <a:off x="1105710" y="239406"/>
            <a:ext cx="11160869" cy="34765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</a:t>
            </a:r>
            <a:r>
              <a:rPr lang="ru-RU" sz="2800" b="1" i="0" u="none" strike="noStrike" baseline="0" dirty="0" err="1">
                <a:solidFill>
                  <a:schemeClr val="accent2">
                    <a:lumMod val="75000"/>
                  </a:schemeClr>
                </a:solidFill>
              </a:rPr>
              <a:t>І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м’я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майбутньому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поетові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батько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вибирав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разом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			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своїми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друзями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—композитором М. Лисенком і 	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професором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історії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та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археології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В. Антоновичем.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Назвали хлопчика на честь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улюбленого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народного героя 																	Максима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Залізняка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uk-UA" sz="2800" b="1" i="0" u="none" strike="noStrike" baseline="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A6B088E-AE42-66EE-2CA0-5350F27C4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22" y="2175212"/>
            <a:ext cx="7208195" cy="41421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E606B0-E9C5-E25F-91CE-241504DBD0AA}"/>
              </a:ext>
            </a:extLst>
          </p:cNvPr>
          <p:cNvSpPr txBox="1"/>
          <p:nvPr/>
        </p:nvSpPr>
        <p:spPr>
          <a:xfrm>
            <a:off x="7989651" y="3429000"/>
            <a:ext cx="48476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err="1"/>
              <a:t>Тадей</a:t>
            </a:r>
            <a:r>
              <a:rPr lang="ru-RU" dirty="0"/>
              <a:t> </a:t>
            </a:r>
            <a:r>
              <a:rPr lang="ru-RU" dirty="0" err="1"/>
              <a:t>Рильський</a:t>
            </a:r>
            <a:r>
              <a:rPr lang="ru-RU" dirty="0"/>
              <a:t> (</a:t>
            </a:r>
            <a:r>
              <a:rPr lang="ru-RU" dirty="0" err="1"/>
              <a:t>ліворуч</a:t>
            </a:r>
            <a:r>
              <a:rPr lang="ru-RU" dirty="0"/>
              <a:t>)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сином</a:t>
            </a:r>
            <a:r>
              <a:rPr lang="ru-RU" dirty="0"/>
              <a:t> Максимом та </a:t>
            </a:r>
            <a:r>
              <a:rPr lang="ru-RU" dirty="0" err="1"/>
              <a:t>Володимиром</a:t>
            </a:r>
            <a:r>
              <a:rPr lang="ru-RU" dirty="0"/>
              <a:t> Антоновичем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88761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1FA470A-EFEE-848E-5F60-8390746C4318}"/>
              </a:ext>
            </a:extLst>
          </p:cNvPr>
          <p:cNvSpPr txBox="1"/>
          <p:nvPr/>
        </p:nvSpPr>
        <p:spPr>
          <a:xfrm>
            <a:off x="6096000" y="1105394"/>
            <a:ext cx="5992237" cy="5851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Писати вірші М. Рильський почав рано. Перша збірка поезій «На білих островах» побачила світ, коли Максимові було лише п’ятнадцять років.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Він відомий у літературі не тільки як лірик, а і як талановитий перекладач.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Упродовж навчання в школі ви прочитаєте багато творів із зарубіжної літератури, перекладених цим поетом.</a:t>
            </a:r>
            <a:endParaRPr lang="uk-UA" sz="2800" b="1" i="0" u="none" strike="noStrike" baseline="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A799AC3-0A26-3403-4705-44518DBB2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7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5353" y="716437"/>
            <a:ext cx="3782729" cy="54251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1060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5A81AA-0067-DC89-ADAA-6565F94C9B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854E89F-3AA3-9985-C529-BC6C2FF94738}"/>
              </a:ext>
            </a:extLst>
          </p:cNvPr>
          <p:cNvSpPr txBox="1"/>
          <p:nvPr/>
        </p:nvSpPr>
        <p:spPr>
          <a:xfrm>
            <a:off x="5599889" y="327181"/>
            <a:ext cx="5992237" cy="58519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 М. Рильський любив працювати серед природи, тому й оселився в м. Києві під шатами Голосіївського лісу. </a:t>
            </a:r>
          </a:p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Font typeface="Wingdings 3" charset="2"/>
              <a:buChar char=""/>
            </a:pPr>
            <a:r>
              <a:rPr lang="uk-UA" sz="2800" b="1" dirty="0">
                <a:solidFill>
                  <a:schemeClr val="accent2">
                    <a:lumMod val="75000"/>
                  </a:schemeClr>
                </a:solidFill>
              </a:rPr>
              <a:t>Він навіть написав поетичну збірку з промовистою назвою «Голосіївська осінь». Нині частина цього лісу має назву Голосіївський парк імені М. Рильського.</a:t>
            </a:r>
            <a:endParaRPr lang="uk-UA" sz="2800" b="1" i="0" u="none" strike="noStrike" baseline="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57116B2-7A05-CD01-C309-98C336B212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869" y="255350"/>
            <a:ext cx="4655121" cy="3473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4B6165-A575-2340-D80F-CC6F280CCD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518" y="4739147"/>
            <a:ext cx="2479315" cy="15452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86B19F8-2AAA-1E0B-33E3-7D9473380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9889" y="5121719"/>
            <a:ext cx="2857500" cy="16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EECACA3-32E0-2E01-12D2-BB0B0C214E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6963" y="4331329"/>
            <a:ext cx="2466975" cy="1847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20436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DD79469-09F5-79D9-5232-5BC8353360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769" y="246940"/>
            <a:ext cx="1819275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02FE6B5-5F9C-2E9C-05FE-B12254E32B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664" y="323038"/>
            <a:ext cx="1819275" cy="2505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4215303-DA9C-1C50-3117-F23E23A25D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1559" y="246940"/>
            <a:ext cx="1762125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D477E99-BB6F-BB52-4BD4-16939E44CE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7913" y="246940"/>
            <a:ext cx="1628775" cy="2800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7961523-6DCF-0CAD-7327-E84D1C033AC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631" t="11569" r="2587" b="12882"/>
          <a:stretch/>
        </p:blipFill>
        <p:spPr>
          <a:xfrm>
            <a:off x="592207" y="3572283"/>
            <a:ext cx="1917072" cy="25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2DD7D43-9F30-113A-19FD-350203F419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88789" y="3572283"/>
            <a:ext cx="1733550" cy="2638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92EC8668-DFC3-D7AA-D46C-3AB9F675DE9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4905" t="9718" r="13501" b="10630"/>
          <a:stretch/>
        </p:blipFill>
        <p:spPr>
          <a:xfrm>
            <a:off x="9566230" y="3611155"/>
            <a:ext cx="1724025" cy="2560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Бібліотека ДНУ, віртуальна виставка">
            <a:extLst>
              <a:ext uri="{FF2B5EF4-FFF2-40B4-BE49-F238E27FC236}">
                <a16:creationId xmlns:a16="http://schemas.microsoft.com/office/drawing/2014/main" id="{0B8456CF-1BDF-8C31-236D-9CCFD6AB5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875" y="3523888"/>
            <a:ext cx="1724025" cy="2647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4699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34196F-92C2-13A0-3D34-83A2FDC75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Мультимедиа в Интернете 3" title="Максим Рильський — Дощ (&quot;Благодатний, довгожданий...&quot;) (аудіокнига)">
            <a:hlinkClick r:id="" action="ppaction://media"/>
            <a:extLst>
              <a:ext uri="{FF2B5EF4-FFF2-40B4-BE49-F238E27FC236}">
                <a16:creationId xmlns:a16="http://schemas.microsoft.com/office/drawing/2014/main" id="{25FA998D-3B73-4C49-B976-CFD5632D039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07068" y="90792"/>
            <a:ext cx="11075851" cy="6252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27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526E5A-F363-6112-CFD9-47FE6B8ED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8680" y="0"/>
            <a:ext cx="1558661" cy="62662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2">
                    <a:lumMod val="75000"/>
                  </a:schemeClr>
                </a:solidFill>
              </a:rPr>
              <a:t>ДОЩ</a:t>
            </a:r>
            <a:endParaRPr lang="ru-UA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94218-9D5B-BAE5-F2A6-2E7FB1889C35}"/>
              </a:ext>
            </a:extLst>
          </p:cNvPr>
          <p:cNvSpPr txBox="1"/>
          <p:nvPr/>
        </p:nvSpPr>
        <p:spPr>
          <a:xfrm>
            <a:off x="745314" y="625282"/>
            <a:ext cx="560975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Благодатний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довгожданий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Дивним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сяйвом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осіянний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Золотий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вечірній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гість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Впав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бадьоро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свіжо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дзвінко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На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закурені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будинки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Зголоднілих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передмість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A6830C0-0A35-71A7-3230-1A757FCF8E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516" y="3645179"/>
            <a:ext cx="2433362" cy="2968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C4D848-76D3-0DC6-6361-8E9195006354}"/>
              </a:ext>
            </a:extLst>
          </p:cNvPr>
          <p:cNvSpPr txBox="1"/>
          <p:nvPr/>
        </p:nvSpPr>
        <p:spPr>
          <a:xfrm>
            <a:off x="5653547" y="3287651"/>
            <a:ext cx="560975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Відкривай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гарячі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груди,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Мати-земле!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Дощ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остудить,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Оживить і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запліднить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, —</a:t>
            </a:r>
          </a:p>
          <a:p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І пшеницею, й ячменем,</a:t>
            </a:r>
          </a:p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Буйним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повівом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зеленим</a:t>
            </a:r>
          </a:p>
          <a:p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Білі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 села </a:t>
            </a:r>
            <a:r>
              <a:rPr lang="ru-RU" sz="2800" b="1" dirty="0" err="1">
                <a:solidFill>
                  <a:schemeClr val="accent2">
                    <a:lumMod val="75000"/>
                  </a:schemeClr>
                </a:solidFill>
              </a:rPr>
              <a:t>звеселить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ru-UA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BE6CF5D-6D4E-15D6-A485-C45DFD778D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443" y="463615"/>
            <a:ext cx="4136863" cy="28393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10616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0E1BBD-125A-80F7-3B6D-68BF4269C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Мультимедиа в Интернете 3" title="Максим Рильський — Осінь-маляр із палітрою пишною... (аудіокнига)">
            <a:hlinkClick r:id="" action="ppaction://media"/>
            <a:extLst>
              <a:ext uri="{FF2B5EF4-FFF2-40B4-BE49-F238E27FC236}">
                <a16:creationId xmlns:a16="http://schemas.microsoft.com/office/drawing/2014/main" id="{4EDE8310-C07C-B541-D705-8F6A39CA7555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42947" y="0"/>
            <a:ext cx="11306106" cy="638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07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526E5A-F363-6112-CFD9-47FE6B8ED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796" y="0"/>
            <a:ext cx="8832715" cy="62662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2">
                    <a:lumMod val="75000"/>
                  </a:schemeClr>
                </a:solidFill>
              </a:rPr>
              <a:t>«ОСІНЬ-МАЛЯР ІЗ ПАЛІТРОЮ ПИШНОЮ...»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94218-9D5B-BAE5-F2A6-2E7FB1889C35}"/>
              </a:ext>
            </a:extLst>
          </p:cNvPr>
          <p:cNvSpPr txBox="1"/>
          <p:nvPr/>
        </p:nvSpPr>
        <p:spPr>
          <a:xfrm>
            <a:off x="154889" y="626621"/>
            <a:ext cx="582649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Осінь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-маляр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із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палітрою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пишною</a:t>
            </a:r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тихо в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небі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кружляє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осипає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красою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розкішною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Там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розсипа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вона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роси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сріблисті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Там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тумани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розливає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Ліс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одягає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у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шати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барвисті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Ліс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обливає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кольорами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дивними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Ніжно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сміється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до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вітру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Грає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цілунками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з ним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переливними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ru-RU" sz="24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Фарби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рожеві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злотисті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червоні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Срібно-блакитне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повітря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…</a:t>
            </a:r>
          </a:p>
          <a:p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Ніжні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осінні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пісні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2">
                    <a:lumMod val="75000"/>
                  </a:schemeClr>
                </a:solidFill>
              </a:rPr>
              <a:t>тиходзвонні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!</a:t>
            </a:r>
            <a:endParaRPr lang="ru-UA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ADB605-8463-A838-2E48-644607001F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0613" y="1034581"/>
            <a:ext cx="5826497" cy="40940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05498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C77C2F-4393-6221-1BB8-40249D16C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4D5BFD-CF15-7AA4-4E39-1C94F86209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r="91835" b="72032"/>
          <a:stretch/>
        </p:blipFill>
        <p:spPr>
          <a:xfrm>
            <a:off x="320841" y="3043990"/>
            <a:ext cx="1844842" cy="18474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DEDDAD-1B04-7BC2-7393-8BFB43791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8190" y="348485"/>
            <a:ext cx="10057720" cy="24028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10583BB-58EF-0C91-E910-B8112C13F8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8770" y="3021315"/>
            <a:ext cx="2447925" cy="1866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32F9A0B-66F8-0155-AE3F-4CF9CF13F7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5550" y="3810000"/>
            <a:ext cx="2000250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510C994-12DE-9516-41CB-E6CEAE0149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333" y="2857500"/>
            <a:ext cx="24003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C8A6403-EAE7-46A4-FF83-9B04C64B01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9666" y="3810000"/>
            <a:ext cx="2066925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4549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B02894-05B7-F7B5-6E2D-05035064E1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054" y="1175961"/>
            <a:ext cx="11841891" cy="5140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1B849-DCC7-0F4E-1F5A-277BB3A82D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90671" b="73738"/>
          <a:stretch/>
        </p:blipFill>
        <p:spPr>
          <a:xfrm>
            <a:off x="549481" y="52256"/>
            <a:ext cx="730679" cy="796830"/>
          </a:xfrm>
          <a:prstGeom prst="rect">
            <a:avLst/>
          </a:prstGeom>
        </p:spPr>
      </p:pic>
      <p:sp>
        <p:nvSpPr>
          <p:cNvPr id="14" name="Стрелка: вправо 13">
            <a:extLst>
              <a:ext uri="{FF2B5EF4-FFF2-40B4-BE49-F238E27FC236}">
                <a16:creationId xmlns:a16="http://schemas.microsoft.com/office/drawing/2014/main" id="{D3D8AFDE-2117-EFFE-8F79-1BF90BFE888C}"/>
              </a:ext>
            </a:extLst>
          </p:cNvPr>
          <p:cNvSpPr/>
          <p:nvPr/>
        </p:nvSpPr>
        <p:spPr>
          <a:xfrm>
            <a:off x="2415343" y="2725318"/>
            <a:ext cx="1498840" cy="346027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CF49E621-FC86-D41D-A52B-550861C0B122}"/>
              </a:ext>
            </a:extLst>
          </p:cNvPr>
          <p:cNvSpPr/>
          <p:nvPr/>
        </p:nvSpPr>
        <p:spPr>
          <a:xfrm rot="2910134">
            <a:off x="2836926" y="4068086"/>
            <a:ext cx="1795130" cy="19663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3585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1F869D-DD96-C5E4-0248-EBE712E21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157" y="52256"/>
            <a:ext cx="9538102" cy="3161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91B849-DCC7-0F4E-1F5A-277BB3A82DE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90671" b="73738"/>
          <a:stretch/>
        </p:blipFill>
        <p:spPr>
          <a:xfrm>
            <a:off x="549481" y="52256"/>
            <a:ext cx="730679" cy="79683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DACB58-9781-D417-3407-626399A8ED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8681" y="275617"/>
            <a:ext cx="1310855" cy="158871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C8D4E2-D204-4C7B-9786-A796A73BC9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5672" y="2098859"/>
            <a:ext cx="1310855" cy="146645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116E606-D190-A447-6330-2958D93BE7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971" y="3437105"/>
            <a:ext cx="5415029" cy="158449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970BBA5-3775-BD00-1C6C-5EDD0E1092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1208" y="3364378"/>
            <a:ext cx="5326757" cy="177069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085F8B7-58F6-DBF7-1E6A-51209A2836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83202" y="5176990"/>
            <a:ext cx="3097377" cy="136709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8DA9AB2-CCCA-B02D-4579-45678CFFE6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7333" y="5155027"/>
            <a:ext cx="2951152" cy="1293472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09B54139-4D7E-433D-C8C7-8973BD0323C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69169" y="5244962"/>
            <a:ext cx="2666503" cy="129912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5587CA30-BEFC-6140-6AE7-4BB672A8CCC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28110" y="5285706"/>
            <a:ext cx="1926557" cy="111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115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A88461-D468-9A96-25CE-72094A9BE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552" y="519005"/>
            <a:ext cx="11501448" cy="4754744"/>
          </a:xfrm>
        </p:spPr>
        <p:txBody>
          <a:bodyPr>
            <a:normAutofit/>
          </a:bodyPr>
          <a:lstStyle/>
          <a:p>
            <a:r>
              <a:rPr lang="uk-UA" b="1" u="sng" dirty="0">
                <a:solidFill>
                  <a:srgbClr val="00B0F0"/>
                </a:solidFill>
              </a:rPr>
              <a:t>Вдома: </a:t>
            </a:r>
            <a:br>
              <a:rPr lang="uk-UA" b="1" u="sng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1) Виразно ч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итати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вірші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с. 136-137</a:t>
            </a:r>
            <a:b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2)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Напишіть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невеликий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роздум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на тему «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Чому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  	природу треба 	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берегти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?» (4–5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речень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).</a:t>
            </a:r>
            <a:b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3) Намалюйте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ілюстрацію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до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вірша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М. 	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Рильського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«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Дощ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» (за </a:t>
            </a:r>
            <a:r>
              <a:rPr lang="ru-RU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бажанням</a:t>
            </a:r>
            <a:r>
              <a:rPr lang="ru-RU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).</a:t>
            </a:r>
            <a:endParaRPr lang="ru-UA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985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E1B999-508B-6306-B696-DC0628C60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635" y="629947"/>
            <a:ext cx="11852365" cy="4574907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			Використана література: </a:t>
            </a:r>
            <a:br>
              <a:rPr lang="uk-UA" b="1" dirty="0">
                <a:solidFill>
                  <a:srgbClr val="FF0000"/>
                </a:solidFill>
              </a:rPr>
            </a:br>
            <a:r>
              <a:rPr lang="uk-UA" dirty="0" err="1">
                <a:solidFill>
                  <a:schemeClr val="accent2">
                    <a:lumMod val="75000"/>
                  </a:schemeClr>
                </a:solidFill>
              </a:rPr>
              <a:t>ілюстраційний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матеріал з мережі інтернет малюнки і відео: (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2"/>
              </a:rPr>
              <a:t>https://youtu.be/j0-jnTkLuiw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  <a:hlinkClick r:id="rId3"/>
              </a:rPr>
              <a:t>https://youtu.be/yrnKDEm2vdU</a:t>
            </a: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 ) та підручник з Української літератури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для 5-го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кл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закладів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загальної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середньої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2">
                    <a:lumMod val="75000"/>
                  </a:schemeClr>
                </a:solidFill>
              </a:rPr>
              <a:t>освіти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/Авраменко О.  2022 р</a:t>
            </a:r>
            <a:endParaRPr lang="ru-UA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95427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2272</TotalTime>
  <Words>671</Words>
  <Application>Microsoft Office PowerPoint</Application>
  <PresentationFormat>Широкоэкранный</PresentationFormat>
  <Paragraphs>68</Paragraphs>
  <Slides>21</Slides>
  <Notes>2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Century Gothic</vt:lpstr>
      <vt:lpstr>SchoolBookC-Italic</vt:lpstr>
      <vt:lpstr>Wingdings 3</vt:lpstr>
      <vt:lpstr>Легкий дым</vt:lpstr>
      <vt:lpstr>Презентацію до уроку підготувала: вчитель початкових класів Красноградського ліцею № 4 Красноградської міської ради Харківської області</vt:lpstr>
      <vt:lpstr>Пейзаж у поезіях М. Рильського «Дощ» та  «Осінь-маляр із палітрою пишною…»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ДОЩ</vt:lpstr>
      <vt:lpstr>Презентация PowerPoint</vt:lpstr>
      <vt:lpstr>«ОСІНЬ-МАЛЯР ІЗ ПАЛІТРОЮ ПИШНОЮ...»</vt:lpstr>
      <vt:lpstr>Презентация PowerPoint</vt:lpstr>
      <vt:lpstr>Презентация PowerPoint</vt:lpstr>
      <vt:lpstr>Презентация PowerPoint</vt:lpstr>
      <vt:lpstr>Вдома:  1) Виразно читати вірші с. 136-137 2) Напишіть невеликий роздум на тему «Чому    природу треба  берегти?» (4–5 речень). 3) Намалюйте ілюстрацію до вірша М.   Рильського «Дощ» (за бажанням).</vt:lpstr>
      <vt:lpstr>   Використана література:  ілюстраційний матеріал з мережі інтернет малюнки і відео: (https://youtu.be/j0-jnTkLuiw, https://youtu.be/yrnKDEm2vdU ) та підручник з Української літератури для 5-го кл. закладів загальної середньої освіти /Авраменко О.  2022 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Віршована казка  В. Симоненка  «Цар Плаксій та Лоскотон».  Головні та другорядні персонажі казки</dc:title>
  <dc:creator>Людмила Паюнова</dc:creator>
  <cp:lastModifiedBy>Анастасия Самойленко</cp:lastModifiedBy>
  <cp:revision>13</cp:revision>
  <dcterms:created xsi:type="dcterms:W3CDTF">2023-12-10T17:15:01Z</dcterms:created>
  <dcterms:modified xsi:type="dcterms:W3CDTF">2024-02-04T17:52:10Z</dcterms:modified>
</cp:coreProperties>
</file>