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2" r:id="rId6"/>
    <p:sldId id="263" r:id="rId7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7" d="100"/>
          <a:sy n="57" d="100"/>
        </p:scale>
        <p:origin x="8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0349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793789" y="9144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488" y="2474952"/>
            <a:ext cx="4919305" cy="327957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713094" y="628769"/>
            <a:ext cx="9200794" cy="48910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7702"/>
              </a:lnSpc>
              <a:buNone/>
            </a:pPr>
            <a:r>
              <a:rPr lang="en-US" sz="6162" dirty="0">
                <a:solidFill>
                  <a:srgbClr val="0070C0"/>
                </a:solidFill>
                <a:latin typeface="Aptos" panose="020B0004020202020204" pitchFamily="34" charset="0"/>
                <a:ea typeface="Alexandria" pitchFamily="34" charset="-122"/>
                <a:cs typeface="Alexandria" pitchFamily="34" charset="-120"/>
              </a:rPr>
              <a:t>Сатиричне розвінчання національного </a:t>
            </a:r>
            <a:r>
              <a:rPr lang="en-US" sz="6162" dirty="0" err="1">
                <a:solidFill>
                  <a:srgbClr val="0070C0"/>
                </a:solidFill>
                <a:latin typeface="Aptos" panose="020B0004020202020204" pitchFamily="34" charset="0"/>
                <a:ea typeface="Alexandria" pitchFamily="34" charset="-122"/>
                <a:cs typeface="Alexandria" pitchFamily="34" charset="-120"/>
              </a:rPr>
              <a:t>нігілізму</a:t>
            </a:r>
            <a:r>
              <a:rPr lang="en-US" sz="6162" dirty="0">
                <a:solidFill>
                  <a:srgbClr val="0070C0"/>
                </a:solidFill>
                <a:latin typeface="Aptos" panose="020B0004020202020204" pitchFamily="34" charset="0"/>
                <a:ea typeface="Alexandria" pitchFamily="34" charset="-122"/>
                <a:cs typeface="Alexandria" pitchFamily="34" charset="-120"/>
              </a:rPr>
              <a:t> в</a:t>
            </a:r>
            <a:r>
              <a:rPr lang="uk-UA" sz="6162" dirty="0">
                <a:solidFill>
                  <a:srgbClr val="0070C0"/>
                </a:solidFill>
                <a:latin typeface="Aptos" panose="020B0004020202020204" pitchFamily="34" charset="0"/>
                <a:ea typeface="Alexandria" pitchFamily="34" charset="-122"/>
                <a:cs typeface="Alexandria" pitchFamily="34" charset="-120"/>
              </a:rPr>
              <a:t> комедії Миколи Куліша</a:t>
            </a:r>
            <a:r>
              <a:rPr lang="en-US" sz="6162" dirty="0">
                <a:solidFill>
                  <a:srgbClr val="0070C0"/>
                </a:solidFill>
                <a:latin typeface="Aptos" panose="020B0004020202020204" pitchFamily="34" charset="0"/>
                <a:ea typeface="Alexandria" pitchFamily="34" charset="-122"/>
                <a:cs typeface="Alexandria" pitchFamily="34" charset="-120"/>
              </a:rPr>
              <a:t> </a:t>
            </a:r>
            <a:endParaRPr lang="uk-UA" sz="6162" dirty="0">
              <a:solidFill>
                <a:srgbClr val="0070C0"/>
              </a:solidFill>
              <a:latin typeface="Aptos" panose="020B0004020202020204" pitchFamily="34" charset="0"/>
              <a:ea typeface="Alexandria" pitchFamily="34" charset="-122"/>
              <a:cs typeface="Alexandria" pitchFamily="34" charset="-120"/>
            </a:endParaRPr>
          </a:p>
          <a:p>
            <a:pPr marL="0" indent="0" algn="ctr">
              <a:lnSpc>
                <a:spcPts val="7702"/>
              </a:lnSpc>
              <a:buNone/>
            </a:pPr>
            <a:r>
              <a:rPr lang="en-US" sz="6162" dirty="0">
                <a:solidFill>
                  <a:srgbClr val="0070C0"/>
                </a:solidFill>
                <a:latin typeface="Aptos" panose="020B0004020202020204" pitchFamily="34" charset="0"/>
                <a:ea typeface="Alexandria" pitchFamily="34" charset="-122"/>
                <a:cs typeface="Alexandria" pitchFamily="34" charset="-120"/>
              </a:rPr>
              <a:t>«М</a:t>
            </a:r>
            <a:r>
              <a:rPr lang="uk-UA" sz="6162" dirty="0" err="1">
                <a:solidFill>
                  <a:srgbClr val="0070C0"/>
                </a:solidFill>
                <a:latin typeface="Aptos" panose="020B0004020202020204" pitchFamily="34" charset="0"/>
                <a:ea typeface="Alexandria" pitchFamily="34" charset="-122"/>
                <a:cs typeface="Alexandria" pitchFamily="34" charset="-120"/>
              </a:rPr>
              <a:t>ина</a:t>
            </a:r>
            <a:r>
              <a:rPr lang="en-US" sz="6162" dirty="0">
                <a:solidFill>
                  <a:srgbClr val="0070C0"/>
                </a:solidFill>
                <a:latin typeface="Aptos" panose="020B0004020202020204" pitchFamily="34" charset="0"/>
                <a:ea typeface="Alexandria" pitchFamily="34" charset="-122"/>
                <a:cs typeface="Alexandria" pitchFamily="34" charset="-120"/>
              </a:rPr>
              <a:t> Мазайло»</a:t>
            </a:r>
            <a:endParaRPr lang="en-US" sz="6162" dirty="0">
              <a:solidFill>
                <a:srgbClr val="0070C0"/>
              </a:solidFill>
              <a:latin typeface="Aptos" panose="020B0004020202020204" pitchFamily="34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6280190" y="5860018"/>
            <a:ext cx="7556421" cy="10887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Комедія Миколи Куліша «Мина Мазайло» є гострим сатиричним твором, що викриває бездуховність і національний нігілізм українського суспільства 1930-х років.</a:t>
            </a:r>
            <a:endParaRPr lang="en-US" sz="1786" dirty="0"/>
          </a:p>
        </p:txBody>
      </p:sp>
      <p:sp>
        <p:nvSpPr>
          <p:cNvPr id="8" name="Shape 4"/>
          <p:cNvSpPr/>
          <p:nvPr/>
        </p:nvSpPr>
        <p:spPr>
          <a:xfrm>
            <a:off x="6280190" y="7220783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10" name="Text 5"/>
          <p:cNvSpPr/>
          <p:nvPr/>
        </p:nvSpPr>
        <p:spPr>
          <a:xfrm>
            <a:off x="6756440" y="7203877"/>
            <a:ext cx="2701885" cy="39683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126"/>
              </a:lnSpc>
              <a:buNone/>
            </a:pPr>
            <a:endParaRPr lang="en-US" sz="2233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sp>
        <p:nvSpPr>
          <p:cNvPr id="4" name="Text 2"/>
          <p:cNvSpPr/>
          <p:nvPr/>
        </p:nvSpPr>
        <p:spPr>
          <a:xfrm>
            <a:off x="793790" y="1266944"/>
            <a:ext cx="12204740" cy="70877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5581"/>
              </a:lnSpc>
              <a:buNone/>
            </a:pPr>
            <a:r>
              <a:rPr lang="en-US" sz="4465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Образ Мини Мазайла: бездуховність і зрада</a:t>
            </a:r>
            <a:endParaRPr lang="en-US" sz="4465" dirty="0"/>
          </a:p>
        </p:txBody>
      </p:sp>
      <p:sp>
        <p:nvSpPr>
          <p:cNvPr id="5" name="Text 3"/>
          <p:cNvSpPr/>
          <p:nvPr/>
        </p:nvSpPr>
        <p:spPr>
          <a:xfrm>
            <a:off x="793790" y="2429351"/>
            <a:ext cx="13042821" cy="10887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Мина Мазайло – центральний персонаж комедії, що символізує зраду свого коріння та прагнення до чужої культури. Його образ викриває жагу до кар’єрного зростання, що веде до відмови від рідного слова та національних цінностей.</a:t>
            </a:r>
            <a:endParaRPr lang="en-US" sz="1786" dirty="0"/>
          </a:p>
        </p:txBody>
      </p:sp>
      <p:sp>
        <p:nvSpPr>
          <p:cNvPr id="6" name="Text 4"/>
          <p:cNvSpPr/>
          <p:nvPr/>
        </p:nvSpPr>
        <p:spPr>
          <a:xfrm>
            <a:off x="793790" y="4000024"/>
            <a:ext cx="2835235" cy="35433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91"/>
              </a:lnSpc>
              <a:buNone/>
            </a:pPr>
            <a:r>
              <a:rPr lang="en-US" sz="2233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Зрада</a:t>
            </a:r>
            <a:endParaRPr lang="en-US" sz="2233" dirty="0"/>
          </a:p>
        </p:txBody>
      </p:sp>
      <p:sp>
        <p:nvSpPr>
          <p:cNvPr id="7" name="Text 5"/>
          <p:cNvSpPr/>
          <p:nvPr/>
        </p:nvSpPr>
        <p:spPr>
          <a:xfrm>
            <a:off x="793790" y="4581168"/>
            <a:ext cx="3978116" cy="14516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Мазайло прагне перейменувати себе та свою родину на «</a:t>
            </a:r>
            <a:r>
              <a:rPr lang="en-US" sz="1786" dirty="0" err="1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Маз</a:t>
            </a:r>
            <a:r>
              <a:rPr lang="uk-UA" sz="1786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єнін</a:t>
            </a:r>
            <a:r>
              <a:rPr lang="en-US" sz="1786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», </a:t>
            </a: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що символізує зміну національної ідентичності.</a:t>
            </a:r>
            <a:endParaRPr lang="en-US" sz="1786" dirty="0"/>
          </a:p>
        </p:txBody>
      </p:sp>
      <p:sp>
        <p:nvSpPr>
          <p:cNvPr id="8" name="Text 6"/>
          <p:cNvSpPr/>
          <p:nvPr/>
        </p:nvSpPr>
        <p:spPr>
          <a:xfrm>
            <a:off x="5332928" y="4000024"/>
            <a:ext cx="2835235" cy="35433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91"/>
              </a:lnSpc>
              <a:buNone/>
            </a:pPr>
            <a:r>
              <a:rPr lang="en-US" sz="2233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Хибні цінності</a:t>
            </a:r>
            <a:endParaRPr lang="en-US" sz="2233" dirty="0"/>
          </a:p>
        </p:txBody>
      </p:sp>
      <p:sp>
        <p:nvSpPr>
          <p:cNvPr id="9" name="Text 7"/>
          <p:cNvSpPr/>
          <p:nvPr/>
        </p:nvSpPr>
        <p:spPr>
          <a:xfrm>
            <a:off x="5332928" y="4581168"/>
            <a:ext cx="3978116" cy="181451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Він ідеально втілює образ людину, яка соромиться свого походження та намагається піднестися в очах інших за рахунок відмови від своїх коренів.</a:t>
            </a:r>
            <a:endParaRPr lang="en-US" sz="1786" dirty="0"/>
          </a:p>
        </p:txBody>
      </p:sp>
      <p:sp>
        <p:nvSpPr>
          <p:cNvPr id="10" name="Text 8"/>
          <p:cNvSpPr/>
          <p:nvPr/>
        </p:nvSpPr>
        <p:spPr>
          <a:xfrm>
            <a:off x="9872067" y="4000024"/>
            <a:ext cx="2835235" cy="35433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791"/>
              </a:lnSpc>
              <a:buNone/>
            </a:pPr>
            <a:r>
              <a:rPr lang="en-US" sz="2233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Суть проблеми</a:t>
            </a:r>
            <a:endParaRPr lang="en-US" sz="2233" dirty="0"/>
          </a:p>
        </p:txBody>
      </p:sp>
      <p:sp>
        <p:nvSpPr>
          <p:cNvPr id="11" name="Text 9"/>
          <p:cNvSpPr/>
          <p:nvPr/>
        </p:nvSpPr>
        <p:spPr>
          <a:xfrm>
            <a:off x="9872067" y="4581168"/>
            <a:ext cx="3978116" cy="217741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Образ Мини Мазайла став символом бездуховності і зради власних коренів. Цей образ викриває небезпеку національного нігілізму та відсутності власної ідентичності.</a:t>
            </a:r>
            <a:endParaRPr lang="en-US" sz="1786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245" y="2243614"/>
            <a:ext cx="4989790" cy="374237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181725" y="702350"/>
            <a:ext cx="7753350" cy="124182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4889"/>
              </a:lnSpc>
              <a:buNone/>
            </a:pPr>
            <a:r>
              <a:rPr lang="en-US" sz="3911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Сатиричне зображення обивателів</a:t>
            </a:r>
            <a:endParaRPr lang="en-US" sz="3911" dirty="0"/>
          </a:p>
        </p:txBody>
      </p:sp>
      <p:sp>
        <p:nvSpPr>
          <p:cNvPr id="7" name="Text 3"/>
          <p:cNvSpPr/>
          <p:nvPr/>
        </p:nvSpPr>
        <p:spPr>
          <a:xfrm>
            <a:off x="6181725" y="2242185"/>
            <a:ext cx="7753350" cy="95369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503"/>
              </a:lnSpc>
              <a:buNone/>
            </a:pPr>
            <a:r>
              <a:rPr lang="en-US" sz="1564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Комедія висміює обивателів, які відмовляються від рідної мови та традицій. Куліш показує небезпеку «модернізації», що призводить до втрати національної ідентичності і перетворення на безлику масу.</a:t>
            </a:r>
            <a:endParaRPr lang="en-US" sz="1564" dirty="0"/>
          </a:p>
        </p:txBody>
      </p:sp>
      <p:sp>
        <p:nvSpPr>
          <p:cNvPr id="8" name="Shape 4"/>
          <p:cNvSpPr/>
          <p:nvPr/>
        </p:nvSpPr>
        <p:spPr>
          <a:xfrm>
            <a:off x="6181725" y="3419356"/>
            <a:ext cx="3777377" cy="2431494"/>
          </a:xfrm>
          <a:prstGeom prst="roundRect">
            <a:avLst>
              <a:gd name="adj" fmla="val 3432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6387941" y="3625572"/>
            <a:ext cx="2483406" cy="3103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44"/>
              </a:lnSpc>
              <a:buNone/>
            </a:pPr>
            <a:r>
              <a:rPr lang="en-US" sz="1956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Зневаги до мови</a:t>
            </a:r>
            <a:endParaRPr lang="en-US" sz="1956" dirty="0"/>
          </a:p>
        </p:txBody>
      </p:sp>
      <p:sp>
        <p:nvSpPr>
          <p:cNvPr id="10" name="Text 6"/>
          <p:cNvSpPr/>
          <p:nvPr/>
        </p:nvSpPr>
        <p:spPr>
          <a:xfrm>
            <a:off x="6387941" y="4055150"/>
            <a:ext cx="3364944" cy="95369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503"/>
              </a:lnSpc>
              <a:buNone/>
            </a:pPr>
            <a:r>
              <a:rPr lang="en-US" sz="1564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Герої комедії використовують «модну» російську мову, соромлячись своєї рідної.</a:t>
            </a:r>
            <a:endParaRPr lang="en-US" sz="1564" dirty="0"/>
          </a:p>
        </p:txBody>
      </p:sp>
      <p:sp>
        <p:nvSpPr>
          <p:cNvPr id="11" name="Shape 7"/>
          <p:cNvSpPr/>
          <p:nvPr/>
        </p:nvSpPr>
        <p:spPr>
          <a:xfrm>
            <a:off x="10157698" y="3419356"/>
            <a:ext cx="3777377" cy="2431494"/>
          </a:xfrm>
          <a:prstGeom prst="roundRect">
            <a:avLst>
              <a:gd name="adj" fmla="val 3432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10363914" y="3625572"/>
            <a:ext cx="2483406" cy="3103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44"/>
              </a:lnSpc>
              <a:buNone/>
            </a:pPr>
            <a:r>
              <a:rPr lang="en-US" sz="1956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Хибні пріоритети</a:t>
            </a:r>
            <a:endParaRPr lang="en-US" sz="1956" dirty="0"/>
          </a:p>
        </p:txBody>
      </p:sp>
      <p:sp>
        <p:nvSpPr>
          <p:cNvPr id="13" name="Text 9"/>
          <p:cNvSpPr/>
          <p:nvPr/>
        </p:nvSpPr>
        <p:spPr>
          <a:xfrm>
            <a:off x="10363914" y="4055150"/>
            <a:ext cx="3364944" cy="15894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503"/>
              </a:lnSpc>
              <a:buNone/>
            </a:pPr>
            <a:r>
              <a:rPr lang="en-US" sz="1564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Обивателі з задоволенням відмовляються від своєї культури і традицій, намагаючись піднятися в очах інших.</a:t>
            </a:r>
            <a:endParaRPr lang="en-US" sz="1564" dirty="0"/>
          </a:p>
        </p:txBody>
      </p:sp>
      <p:sp>
        <p:nvSpPr>
          <p:cNvPr id="14" name="Shape 10"/>
          <p:cNvSpPr/>
          <p:nvPr/>
        </p:nvSpPr>
        <p:spPr>
          <a:xfrm>
            <a:off x="6181725" y="6049447"/>
            <a:ext cx="7753350" cy="1477804"/>
          </a:xfrm>
          <a:prstGeom prst="roundRect">
            <a:avLst>
              <a:gd name="adj" fmla="val 5647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6387941" y="6255663"/>
            <a:ext cx="2483406" cy="3103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44"/>
              </a:lnSpc>
              <a:buNone/>
            </a:pPr>
            <a:r>
              <a:rPr lang="en-US" sz="1956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Результати</a:t>
            </a:r>
            <a:endParaRPr lang="en-US" sz="1956" dirty="0"/>
          </a:p>
        </p:txBody>
      </p:sp>
      <p:sp>
        <p:nvSpPr>
          <p:cNvPr id="16" name="Text 12"/>
          <p:cNvSpPr/>
          <p:nvPr/>
        </p:nvSpPr>
        <p:spPr>
          <a:xfrm>
            <a:off x="6387941" y="6685240"/>
            <a:ext cx="7340917" cy="63579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503"/>
              </a:lnSpc>
              <a:buNone/>
            </a:pPr>
            <a:r>
              <a:rPr lang="en-US" sz="1564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Зневаги до мови і традицій призводить до втрати національної ідентичності і перетворення на безлику масу.</a:t>
            </a:r>
            <a:endParaRPr lang="en-US" sz="1564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552" y="1596152"/>
            <a:ext cx="5037296" cy="503729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115407" y="1205389"/>
            <a:ext cx="7885986" cy="11232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4423"/>
              </a:lnSpc>
              <a:buNone/>
            </a:pPr>
            <a:r>
              <a:rPr lang="en-US" sz="3538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Мова як маркер національної ідентичності</a:t>
            </a:r>
            <a:endParaRPr lang="en-US" sz="3538" dirty="0"/>
          </a:p>
        </p:txBody>
      </p:sp>
      <p:sp>
        <p:nvSpPr>
          <p:cNvPr id="7" name="Text 3"/>
          <p:cNvSpPr/>
          <p:nvPr/>
        </p:nvSpPr>
        <p:spPr>
          <a:xfrm>
            <a:off x="6115407" y="2598182"/>
            <a:ext cx="7885986" cy="5753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64"/>
              </a:lnSpc>
              <a:buNone/>
            </a:pPr>
            <a:r>
              <a:rPr lang="en-US" sz="1415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Куліш звертає увагу на важливість мови як основи національної ідентичності. Відмова від рідної мови означає втрату власної культури і традицій.</a:t>
            </a:r>
            <a:endParaRPr lang="en-US" sz="1415" dirty="0"/>
          </a:p>
        </p:txBody>
      </p:sp>
      <p:sp>
        <p:nvSpPr>
          <p:cNvPr id="8" name="Shape 4"/>
          <p:cNvSpPr/>
          <p:nvPr/>
        </p:nvSpPr>
        <p:spPr>
          <a:xfrm>
            <a:off x="6115407" y="3577828"/>
            <a:ext cx="404336" cy="404336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6266974" y="3645218"/>
            <a:ext cx="101203" cy="26955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123"/>
              </a:lnSpc>
              <a:buNone/>
            </a:pPr>
            <a:r>
              <a:rPr lang="en-US" sz="2123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123" dirty="0"/>
          </a:p>
        </p:txBody>
      </p:sp>
      <p:sp>
        <p:nvSpPr>
          <p:cNvPr id="10" name="Text 6"/>
          <p:cNvSpPr/>
          <p:nvPr/>
        </p:nvSpPr>
        <p:spPr>
          <a:xfrm>
            <a:off x="6699409" y="3577828"/>
            <a:ext cx="3269218" cy="5614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11"/>
              </a:lnSpc>
              <a:buNone/>
            </a:pPr>
            <a:r>
              <a:rPr lang="en-US" sz="1769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Мова є джерелом національної самобутності</a:t>
            </a:r>
            <a:endParaRPr lang="en-US" sz="1769" dirty="0"/>
          </a:p>
        </p:txBody>
      </p:sp>
      <p:sp>
        <p:nvSpPr>
          <p:cNvPr id="11" name="Text 7"/>
          <p:cNvSpPr/>
          <p:nvPr/>
        </p:nvSpPr>
        <p:spPr>
          <a:xfrm>
            <a:off x="6699409" y="4247078"/>
            <a:ext cx="3269218" cy="5753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64"/>
              </a:lnSpc>
              <a:buNone/>
            </a:pPr>
            <a:r>
              <a:rPr lang="en-US" sz="1415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Вона зберігає і передає культурні і історичні традиції.</a:t>
            </a:r>
            <a:endParaRPr lang="en-US" sz="1415" dirty="0"/>
          </a:p>
        </p:txBody>
      </p:sp>
      <p:sp>
        <p:nvSpPr>
          <p:cNvPr id="12" name="Shape 8"/>
          <p:cNvSpPr/>
          <p:nvPr/>
        </p:nvSpPr>
        <p:spPr>
          <a:xfrm>
            <a:off x="10148292" y="3577828"/>
            <a:ext cx="404336" cy="404336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10271522" y="3645218"/>
            <a:ext cx="157758" cy="26955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123"/>
              </a:lnSpc>
              <a:buNone/>
            </a:pPr>
            <a:r>
              <a:rPr lang="en-US" sz="2123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123" dirty="0"/>
          </a:p>
        </p:txBody>
      </p:sp>
      <p:sp>
        <p:nvSpPr>
          <p:cNvPr id="14" name="Text 10"/>
          <p:cNvSpPr/>
          <p:nvPr/>
        </p:nvSpPr>
        <p:spPr>
          <a:xfrm>
            <a:off x="10732294" y="3577828"/>
            <a:ext cx="3269218" cy="5614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11"/>
              </a:lnSpc>
              <a:buNone/>
            </a:pPr>
            <a:r>
              <a:rPr lang="en-US" sz="1769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Мова є інструментом мислення і творчості</a:t>
            </a:r>
            <a:endParaRPr lang="en-US" sz="1769" dirty="0"/>
          </a:p>
        </p:txBody>
      </p:sp>
      <p:sp>
        <p:nvSpPr>
          <p:cNvPr id="15" name="Text 11"/>
          <p:cNvSpPr/>
          <p:nvPr/>
        </p:nvSpPr>
        <p:spPr>
          <a:xfrm>
            <a:off x="10732294" y="4247078"/>
            <a:ext cx="3269218" cy="86296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64"/>
              </a:lnSpc>
              <a:buNone/>
            </a:pPr>
            <a:r>
              <a:rPr lang="en-US" sz="1415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Відмова від рідної мови обмежує можливість розвитку національної культури і мистецтва.</a:t>
            </a:r>
            <a:endParaRPr lang="en-US" sz="1415" dirty="0"/>
          </a:p>
        </p:txBody>
      </p:sp>
      <p:sp>
        <p:nvSpPr>
          <p:cNvPr id="16" name="Shape 12"/>
          <p:cNvSpPr/>
          <p:nvPr/>
        </p:nvSpPr>
        <p:spPr>
          <a:xfrm>
            <a:off x="6115407" y="5491877"/>
            <a:ext cx="404336" cy="404336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7" name="Text 13"/>
          <p:cNvSpPr/>
          <p:nvPr/>
        </p:nvSpPr>
        <p:spPr>
          <a:xfrm>
            <a:off x="6238161" y="5559266"/>
            <a:ext cx="158829" cy="26955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123"/>
              </a:lnSpc>
              <a:buNone/>
            </a:pPr>
            <a:r>
              <a:rPr lang="en-US" sz="2123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2123" dirty="0"/>
          </a:p>
        </p:txBody>
      </p:sp>
      <p:sp>
        <p:nvSpPr>
          <p:cNvPr id="18" name="Text 14"/>
          <p:cNvSpPr/>
          <p:nvPr/>
        </p:nvSpPr>
        <p:spPr>
          <a:xfrm>
            <a:off x="6699409" y="5491877"/>
            <a:ext cx="3269218" cy="5614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11"/>
              </a:lnSpc>
              <a:buNone/>
            </a:pPr>
            <a:r>
              <a:rPr lang="en-US" sz="1769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Мова є символом національної ідентичності</a:t>
            </a:r>
            <a:endParaRPr lang="en-US" sz="1769" dirty="0"/>
          </a:p>
        </p:txBody>
      </p:sp>
      <p:sp>
        <p:nvSpPr>
          <p:cNvPr id="19" name="Text 15"/>
          <p:cNvSpPr/>
          <p:nvPr/>
        </p:nvSpPr>
        <p:spPr>
          <a:xfrm>
            <a:off x="6699409" y="6161127"/>
            <a:ext cx="3269218" cy="5753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64"/>
              </a:lnSpc>
              <a:buNone/>
            </a:pPr>
            <a:r>
              <a:rPr lang="en-US" sz="1415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Вона об’єднує людей і формує національне світобачення.</a:t>
            </a:r>
            <a:endParaRPr lang="en-US" sz="1415" dirty="0"/>
          </a:p>
        </p:txBody>
      </p:sp>
      <p:sp>
        <p:nvSpPr>
          <p:cNvPr id="20" name="Shape 16"/>
          <p:cNvSpPr/>
          <p:nvPr/>
        </p:nvSpPr>
        <p:spPr>
          <a:xfrm>
            <a:off x="10148292" y="5491877"/>
            <a:ext cx="404336" cy="404336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10269974" y="5559266"/>
            <a:ext cx="160973" cy="26955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123"/>
              </a:lnSpc>
              <a:buNone/>
            </a:pPr>
            <a:r>
              <a:rPr lang="en-US" sz="2123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4</a:t>
            </a:r>
            <a:endParaRPr lang="en-US" sz="2123" dirty="0"/>
          </a:p>
        </p:txBody>
      </p:sp>
      <p:sp>
        <p:nvSpPr>
          <p:cNvPr id="22" name="Text 18"/>
          <p:cNvSpPr/>
          <p:nvPr/>
        </p:nvSpPr>
        <p:spPr>
          <a:xfrm>
            <a:off x="10732294" y="5491877"/>
            <a:ext cx="3269218" cy="5614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11"/>
              </a:lnSpc>
              <a:buNone/>
            </a:pPr>
            <a:r>
              <a:rPr lang="en-US" sz="1769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Мова є основою національної культури</a:t>
            </a:r>
            <a:endParaRPr lang="en-US" sz="1769" dirty="0"/>
          </a:p>
        </p:txBody>
      </p:sp>
      <p:sp>
        <p:nvSpPr>
          <p:cNvPr id="23" name="Text 19"/>
          <p:cNvSpPr/>
          <p:nvPr/>
        </p:nvSpPr>
        <p:spPr>
          <a:xfrm>
            <a:off x="10732294" y="6161127"/>
            <a:ext cx="3269218" cy="86296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64"/>
              </a:lnSpc>
              <a:buNone/>
            </a:pPr>
            <a:r>
              <a:rPr lang="en-US" sz="1415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Вона забезпечує збереження і передачу традицій та знань з покоління в покоління.</a:t>
            </a:r>
            <a:endParaRPr lang="en-US" sz="141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01846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976080" y="2463879"/>
            <a:ext cx="6867049" cy="50458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3974"/>
              </a:lnSpc>
              <a:buNone/>
            </a:pPr>
            <a:r>
              <a:rPr lang="en-US" sz="3179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Значення комедії «Мина Мазайло»</a:t>
            </a:r>
            <a:endParaRPr lang="en-US" sz="3179" dirty="0"/>
          </a:p>
        </p:txBody>
      </p:sp>
      <p:sp>
        <p:nvSpPr>
          <p:cNvPr id="7" name="Text 3"/>
          <p:cNvSpPr/>
          <p:nvPr/>
        </p:nvSpPr>
        <p:spPr>
          <a:xfrm>
            <a:off x="1976080" y="3210639"/>
            <a:ext cx="10678239" cy="51649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34"/>
              </a:lnSpc>
              <a:buNone/>
            </a:pPr>
            <a:r>
              <a:rPr lang="en-US" sz="1272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«Мина Мазайло» займає важливе місце в українській літературі. Цей твір став символом боротьби за збереження національної ідентичності і засудження національного нігілізму.</a:t>
            </a:r>
            <a:endParaRPr lang="en-US" sz="1272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6080" y="3908703"/>
            <a:ext cx="807363" cy="129182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3025616" y="4070152"/>
            <a:ext cx="2018467" cy="25217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1987"/>
              </a:lnSpc>
              <a:buNone/>
            </a:pPr>
            <a:r>
              <a:rPr lang="en-US" sz="1589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Сатира і гумор</a:t>
            </a:r>
            <a:endParaRPr lang="en-US" sz="1589" dirty="0"/>
          </a:p>
        </p:txBody>
      </p:sp>
      <p:sp>
        <p:nvSpPr>
          <p:cNvPr id="10" name="Text 5"/>
          <p:cNvSpPr/>
          <p:nvPr/>
        </p:nvSpPr>
        <p:spPr>
          <a:xfrm>
            <a:off x="3025616" y="4419124"/>
            <a:ext cx="9628703" cy="25824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034"/>
              </a:lnSpc>
              <a:buNone/>
            </a:pPr>
            <a:r>
              <a:rPr lang="en-US" sz="1272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Куліш використовує сатиру і гумор, щоб викрити негативні явища в суспільстві.</a:t>
            </a:r>
            <a:endParaRPr lang="en-US" sz="1272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6080" y="5200531"/>
            <a:ext cx="807363" cy="129182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3025616" y="5361980"/>
            <a:ext cx="2018467" cy="25217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1987"/>
              </a:lnSpc>
              <a:buNone/>
            </a:pPr>
            <a:r>
              <a:rPr lang="en-US" sz="1589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Актуальність</a:t>
            </a:r>
            <a:endParaRPr lang="en-US" sz="1589" dirty="0"/>
          </a:p>
        </p:txBody>
      </p:sp>
      <p:sp>
        <p:nvSpPr>
          <p:cNvPr id="13" name="Text 7"/>
          <p:cNvSpPr/>
          <p:nvPr/>
        </p:nvSpPr>
        <p:spPr>
          <a:xfrm>
            <a:off x="3025616" y="5710952"/>
            <a:ext cx="9628703" cy="25824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034"/>
              </a:lnSpc>
              <a:buNone/>
            </a:pPr>
            <a:r>
              <a:rPr lang="en-US" sz="1272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Проблеми, що піднімаються в комедії, актуальні і сьогодні.</a:t>
            </a:r>
            <a:endParaRPr lang="en-US" sz="1272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6080" y="6492359"/>
            <a:ext cx="807363" cy="1291828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3025616" y="6653808"/>
            <a:ext cx="2158841" cy="25217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1987"/>
              </a:lnSpc>
              <a:buNone/>
            </a:pPr>
            <a:r>
              <a:rPr lang="en-US" sz="1589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Збереження культури</a:t>
            </a:r>
            <a:endParaRPr lang="en-US" sz="1589" dirty="0"/>
          </a:p>
        </p:txBody>
      </p:sp>
      <p:sp>
        <p:nvSpPr>
          <p:cNvPr id="16" name="Text 9"/>
          <p:cNvSpPr/>
          <p:nvPr/>
        </p:nvSpPr>
        <p:spPr>
          <a:xfrm>
            <a:off x="3025616" y="7002780"/>
            <a:ext cx="9628703" cy="25824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034"/>
              </a:lnSpc>
              <a:buNone/>
            </a:pPr>
            <a:r>
              <a:rPr lang="en-US" sz="1272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«Мина Мазайло» нагадує про важливість збереження національної ідентичності і традицій.</a:t>
            </a:r>
            <a:endParaRPr lang="en-US" sz="1272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488" y="2474952"/>
            <a:ext cx="4919305" cy="327957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80190" y="1361718"/>
            <a:ext cx="7556421" cy="141755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5581"/>
              </a:lnSpc>
              <a:buNone/>
            </a:pPr>
            <a:r>
              <a:rPr lang="en-US" sz="4465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Актуальність проблем для сучасного суспільства</a:t>
            </a:r>
            <a:endParaRPr lang="en-US" sz="4465" dirty="0"/>
          </a:p>
        </p:txBody>
      </p:sp>
      <p:sp>
        <p:nvSpPr>
          <p:cNvPr id="6" name="Text 3"/>
          <p:cNvSpPr/>
          <p:nvPr/>
        </p:nvSpPr>
        <p:spPr>
          <a:xfrm>
            <a:off x="6280190" y="3119438"/>
            <a:ext cx="7556421" cy="10887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Проблеми, що піднімаються в «Міні Мазайло», актуальні і сьогодні. Українське суспільство все ще стикається з викликами національного нігілізму і відмови від власних коренів.</a:t>
            </a:r>
            <a:endParaRPr lang="en-US" sz="1786" dirty="0"/>
          </a:p>
        </p:txBody>
      </p:sp>
      <p:sp>
        <p:nvSpPr>
          <p:cNvPr id="7" name="Shape 4"/>
          <p:cNvSpPr/>
          <p:nvPr/>
        </p:nvSpPr>
        <p:spPr>
          <a:xfrm>
            <a:off x="6280190" y="4463296"/>
            <a:ext cx="7556421" cy="2404586"/>
          </a:xfrm>
          <a:prstGeom prst="roundRect">
            <a:avLst>
              <a:gd name="adj" fmla="val 3962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6287810" y="4470916"/>
            <a:ext cx="7540347" cy="1013222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6515457" y="4614624"/>
            <a:ext cx="2055733" cy="7258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Національна ідентичність</a:t>
            </a:r>
            <a:endParaRPr lang="en-US" sz="1786" dirty="0"/>
          </a:p>
        </p:txBody>
      </p:sp>
      <p:sp>
        <p:nvSpPr>
          <p:cNvPr id="10" name="Text 7"/>
          <p:cNvSpPr/>
          <p:nvPr/>
        </p:nvSpPr>
        <p:spPr>
          <a:xfrm>
            <a:off x="9032438" y="4614624"/>
            <a:ext cx="2051923" cy="36290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Мова</a:t>
            </a:r>
            <a:endParaRPr lang="en-US" sz="1786" dirty="0"/>
          </a:p>
        </p:txBody>
      </p:sp>
      <p:sp>
        <p:nvSpPr>
          <p:cNvPr id="11" name="Text 8"/>
          <p:cNvSpPr/>
          <p:nvPr/>
        </p:nvSpPr>
        <p:spPr>
          <a:xfrm>
            <a:off x="11545610" y="4614624"/>
            <a:ext cx="2055733" cy="36290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Культура</a:t>
            </a:r>
            <a:endParaRPr lang="en-US" sz="1786" dirty="0"/>
          </a:p>
        </p:txBody>
      </p:sp>
      <p:sp>
        <p:nvSpPr>
          <p:cNvPr id="12" name="Shape 9"/>
          <p:cNvSpPr/>
          <p:nvPr/>
        </p:nvSpPr>
        <p:spPr>
          <a:xfrm>
            <a:off x="6287810" y="5484138"/>
            <a:ext cx="7540347" cy="1376124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3" name="Text 10"/>
          <p:cNvSpPr/>
          <p:nvPr/>
        </p:nvSpPr>
        <p:spPr>
          <a:xfrm>
            <a:off x="6515457" y="5627846"/>
            <a:ext cx="2055733" cy="108870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Важлива для самоствердження</a:t>
            </a:r>
            <a:endParaRPr lang="en-US" sz="1786" dirty="0"/>
          </a:p>
        </p:txBody>
      </p:sp>
      <p:sp>
        <p:nvSpPr>
          <p:cNvPr id="14" name="Text 11"/>
          <p:cNvSpPr/>
          <p:nvPr/>
        </p:nvSpPr>
        <p:spPr>
          <a:xfrm>
            <a:off x="9032438" y="5627846"/>
            <a:ext cx="2051923" cy="7258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Збереження рідної мови</a:t>
            </a:r>
            <a:endParaRPr lang="en-US" sz="1786" dirty="0"/>
          </a:p>
        </p:txBody>
      </p:sp>
      <p:sp>
        <p:nvSpPr>
          <p:cNvPr id="15" name="Text 12"/>
          <p:cNvSpPr/>
          <p:nvPr/>
        </p:nvSpPr>
        <p:spPr>
          <a:xfrm>
            <a:off x="11545610" y="5627846"/>
            <a:ext cx="2055733" cy="7258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858"/>
              </a:lnSpc>
              <a:buNone/>
            </a:pPr>
            <a:r>
              <a:rPr lang="en-US" sz="1786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Збагачення і розвиток</a:t>
            </a:r>
            <a:endParaRPr lang="en-US" sz="1786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452</Words>
  <Application>Microsoft Office PowerPoint</Application>
  <PresentationFormat>Довільний</PresentationFormat>
  <Paragraphs>55</Paragraphs>
  <Slides>6</Slides>
  <Notes>6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Alexandria</vt:lpstr>
      <vt:lpstr>Aptos</vt:lpstr>
      <vt:lpstr>Arial</vt:lpstr>
      <vt:lpstr>Nobile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Микола Хлівнюк</cp:lastModifiedBy>
  <cp:revision>3</cp:revision>
  <dcterms:created xsi:type="dcterms:W3CDTF">2024-08-21T15:37:55Z</dcterms:created>
  <dcterms:modified xsi:type="dcterms:W3CDTF">2024-08-21T15:51:54Z</dcterms:modified>
</cp:coreProperties>
</file>