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1" r:id="rId13"/>
    <p:sldId id="272" r:id="rId14"/>
    <p:sldId id="275" r:id="rId15"/>
    <p:sldId id="273" r:id="rId16"/>
    <p:sldId id="276" r:id="rId17"/>
    <p:sldId id="274" r:id="rId18"/>
    <p:sldId id="267" r:id="rId19"/>
    <p:sldId id="268" r:id="rId20"/>
    <p:sldId id="269" r:id="rId21"/>
    <p:sldId id="270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7BB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5278E4-9D51-408C-B448-F932A3B1AE87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033CA4-A1F7-4C92-B051-DCDAE9FFCC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84866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D830A8A-8099-45B6-B889-77B3F92036C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177E57F-895C-4613-99B3-985EC4A665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075DE1F-8EF1-4E51-A859-62643B128D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919A17C-ED34-4053-8EFB-D3B49F3152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81A8-8717-4D7E-B2E3-FDE21CA75E4C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AC7601F-2713-4D0D-AE38-8E5D2C4D75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D05F51-92C2-45CB-839A-A34DC4B24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15CF5-FF33-45FE-84D3-BAE421BB8B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0918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999220-B32B-45C6-AC4C-1DAE06251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06C3DD9-9EF9-4115-8C28-E4F205DBC5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7B84793-018A-43EF-956B-3B473C7BC7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81A8-8717-4D7E-B2E3-FDE21CA75E4C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AF629B1-7885-4E92-BABA-C3A9AAAF5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C204C9A-A324-49ED-BDB6-8A403C76C4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15CF5-FF33-45FE-84D3-BAE421BB8B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05889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CA31AA-3E21-4347-B185-14CE690AA8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D7D1DE0-61D0-4258-BA93-A8B219EB33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EA8F87B-F44D-4854-B0B1-AD158F0737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81A8-8717-4D7E-B2E3-FDE21CA75E4C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ED66403-3649-41E5-B3DF-632FC20BB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3BEE294-08E0-49EE-A514-A606D20441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15CF5-FF33-45FE-84D3-BAE421BB8B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2642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5A3C3D-7AB3-4032-8C0A-8E05E0947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0BD0688-32D0-44E8-A9F5-9E264BA399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F4C007D-8009-49AC-AD8D-49FF9AC7B4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C5F909A-BC39-4D8C-A6AF-75E9E61D3D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81A8-8717-4D7E-B2E3-FDE21CA75E4C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3524178-881A-4186-8E63-FE1E6835F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6F503CA-6CFD-44A7-8209-9E2147814D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15CF5-FF33-45FE-84D3-BAE421BB8B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795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56D563-1E81-454C-9C73-1835A99274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50156F8-2B1D-45CB-A822-816861DAD3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B4FD4F5-716C-4A5E-A0AD-2254C71333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5EAB9CB-57A3-482B-880B-31EDC007D2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08488AD-038A-4AE0-9C41-25BD57356A3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9E22E478-6A30-4660-BAAB-359084FBE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81A8-8717-4D7E-B2E3-FDE21CA75E4C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A063422A-A0C8-40FB-9DBA-3F7B6E9E62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2C0F11FF-F64B-426B-8448-DA13DDDBA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15CF5-FF33-45FE-84D3-BAE421BB8B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425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B6CB29-7650-4D7C-8CAA-757D054BA1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4316AA1-9D47-4E4F-B605-52BAD1A39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81A8-8717-4D7E-B2E3-FDE21CA75E4C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DE37EB7-F11B-401E-BBAF-065363ACFB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EE8EFCE-D575-4CB5-8EAE-C033FFBFB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15CF5-FF33-45FE-84D3-BAE421BB8B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71693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808AE663-D51D-4C73-AAC1-562F102480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81A8-8717-4D7E-B2E3-FDE21CA75E4C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C70A64D-AB47-41D2-8352-FFD3E7557F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7747AD0-36FA-4C62-AE7F-DA6DD226E7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15CF5-FF33-45FE-84D3-BAE421BB8B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30900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3969F5-FDC0-4DEA-94E8-513B918F4D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F3A33DD-4824-4EC5-BBA8-3004DCCE2F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A610739-DB24-4367-860F-EDEF74BBE4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862F6E3-30F2-48C8-BCD4-CB0156160B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81A8-8717-4D7E-B2E3-FDE21CA75E4C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9CBBA14-0D6C-4C9A-A106-8F7D98226C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9174CD8-903E-42C5-B5B3-28CB5DDC12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15CF5-FF33-45FE-84D3-BAE421BB8B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94060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56F66FB-BB66-42C6-86E0-E95D0B903C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FC24C60E-3C40-447E-BFD3-063AFA73594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15082AB-85B3-41A2-9D93-A3D87D04E2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94584D1-0EC7-4151-9FB9-E1AC16B55B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81A8-8717-4D7E-B2E3-FDE21CA75E4C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C08A5E2-CCE3-4F64-BCAB-521F0EB12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1FD0AEB-8081-4AD6-94F7-5D810060F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15CF5-FF33-45FE-84D3-BAE421BB8B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1337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B58001-A32F-4133-8F35-56A40C6E29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A5D8535-B565-40B8-8D13-5531741E9D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8786B8-5C69-4919-95AE-376D4A854B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81A8-8717-4D7E-B2E3-FDE21CA75E4C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0684FC3-1A14-4F4C-8077-D7FD9B5571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043926B-256F-48A5-81F4-72240DF1D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15CF5-FF33-45FE-84D3-BAE421BB8B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63229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97CEEF3A-452E-416E-BEB3-8BC4C86DA6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5731227-5864-4B27-86B3-A2C2F99F9E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B6FA6E4-5594-4B12-89A5-0B496F000A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81A8-8717-4D7E-B2E3-FDE21CA75E4C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0EBB280-1483-4B7D-B86D-693661BD4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92A5CFB-7942-4D53-BFFC-B20989DBA9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15CF5-FF33-45FE-84D3-BAE421BB8B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37387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6CF7A50-17B8-428B-9FA8-1EDF283BB7C0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0DFAAA-71E2-4B52-A408-D913973B05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B9D5AC4-9E1B-465E-BD8C-318AF03FD0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6E759BD-4E94-4FD3-B3D0-9F8C2ED9835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0F81A8-8717-4D7E-B2E3-FDE21CA75E4C}" type="datetimeFigureOut">
              <a:rPr lang="ru-RU" smtClean="0"/>
              <a:t>02.03.2023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74CB9DE-64BA-4E9E-B4AA-AC010C1319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1503E53-250D-4B69-AF52-54023AC31B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115CF5-FF33-45FE-84D3-BAE421BB8B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1407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png"/><Relationship Id="rId9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4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EDA218-5792-4E65-BA5F-33F37AB798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833046"/>
            <a:ext cx="9144000" cy="3191908"/>
          </a:xfrm>
        </p:spPr>
        <p:txBody>
          <a:bodyPr>
            <a:noAutofit/>
          </a:bodyPr>
          <a:lstStyle/>
          <a:p>
            <a:r>
              <a:rPr lang="ru-RU" sz="8000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Загальна</a:t>
            </a:r>
            <a:r>
              <a:rPr lang="ru-RU" sz="8000" dirty="0">
                <a:solidFill>
                  <a:srgbClr val="002060"/>
                </a:solidFill>
                <a:latin typeface="Monotype Corsiva" panose="03010101010201010101" pitchFamily="66" charset="0"/>
              </a:rPr>
              <a:t> характеристика </a:t>
            </a:r>
            <a:r>
              <a:rPr lang="ru-RU" sz="8000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прози</a:t>
            </a:r>
            <a:r>
              <a:rPr lang="ru-RU" sz="8000" dirty="0">
                <a:solidFill>
                  <a:srgbClr val="002060"/>
                </a:solidFill>
                <a:latin typeface="Monotype Corsiva" panose="03010101010201010101" pitchFamily="66" charset="0"/>
              </a:rPr>
              <a:t> II </a:t>
            </a:r>
            <a:r>
              <a:rPr lang="ru-RU" sz="8000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половини</a:t>
            </a:r>
            <a:r>
              <a:rPr lang="ru-RU" sz="8000" dirty="0">
                <a:solidFill>
                  <a:srgbClr val="002060"/>
                </a:solidFill>
                <a:latin typeface="Monotype Corsiva" panose="03010101010201010101" pitchFamily="66" charset="0"/>
              </a:rPr>
              <a:t> XX ст. </a:t>
            </a:r>
          </a:p>
        </p:txBody>
      </p:sp>
    </p:spTree>
    <p:extLst>
      <p:ext uri="{BB962C8B-B14F-4D97-AF65-F5344CB8AC3E}">
        <p14:creationId xmlns:p14="http://schemas.microsoft.com/office/powerpoint/2010/main" val="855445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F0A8970-7296-F497-62E7-BDEE4388E052}"/>
              </a:ext>
            </a:extLst>
          </p:cNvPr>
          <p:cNvSpPr txBox="1"/>
          <p:nvPr/>
        </p:nvSpPr>
        <p:spPr>
          <a:xfrm>
            <a:off x="66260" y="1413946"/>
            <a:ext cx="5989983" cy="5444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1956 р. 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суспільство</a:t>
            </a: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засудило 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сталінізм</a:t>
            </a: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звірства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звільнено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таборів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мільйони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засуджених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зокрема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тих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письменників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там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вижили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повертаються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імена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майстрів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розстріляного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Відродження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—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Миколи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Куліша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Михайла Зерова,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Григорія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Косинки,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Валер’яна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Підмогильного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Євгена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Плужника та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Починається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реабілітація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особистого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народного,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60-х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XX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Піднялася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залізна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завіса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яка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розділяла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СРСР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Захід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Суспільство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намагається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надолужити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втрачене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засвоюються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мистецькі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ідеї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осмислюється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зроблене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митцями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Заходу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попередні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десятиліття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Пожвавлюється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перекладацька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справа.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B6AA94A-9748-4C8C-8297-1A29862013CD}"/>
              </a:ext>
            </a:extLst>
          </p:cNvPr>
          <p:cNvSpPr txBox="1"/>
          <p:nvPr/>
        </p:nvSpPr>
        <p:spPr>
          <a:xfrm>
            <a:off x="6440557" y="4135973"/>
            <a:ext cx="5420139" cy="2540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Відлига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породила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ілюзії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сподівання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нове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духовне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відродження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аморфній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душі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безликої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проростало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міцніло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відчуття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просвітлене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радісне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глибинне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Відродження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зрусифікованих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душ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ішло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ніби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спонтанно, але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прискорено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усвідомлено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75DE733-AB9F-4E96-26A7-EEF4FD5287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6976" y="-409989"/>
            <a:ext cx="47625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51173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98A81A4-1E88-A496-42D3-33FB89E9E81E}"/>
              </a:ext>
            </a:extLst>
          </p:cNvPr>
          <p:cNvSpPr txBox="1"/>
          <p:nvPr/>
        </p:nvSpPr>
        <p:spPr>
          <a:xfrm>
            <a:off x="6851374" y="3465443"/>
            <a:ext cx="4943061" cy="25355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прозі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другої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половини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50-х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XX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йде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реабілітації</a:t>
            </a: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водночас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героя,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попередні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десятиліття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радянські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писали не про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окрему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особистість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щоденне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буття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про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історичні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змінювали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обличчя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3581C31B-C43F-EEA8-C16C-86B98484FF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870" y="1146313"/>
            <a:ext cx="5711687" cy="5711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18106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BAB0E3D-4248-0C60-85A0-DEFC1C5473E2}"/>
              </a:ext>
            </a:extLst>
          </p:cNvPr>
          <p:cNvSpPr txBox="1"/>
          <p:nvPr/>
        </p:nvSpPr>
        <p:spPr>
          <a:xfrm>
            <a:off x="1740" y="2848314"/>
            <a:ext cx="6692348" cy="37820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Утверджуючи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ідеали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добра,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правди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краси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справедливості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лірико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-романтична проза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виразно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акцентувала</a:t>
            </a: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увагу</a:t>
            </a: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позитивному 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героєві</a:t>
            </a: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носієві</a:t>
            </a: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ідеалу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простій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 правило,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безкомпромісній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духовно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високій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прагненнях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немовби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вгамовує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одвічну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тугу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яка 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гнеться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тягарем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навпаки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випростовується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повен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зріст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річниці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постали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романи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Олеся Гончара «Людина і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зброя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«Тронка», «Собор», «Циклон», «Твоя зоря»; Михайла Стельмаха «Правда і кривда», «Дума про тебе», «Чотири броди». </a:t>
            </a:r>
          </a:p>
        </p:txBody>
      </p:sp>
      <p:pic>
        <p:nvPicPr>
          <p:cNvPr id="3074" name="Picture 2" descr="Олесь Гончар &quot;Людина і зброя (роман)&quot;">
            <a:extLst>
              <a:ext uri="{FF2B5EF4-FFF2-40B4-BE49-F238E27FC236}">
                <a16:creationId xmlns:a16="http://schemas.microsoft.com/office/drawing/2014/main" id="{A5FA2B9E-64CC-B94C-26C1-508BCF8D787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9" r="18695"/>
          <a:stretch/>
        </p:blipFill>
        <p:spPr bwMode="auto">
          <a:xfrm>
            <a:off x="9727097" y="3429000"/>
            <a:ext cx="2057466" cy="329640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E739057-4115-638D-CDB0-5E72F02151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8707" y="3428999"/>
            <a:ext cx="2080856" cy="32964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6" name="Picture 4" descr="Собор">
            <a:extLst>
              <a:ext uri="{FF2B5EF4-FFF2-40B4-BE49-F238E27FC236}">
                <a16:creationId xmlns:a16="http://schemas.microsoft.com/office/drawing/2014/main" id="{11A9E794-5E14-DD22-74D0-33A4D93D92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26" y="145015"/>
            <a:ext cx="1905000" cy="24955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Циклон. Твоя зоря (сборник) — Олесь Гончар">
            <a:extLst>
              <a:ext uri="{FF2B5EF4-FFF2-40B4-BE49-F238E27FC236}">
                <a16:creationId xmlns:a16="http://schemas.microsoft.com/office/drawing/2014/main" id="{26A7BE4C-F4F1-BDAD-722C-9C24AFB0FC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5901" y="145015"/>
            <a:ext cx="1624801" cy="24955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Правда і кривда (Михайло Стельмах) купить книгу в Киеве и Украине. ISBN  978-617-673-612-7">
            <a:extLst>
              <a:ext uri="{FF2B5EF4-FFF2-40B4-BE49-F238E27FC236}">
                <a16:creationId xmlns:a16="http://schemas.microsoft.com/office/drawing/2014/main" id="{17623A23-F4C0-1A04-C299-8201FA3567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9758" y="145015"/>
            <a:ext cx="1806385" cy="24955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Читати Михайло Стельмах «Дума про тебе» :: БУЛ">
            <a:extLst>
              <a:ext uri="{FF2B5EF4-FFF2-40B4-BE49-F238E27FC236}">
                <a16:creationId xmlns:a16="http://schemas.microsoft.com/office/drawing/2014/main" id="{474D692E-531F-3B96-0622-AB60E833EA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2438" y="595589"/>
            <a:ext cx="1806384" cy="25590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Стельмах Михайло - Чотири броди | Книжкова Хата - магазин цікавих книг! м.  Коломия, вул. Чорновола, 51">
            <a:extLst>
              <a:ext uri="{FF2B5EF4-FFF2-40B4-BE49-F238E27FC236}">
                <a16:creationId xmlns:a16="http://schemas.microsoft.com/office/drawing/2014/main" id="{7F81B418-DDD6-4891-421E-F7D12A3412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5118" y="367779"/>
            <a:ext cx="1761045" cy="27868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02637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1F128C3-7FE1-C205-D686-984957A7C3DE}"/>
              </a:ext>
            </a:extLst>
          </p:cNvPr>
          <p:cNvSpPr txBox="1"/>
          <p:nvPr/>
        </p:nvSpPr>
        <p:spPr>
          <a:xfrm>
            <a:off x="0" y="1743383"/>
            <a:ext cx="6096000" cy="25355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Наприкінці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50-х —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першій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половині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60-х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XX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інтенсивно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розвивається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лірична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проза.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інтерес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зосереджувався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почуттєвому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героя.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Емоційний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спалах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«картинка»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настроїв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освітлений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світлом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пейзаж — усе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привертало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увагу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прихильників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ліричної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прози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CFED9FE-6238-C3E7-F4CC-B546E3932105}"/>
              </a:ext>
            </a:extLst>
          </p:cNvPr>
          <p:cNvSpPr txBox="1"/>
          <p:nvPr/>
        </p:nvSpPr>
        <p:spPr>
          <a:xfrm>
            <a:off x="5671930" y="4278949"/>
            <a:ext cx="6096000" cy="21253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Є.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Гуцало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широко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використовував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своїй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творчості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жанр.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ліричній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прозі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застосовується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персонажна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оповідна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стратегія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автор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відходить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другий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план,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вивільняє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місце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героєві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сповідається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перед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читачем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Тому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всьому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лежить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відсвіт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героя 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світобачення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світорозуміння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CF237191-BD5F-EAFF-2556-F3277866DB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495" y="2965157"/>
            <a:ext cx="4752975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EFFC1A56-B4AD-CCFA-92A4-1FC21933D3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697" y="27693"/>
            <a:ext cx="2676466" cy="4251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30743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E16F001-A338-3F19-B866-24EB2A348736}"/>
              </a:ext>
            </a:extLst>
          </p:cNvPr>
          <p:cNvSpPr txBox="1"/>
          <p:nvPr/>
        </p:nvSpPr>
        <p:spPr>
          <a:xfrm>
            <a:off x="5791200" y="978717"/>
            <a:ext cx="5486399" cy="4202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60-х — 70-х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XX ст.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активізується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конкретно-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аналітична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проза, яка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культивувала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психологічний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Герой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розвивався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власного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логікою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характеру,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непрогнозованим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часом чинив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опір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авторові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(аж до бунту),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погляд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суспільний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Усе мало бути так, як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гасло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прози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цього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спрямування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Яскравими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представниками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такого роману є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Володимир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Дрозд,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Григір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Тютюнник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Юрій Щербак та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інші</a:t>
            </a:r>
            <a:r>
              <a:rPr lang="ru-RU" i="1" dirty="0">
                <a:solidFill>
                  <a:srgbClr val="0070C0"/>
                </a:solidFill>
              </a:rPr>
              <a:t>.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031C7916-9978-6998-B139-51BEE2C782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1" y="1676401"/>
            <a:ext cx="5181599" cy="5181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87303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BEB348C-C7F7-9240-078F-905042A2EEDE}"/>
              </a:ext>
            </a:extLst>
          </p:cNvPr>
          <p:cNvSpPr txBox="1"/>
          <p:nvPr/>
        </p:nvSpPr>
        <p:spPr>
          <a:xfrm>
            <a:off x="132522" y="1466909"/>
            <a:ext cx="6096000" cy="25355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70-х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XX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ст. активно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розвивається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химерна проза.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розголосу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набули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романи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Василя Земляка «Лебедина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зграя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Володимира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Яворівського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«Оглянься з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осені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Євгена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Гуцала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«Позичений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чоловік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…»;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повісті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Володимира Дрозда «Ирій» та «Самотній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вовк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написані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стильовій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манері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B9CB17-C386-89E3-7BEF-44EB4B26DEEC}"/>
              </a:ext>
            </a:extLst>
          </p:cNvPr>
          <p:cNvSpPr txBox="1"/>
          <p:nvPr/>
        </p:nvSpPr>
        <p:spPr>
          <a:xfrm>
            <a:off x="4439478" y="4123308"/>
            <a:ext cx="7434470" cy="25355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ознаками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прози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химерне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мислення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якому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притаманні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часопросторові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зміщення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метаморфози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героями,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відверті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алогізми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тут герой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перетворитися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їжачка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груші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вирости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вербі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домовичок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сидіти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людей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грітися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жердині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чужі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емоційність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експресивність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письма,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напівфантастичність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образів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6148" name="Picture 4" descr="Видавництво Фоліо | Книжка «Лебедина зграя. Зелені млини» купити на сайті  Видавництво Фоліо folio.com.ua | 978-966-03-6117-1">
            <a:extLst>
              <a:ext uri="{FF2B5EF4-FFF2-40B4-BE49-F238E27FC236}">
                <a16:creationId xmlns:a16="http://schemas.microsoft.com/office/drawing/2014/main" id="{9A7CD11B-4AFC-7C15-C0E1-C97DC727DA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522" y="3592109"/>
            <a:ext cx="2331181" cy="3597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Оглянься з осені - АудіоКниги Українською">
            <a:extLst>
              <a:ext uri="{FF2B5EF4-FFF2-40B4-BE49-F238E27FC236}">
                <a16:creationId xmlns:a16="http://schemas.microsoft.com/office/drawing/2014/main" id="{9388A4E1-52FF-5204-3E48-4A338929D0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2877" y="566212"/>
            <a:ext cx="1908526" cy="28627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Книга Книга Позичений чоловік. Світовид. Автор - Євген Гуцало (Богдан) –-  купити в Україні | ROZETKA | Вигідні ціни, відгуки покупців">
            <a:extLst>
              <a:ext uri="{FF2B5EF4-FFF2-40B4-BE49-F238E27FC236}">
                <a16:creationId xmlns:a16="http://schemas.microsoft.com/office/drawing/2014/main" id="{72DC8B2C-BC33-90D1-7E11-1EA7552705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5939" y="1079270"/>
            <a:ext cx="1961661" cy="29232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Книга Ирій, Володимир Дрозд в інтернет-магазині книг">
            <a:extLst>
              <a:ext uri="{FF2B5EF4-FFF2-40B4-BE49-F238E27FC236}">
                <a16:creationId xmlns:a16="http://schemas.microsoft.com/office/drawing/2014/main" id="{0A36D03D-38DB-B3DB-3495-0116321EE9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3703" y="3801374"/>
            <a:ext cx="1790700" cy="2857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82876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B07F1D9-E5EB-63FD-49BF-C1D7ABB9C174}"/>
              </a:ext>
            </a:extLst>
          </p:cNvPr>
          <p:cNvSpPr txBox="1"/>
          <p:nvPr/>
        </p:nvSpPr>
        <p:spPr>
          <a:xfrm>
            <a:off x="2782956" y="1953468"/>
            <a:ext cx="6626087" cy="29510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другій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половині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50-х — 80-х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інтенсивно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культивує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історичну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прозу.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читача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дістали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романи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Семена Скляренка «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Володимир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«Святослав», Романа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Іваничука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Мальви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«Манускрипт з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вулиці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Руської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«Вода з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каменю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Черлене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вино»; Романа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Федоріва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«Жбан вина», Юрія Мушкетика «Яса», Івана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Білика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«Меч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Арея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«Похорон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богів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та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інші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7170" name="Picture 2" descr="Володимир (роман) — Вікіпедія">
            <a:extLst>
              <a:ext uri="{FF2B5EF4-FFF2-40B4-BE49-F238E27FC236}">
                <a16:creationId xmlns:a16="http://schemas.microsoft.com/office/drawing/2014/main" id="{EB0E9BFF-80C8-532B-60D1-9C28B13E5E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044" y="295483"/>
            <a:ext cx="1758994" cy="27392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Книга Святослав - Семен Скляренко (978-966-03-5882-9) –- купити в Україні |  ROZETKA | Вигідні ціни, відгуки покупців">
            <a:extLst>
              <a:ext uri="{FF2B5EF4-FFF2-40B4-BE49-F238E27FC236}">
                <a16:creationId xmlns:a16="http://schemas.microsoft.com/office/drawing/2014/main" id="{3C9B816F-1A6D-0BCE-3C43-817213ADC4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5149" y="397902"/>
            <a:ext cx="1767208" cy="27392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659AE65-C8CB-CE33-D4D8-4F2D236D30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7457" y="3629025"/>
            <a:ext cx="1724025" cy="26574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4" name="Picture 6" descr="Бібліотечна Стрийщина: Бібліографічна пам'ятка &quot;Магія чарівного слова Романа  Іваничука&quot; до 90 р. від дня народження Р. Іваничука">
            <a:extLst>
              <a:ext uri="{FF2B5EF4-FFF2-40B4-BE49-F238E27FC236}">
                <a16:creationId xmlns:a16="http://schemas.microsoft.com/office/drawing/2014/main" id="{D4366257-64EE-AC85-080E-C0FD6ABEAF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7117" y="3602598"/>
            <a:ext cx="1800225" cy="2857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Жбан вина — Роман Федорив">
            <a:extLst>
              <a:ext uri="{FF2B5EF4-FFF2-40B4-BE49-F238E27FC236}">
                <a16:creationId xmlns:a16="http://schemas.microsoft.com/office/drawing/2014/main" id="{9D09698A-FA80-6C5B-D33E-B1B27912B6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6848" y="141855"/>
            <a:ext cx="1149925" cy="18116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Видавництво Фоліо | Книжка «Яса. Том 1 » Юрій Мушкетик купити на сайті  Видавництво Фоліо folio.com.ua | 978-966-03-6095-2">
            <a:extLst>
              <a:ext uri="{FF2B5EF4-FFF2-40B4-BE49-F238E27FC236}">
                <a16:creationId xmlns:a16="http://schemas.microsoft.com/office/drawing/2014/main" id="{47B94BA4-56DC-14D3-F421-E887EB612D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0400" y="4313582"/>
            <a:ext cx="1912044" cy="2951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Похорон богів (вид. 2005) - Іван Білик - Тека авторів - Чтиво">
            <a:extLst>
              <a:ext uri="{FF2B5EF4-FFF2-40B4-BE49-F238E27FC236}">
                <a16:creationId xmlns:a16="http://schemas.microsoft.com/office/drawing/2014/main" id="{16952533-F9A9-2A1A-0580-FD7EDBC1DB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5702" y="4537835"/>
            <a:ext cx="1410951" cy="21783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2" name="Picture 14" descr="АСК: Іван Білик - Меч Арея">
            <a:extLst>
              <a:ext uri="{FF2B5EF4-FFF2-40B4-BE49-F238E27FC236}">
                <a16:creationId xmlns:a16="http://schemas.microsoft.com/office/drawing/2014/main" id="{02181C30-1947-4A0C-C4D8-D92CE07F2F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5702" y="141854"/>
            <a:ext cx="1168783" cy="18116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42737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22A5651-CBCA-C401-4F10-997EC373F13D}"/>
              </a:ext>
            </a:extLst>
          </p:cNvPr>
          <p:cNvSpPr txBox="1"/>
          <p:nvPr/>
        </p:nvSpPr>
        <p:spPr>
          <a:xfrm>
            <a:off x="3132068" y="311358"/>
            <a:ext cx="8613913" cy="21200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Художня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проза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цього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періоду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самобутній</a:t>
            </a: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культурно-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національний</a:t>
            </a: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феномен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відзначається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тематичним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жанровим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стильовим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оновленням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Вона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відобразила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неповторний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менталітет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народу,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людинолюбність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відбила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етико-моральні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цінності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несучи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собі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життєву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свіжість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проблематики,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образної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Павло Загребельний &quot;День для прийдешнього. Добрий диявол. Романи&quot;">
            <a:extLst>
              <a:ext uri="{FF2B5EF4-FFF2-40B4-BE49-F238E27FC236}">
                <a16:creationId xmlns:a16="http://schemas.microsoft.com/office/drawing/2014/main" id="{2580B1C0-E401-E9C6-F2A6-C33969A617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4192" y="132520"/>
            <a:ext cx="4141305" cy="41413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>
            <a:extLst>
              <a:ext uri="{FF2B5EF4-FFF2-40B4-BE49-F238E27FC236}">
                <a16:creationId xmlns:a16="http://schemas.microsoft.com/office/drawing/2014/main" id="{71571AC0-5F6B-BF19-6F02-5E3117198E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9024" y="2050087"/>
            <a:ext cx="4752975" cy="475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34D1C73-B285-0CF1-6E66-AF4526D591EE}"/>
              </a:ext>
            </a:extLst>
          </p:cNvPr>
          <p:cNvSpPr txBox="1"/>
          <p:nvPr/>
        </p:nvSpPr>
        <p:spPr>
          <a:xfrm>
            <a:off x="176834" y="4273825"/>
            <a:ext cx="6400800" cy="21253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Прозаїки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останньої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третини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XX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століття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вдавалися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новітніх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засобів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змалювання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період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виник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жанровий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різновид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доцентрового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тобто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центроподійного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роману,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якому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ущільнюються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одного дня (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Павло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Загребельний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«День для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прийдешнього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839678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90D6598-F434-ACF2-31CE-A793CFF297FC}"/>
              </a:ext>
            </a:extLst>
          </p:cNvPr>
          <p:cNvSpPr txBox="1"/>
          <p:nvPr/>
        </p:nvSpPr>
        <p:spPr>
          <a:xfrm>
            <a:off x="266699" y="1862425"/>
            <a:ext cx="6016488" cy="37873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Митці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вдаються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таких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розповідних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стратегій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ретроспекція</a:t>
            </a: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пролепсис</a:t>
            </a: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забігання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майбутнє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до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монтажної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композиції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публіцистичних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«вставок» («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хмари» Олександра Сизоненка).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Розвивається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поетично-метафоричний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роман («Правда і кривда», «Дума про тебе» Михайла Стельмаха).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пронизує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гуманістична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концепція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митці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епічних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творах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змальовують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моральну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стійкість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героя,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цільність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особистості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pic>
        <p:nvPicPr>
          <p:cNvPr id="9220" name="Picture 4">
            <a:extLst>
              <a:ext uri="{FF2B5EF4-FFF2-40B4-BE49-F238E27FC236}">
                <a16:creationId xmlns:a16="http://schemas.microsoft.com/office/drawing/2014/main" id="{98D5D46F-0270-30DD-A338-014A647DA4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8703" y="1961321"/>
            <a:ext cx="7159401" cy="4772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60718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E21CEC4-817D-D9BD-45F5-81E521269A00}"/>
              </a:ext>
            </a:extLst>
          </p:cNvPr>
          <p:cNvSpPr txBox="1"/>
          <p:nvPr/>
        </p:nvSpPr>
        <p:spPr>
          <a:xfrm>
            <a:off x="3266661" y="1874608"/>
            <a:ext cx="5658678" cy="37820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епіка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60—90-х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розвивалася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силовому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естетичному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Олександра Довженка: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оповідання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кіноповісті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визначили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характер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художніх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пошуків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новелістів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повістярів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романістів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(«Людина і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зброя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Олеся Гончара, «Вир»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Григорія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Тютюнника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«Дикий мед»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Леоніда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Первомайського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Естетика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Довженка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зумовила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потенціал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образного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мислення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митців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увагу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виразних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несуть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собі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загальнолюдські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начала.</a:t>
            </a:r>
          </a:p>
        </p:txBody>
      </p:sp>
      <p:pic>
        <p:nvPicPr>
          <p:cNvPr id="10242" name="Picture 2" descr="Олександр Довженко Хмельницька міська централізована бібліотечна система">
            <a:extLst>
              <a:ext uri="{FF2B5EF4-FFF2-40B4-BE49-F238E27FC236}">
                <a16:creationId xmlns:a16="http://schemas.microsoft.com/office/drawing/2014/main" id="{E06A98A4-F99D-59E8-D024-F15EA83DCC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67" y="425882"/>
            <a:ext cx="2846733" cy="47870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ᐉ Книга Григорій Тютюнник «ВИР» 978-966-03-6071-6 • Краща ціна в Києві,  Україні • Купити в Епіцентр К">
            <a:extLst>
              <a:ext uri="{FF2B5EF4-FFF2-40B4-BE49-F238E27FC236}">
                <a16:creationId xmlns:a16="http://schemas.microsoft.com/office/drawing/2014/main" id="{C9467483-7DB7-6968-5899-18C4B9C652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1525" y="3429000"/>
            <a:ext cx="2095007" cy="32567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Книга Дикий мед, Леонід Первомайський в онлайн-книгарні">
            <a:extLst>
              <a:ext uri="{FF2B5EF4-FFF2-40B4-BE49-F238E27FC236}">
                <a16:creationId xmlns:a16="http://schemas.microsoft.com/office/drawing/2014/main" id="{80B14680-6ED5-BBDE-F8F2-E29ED2AD4C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9799" y="172279"/>
            <a:ext cx="2095007" cy="31268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29805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BC434B6-FDAF-3781-FB4F-718168CF1155}"/>
              </a:ext>
            </a:extLst>
          </p:cNvPr>
          <p:cNvSpPr txBox="1"/>
          <p:nvPr/>
        </p:nvSpPr>
        <p:spPr>
          <a:xfrm>
            <a:off x="39757" y="1653211"/>
            <a:ext cx="8229600" cy="46130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Романний</a:t>
            </a: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епос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Жанр роману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період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зазнав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мистецького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піднесення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характеризується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тематичним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розмаїттям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широтою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охоплення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минулого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народу.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ньому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порушувалася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суспільно-громадянська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етико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-моральна 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екзистенційна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проблематика: 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«Дума про тебе», «Чотири броди» Михайла Стельмаха, «Люди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зі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страху» Романа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Андріяшика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«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Хвилі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Юрія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Збанацького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«Тронка», «Собор», «Берег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любові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Олеся Гончара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війни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миру,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людяності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антилюдяності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вибору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пасивного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очікування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успіх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читачів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мав роман «Людина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зброя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Олеся Гончара,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якому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художньо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правдиво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змальовано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1941 року, коли Червона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армія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відступала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натиском ворога. Людина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зброя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філософську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загальнолюдську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проблему порушив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1266" name="Picture 2">
            <a:extLst>
              <a:ext uri="{FF2B5EF4-FFF2-40B4-BE49-F238E27FC236}">
                <a16:creationId xmlns:a16="http://schemas.microsoft.com/office/drawing/2014/main" id="{CE45C4A3-BBAA-42A5-2272-2C2261B63B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1815" y="2244942"/>
            <a:ext cx="3830185" cy="4613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03569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81374B9-1B0A-F9A4-2ED6-AAA16509A19D}"/>
              </a:ext>
            </a:extLst>
          </p:cNvPr>
          <p:cNvSpPr txBox="1"/>
          <p:nvPr/>
        </p:nvSpPr>
        <p:spPr>
          <a:xfrm>
            <a:off x="3617844" y="3974935"/>
            <a:ext cx="8375374" cy="25355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Виникли</a:t>
            </a: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нові</a:t>
            </a: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жанрові</a:t>
            </a: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різновиди</a:t>
            </a: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роману: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роман-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балада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«Дикий мед»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Леоніда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Первомайського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«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Дім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горі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Валерія Шевчука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новелістичний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(«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Тронка» Олеся Гончара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філософський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«Циклон», «Твоя зоря» Олеся Гончара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доцентровий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тобто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центроподійний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згущує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ущільнює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людські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долі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короткий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відтинок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доби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«Кров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людська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не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водиця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Михайла Стельмаха, «День для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прийдешнього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Павла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Загребельного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«Людина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живе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двічі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Юрія Шовкопляса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</p:txBody>
      </p:sp>
      <p:pic>
        <p:nvPicPr>
          <p:cNvPr id="12290" name="Picture 2" descr="Там, де народилася сучасна проза: рецензія на роман Валерія Шевчука «Дім на  горі» - Останні та актуальні новини України та світу, новини дня онлайн -  Україна Молода">
            <a:extLst>
              <a:ext uri="{FF2B5EF4-FFF2-40B4-BE49-F238E27FC236}">
                <a16:creationId xmlns:a16="http://schemas.microsoft.com/office/drawing/2014/main" id="{5F112C7F-D02D-78DC-45B9-EA6868D4C9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808" y="3111319"/>
            <a:ext cx="2772437" cy="35582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Кров людська — не водиця (роман) — Вікіпедія">
            <a:extLst>
              <a:ext uri="{FF2B5EF4-FFF2-40B4-BE49-F238E27FC236}">
                <a16:creationId xmlns:a16="http://schemas.microsoft.com/office/drawing/2014/main" id="{28EBEFEC-8952-B0A4-2282-FE7702686B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052" y="347499"/>
            <a:ext cx="2404195" cy="35582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>
            <a:extLst>
              <a:ext uri="{FF2B5EF4-FFF2-40B4-BE49-F238E27FC236}">
                <a16:creationId xmlns:a16="http://schemas.microsoft.com/office/drawing/2014/main" id="{F6AD4697-1089-330C-6CDF-76245DFF41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6455" y="0"/>
            <a:ext cx="3308296" cy="44085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49509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F979B7E-FEA0-5AE7-498E-C0C8A36E62EF}"/>
              </a:ext>
            </a:extLst>
          </p:cNvPr>
          <p:cNvSpPr txBox="1"/>
          <p:nvPr/>
        </p:nvSpPr>
        <p:spPr>
          <a:xfrm>
            <a:off x="220413" y="2655118"/>
            <a:ext cx="6096000" cy="4202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глибокого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змалювання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картини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митці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вдавалися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складної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композиції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застосовували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прийом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поєднання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часових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планів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«Циклон» Олеся Гончара, «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Сповідь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вершині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Ігоря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Муратова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художніх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відкриттів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досяг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суспільно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психологічний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роман,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відзначається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колоритним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змалюванням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побутового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тла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психологічним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аналізом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Сестри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Річинські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Ірини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Вільде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«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Жменяки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Михайла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Томчанія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«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Украдені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гори», «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Підземні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гори»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Віктора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Міняйла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дилогія «У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світ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широкий», «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Великі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надії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Володимира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Гжицького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dirty="0"/>
          </a:p>
        </p:txBody>
      </p:sp>
      <p:pic>
        <p:nvPicPr>
          <p:cNvPr id="13314" name="Picture 2" descr="Сестри Річинські, Ірина Вільде - купити за низькою ціною в Україні |  Книгарня «Є»">
            <a:extLst>
              <a:ext uri="{FF2B5EF4-FFF2-40B4-BE49-F238E27FC236}">
                <a16:creationId xmlns:a16="http://schemas.microsoft.com/office/drawing/2014/main" id="{3E17055B-261F-D649-569C-0E88CD3A92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012" y="84196"/>
            <a:ext cx="1770607" cy="25709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Луцишина із Томчанія | Збруч">
            <a:extLst>
              <a:ext uri="{FF2B5EF4-FFF2-40B4-BE49-F238E27FC236}">
                <a16:creationId xmlns:a16="http://schemas.microsoft.com/office/drawing/2014/main" id="{0A604EA2-D741-127D-2C05-CB44972C4F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7632009" y="1369657"/>
            <a:ext cx="2148096" cy="30696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Великі надії Володимир Ґжицький – купити книгу Володимир Ґжицький Великі  надії | Booklya">
            <a:extLst>
              <a:ext uri="{FF2B5EF4-FFF2-40B4-BE49-F238E27FC236}">
                <a16:creationId xmlns:a16="http://schemas.microsoft.com/office/drawing/2014/main" id="{865911B1-20E5-AD03-CC37-89EDD97A28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0495" y="3536511"/>
            <a:ext cx="1981092" cy="30696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46794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E96DA7D-5C3D-4873-6791-3B3277A73043}"/>
              </a:ext>
            </a:extLst>
          </p:cNvPr>
          <p:cNvSpPr txBox="1"/>
          <p:nvPr/>
        </p:nvSpPr>
        <p:spPr>
          <a:xfrm>
            <a:off x="5194853" y="3172668"/>
            <a:ext cx="6414052" cy="33665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Розвиток</a:t>
            </a: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новелістики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період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знаменний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розквітає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новела, яка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продемонструвала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художню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майстерність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змалюванні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внутрішнього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Психологізм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змалювання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діалектики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душі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героїв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зумовили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новаторство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сконденсованої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новели,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філософське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наповнення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Лаконічний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сюжет новели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утворює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один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епіцентр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думки, настрою,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переживань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почуттів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героя,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змальовується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ведучи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читача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несподіваної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14338" name="Picture 2">
            <a:extLst>
              <a:ext uri="{FF2B5EF4-FFF2-40B4-BE49-F238E27FC236}">
                <a16:creationId xmlns:a16="http://schemas.microsoft.com/office/drawing/2014/main" id="{BEF33630-DF53-7CC8-315D-FDCCBCE728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68507"/>
            <a:ext cx="5389493" cy="5389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77910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F2C1E78-696D-7D58-F7CA-A004938C76CB}"/>
              </a:ext>
            </a:extLst>
          </p:cNvPr>
          <p:cNvSpPr txBox="1"/>
          <p:nvPr/>
        </p:nvSpPr>
        <p:spPr>
          <a:xfrm>
            <a:off x="2893173" y="1537969"/>
            <a:ext cx="6096000" cy="37820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жанру новели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зверталися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досвідчені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прозаїки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Олесь Гончар,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Леонід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Первомайський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Іван Сенченко, Павло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Загребельний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Олександр Сизоненко, Іван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Чендей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Борис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Харчук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молоде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покоління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новелістів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Володимир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Дрозд,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Євген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Гуцало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Григір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Тютюнник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Валерій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Шевчук, Василь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Близнець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Юрій Щербак та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інші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Привабливими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фарбами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змальовано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морально-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етичний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персонажів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новел 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Олеся Гончара, Володимира Дрозда, Валерія Шевчука, Григора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Тютюнника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15362" name="Picture 2" descr="Олесь Гончар Хмельницька міська централізована бібліотечна система">
            <a:extLst>
              <a:ext uri="{FF2B5EF4-FFF2-40B4-BE49-F238E27FC236}">
                <a16:creationId xmlns:a16="http://schemas.microsoft.com/office/drawing/2014/main" id="{DFF63B0A-B49F-A1E1-91C6-F60E03BC40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41" y="212035"/>
            <a:ext cx="1976349" cy="32169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Дрозд Володимир Григорович — Вікіпедія">
            <a:extLst>
              <a:ext uri="{FF2B5EF4-FFF2-40B4-BE49-F238E27FC236}">
                <a16:creationId xmlns:a16="http://schemas.microsoft.com/office/drawing/2014/main" id="{0BD14B00-4228-B559-FB49-5795499452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40" y="3614529"/>
            <a:ext cx="1976349" cy="30507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B5E3106-1951-1707-1D66-05BD6D527BF6}"/>
              </a:ext>
            </a:extLst>
          </p:cNvPr>
          <p:cNvSpPr txBox="1"/>
          <p:nvPr/>
        </p:nvSpPr>
        <p:spPr>
          <a:xfrm>
            <a:off x="339339" y="6295971"/>
            <a:ext cx="1976349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Володимир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Дрозд</a:t>
            </a:r>
          </a:p>
        </p:txBody>
      </p:sp>
      <p:pic>
        <p:nvPicPr>
          <p:cNvPr id="15366" name="Picture 6" descr="Шевчук Валерій Олександрович. Життя та творчість Валерія Шевчука — УкрЛіб">
            <a:extLst>
              <a:ext uri="{FF2B5EF4-FFF2-40B4-BE49-F238E27FC236}">
                <a16:creationId xmlns:a16="http://schemas.microsoft.com/office/drawing/2014/main" id="{2FAA1606-63E6-494A-55D0-5F6BF34184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7595" y="102704"/>
            <a:ext cx="1970998" cy="31043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69503A3-69AF-857A-42D1-A1E3236BAB2D}"/>
              </a:ext>
            </a:extLst>
          </p:cNvPr>
          <p:cNvSpPr txBox="1"/>
          <p:nvPr/>
        </p:nvSpPr>
        <p:spPr>
          <a:xfrm>
            <a:off x="9702244" y="2851270"/>
            <a:ext cx="1976349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Валерій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Шевчук</a:t>
            </a:r>
          </a:p>
        </p:txBody>
      </p:sp>
      <p:pic>
        <p:nvPicPr>
          <p:cNvPr id="15368" name="Picture 8" descr="І ЩО Я В ГОСПОДА ЗА ЛЮДИНА!..»">
            <a:extLst>
              <a:ext uri="{FF2B5EF4-FFF2-40B4-BE49-F238E27FC236}">
                <a16:creationId xmlns:a16="http://schemas.microsoft.com/office/drawing/2014/main" id="{2CC54967-643C-75F4-F9F6-A52FD54B3C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3449" y="3515103"/>
            <a:ext cx="2275144" cy="3150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46383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0D482DD-D3FA-C696-D04A-2E8765F1CA3C}"/>
              </a:ext>
            </a:extLst>
          </p:cNvPr>
          <p:cNvSpPr txBox="1"/>
          <p:nvPr/>
        </p:nvSpPr>
        <p:spPr>
          <a:xfrm>
            <a:off x="0" y="1294677"/>
            <a:ext cx="9117496" cy="5444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Оновлення</a:t>
            </a: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жанру 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повісті</a:t>
            </a: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60—90-х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XX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століття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розвивалася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річищі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збагачення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тематики, образного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стильової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палітри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жанрових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різновидів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З-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пера Григора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Тютюнника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з’явилися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аналітико-неореалістичні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«Облога», «Климко», «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Вогник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далеко в степу».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цьому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річищі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написані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Вишневі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ночі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Палатна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Бориса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Харчука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«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Тридцяті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Попіл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Клааса», «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Гапочка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Анатолія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Дімарова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Оповідач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повістей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показує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утверджують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добро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звичайні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люди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навіть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підлітки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Повістярі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відчували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відразу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риторики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лакування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дійсності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притаманним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40—50-х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митці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проникають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героїв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пишаються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стійкістю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мужністю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Розквітає</a:t>
            </a: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лірико</a:t>
            </a: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-романтична 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повість</a:t>
            </a: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«Гуси-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лебеді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летять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Щедрий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вечір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Михайла Стельмаха; «Бригантина», «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Далекі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вогнища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Олеся Гончара; «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Кінь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вечірній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зорі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Літо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Десні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«У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глибині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дощів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Сіроманець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Миколи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Вінграновського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Виникає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жанровий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різновид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химерної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«Ирій» Володимира Дрозда; «Звук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павутинки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«Женя і Синько»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Віктора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Близнеця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6386" name="Picture 2">
            <a:extLst>
              <a:ext uri="{FF2B5EF4-FFF2-40B4-BE49-F238E27FC236}">
                <a16:creationId xmlns:a16="http://schemas.microsoft.com/office/drawing/2014/main" id="{6C3C2173-156F-2632-54A5-0AD19F648A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3498" y="2095500"/>
            <a:ext cx="47625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07596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811AED5-1461-226B-28C0-2E92A30E251A}"/>
              </a:ext>
            </a:extLst>
          </p:cNvPr>
          <p:cNvSpPr txBox="1"/>
          <p:nvPr/>
        </p:nvSpPr>
        <p:spPr>
          <a:xfrm>
            <a:off x="2822712" y="176959"/>
            <a:ext cx="8295863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3200" dirty="0">
                <a:solidFill>
                  <a:srgbClr val="0070C0"/>
                </a:solidFill>
                <a:latin typeface="Monotype Corsiva" panose="03010101010201010101" pitchFamily="66" charset="0"/>
              </a:rPr>
              <a:t>У </a:t>
            </a:r>
            <a:r>
              <a:rPr lang="ru-RU" sz="3200" dirty="0" err="1">
                <a:solidFill>
                  <a:srgbClr val="0070C0"/>
                </a:solidFill>
                <a:latin typeface="Monotype Corsiva" panose="03010101010201010101" pitchFamily="66" charset="0"/>
              </a:rPr>
              <a:t>цей</a:t>
            </a:r>
            <a:r>
              <a:rPr lang="ru-RU" sz="3200" dirty="0">
                <a:solidFill>
                  <a:srgbClr val="0070C0"/>
                </a:solidFill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solidFill>
                  <a:srgbClr val="0070C0"/>
                </a:solidFill>
                <a:latin typeface="Monotype Corsiva" panose="03010101010201010101" pitchFamily="66" charset="0"/>
              </a:rPr>
              <a:t>період</a:t>
            </a:r>
            <a:r>
              <a:rPr lang="ru-RU" sz="3200" dirty="0">
                <a:solidFill>
                  <a:srgbClr val="0070C0"/>
                </a:solidFill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solidFill>
                  <a:srgbClr val="0070C0"/>
                </a:solidFill>
                <a:latin typeface="Monotype Corsiva" panose="03010101010201010101" pitchFamily="66" charset="0"/>
              </a:rPr>
              <a:t>функціонували</a:t>
            </a:r>
            <a:r>
              <a:rPr lang="ru-RU" sz="3200" dirty="0">
                <a:solidFill>
                  <a:srgbClr val="0070C0"/>
                </a:solidFill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solidFill>
                  <a:srgbClr val="0070C0"/>
                </a:solidFill>
                <a:latin typeface="Monotype Corsiva" panose="03010101010201010101" pitchFamily="66" charset="0"/>
              </a:rPr>
              <a:t>такі</a:t>
            </a:r>
            <a:r>
              <a:rPr lang="ru-RU" sz="3200" dirty="0">
                <a:solidFill>
                  <a:srgbClr val="0070C0"/>
                </a:solidFill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solidFill>
                  <a:srgbClr val="0070C0"/>
                </a:solidFill>
                <a:latin typeface="Monotype Corsiva" panose="03010101010201010101" pitchFamily="66" charset="0"/>
              </a:rPr>
              <a:t>художньо-стильові</a:t>
            </a:r>
            <a:r>
              <a:rPr lang="ru-RU" sz="3200" dirty="0">
                <a:solidFill>
                  <a:srgbClr val="0070C0"/>
                </a:solidFill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solidFill>
                  <a:srgbClr val="0070C0"/>
                </a:solidFill>
                <a:latin typeface="Monotype Corsiva" panose="03010101010201010101" pitchFamily="66" charset="0"/>
              </a:rPr>
              <a:t>течії</a:t>
            </a:r>
            <a:r>
              <a:rPr lang="ru-RU" sz="3200" dirty="0">
                <a:solidFill>
                  <a:srgbClr val="0070C0"/>
                </a:solidFill>
                <a:latin typeface="Monotype Corsiva" panose="03010101010201010101" pitchFamily="66" charset="0"/>
              </a:rPr>
              <a:t> в </a:t>
            </a:r>
            <a:r>
              <a:rPr lang="ru-RU" sz="3200" dirty="0" err="1">
                <a:solidFill>
                  <a:srgbClr val="0070C0"/>
                </a:solidFill>
                <a:latin typeface="Monotype Corsiva" panose="03010101010201010101" pitchFamily="66" charset="0"/>
              </a:rPr>
              <a:t>українській</a:t>
            </a:r>
            <a:r>
              <a:rPr lang="ru-RU" sz="3200" dirty="0">
                <a:solidFill>
                  <a:srgbClr val="0070C0"/>
                </a:solidFill>
                <a:latin typeface="Monotype Corsiva" panose="03010101010201010101" pitchFamily="66" charset="0"/>
              </a:rPr>
              <a:t> </a:t>
            </a:r>
            <a:r>
              <a:rPr lang="ru-RU" sz="3200" dirty="0" err="1">
                <a:solidFill>
                  <a:srgbClr val="0070C0"/>
                </a:solidFill>
                <a:latin typeface="Monotype Corsiva" panose="03010101010201010101" pitchFamily="66" charset="0"/>
              </a:rPr>
              <a:t>прозі</a:t>
            </a:r>
            <a:r>
              <a:rPr lang="ru-RU" sz="3200" dirty="0">
                <a:solidFill>
                  <a:srgbClr val="0070C0"/>
                </a:solidFill>
                <a:latin typeface="Monotype Corsiva" panose="03010101010201010101" pitchFamily="66" charset="0"/>
              </a:rPr>
              <a:t>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69DD359-AE86-C850-814E-A22EDD3D6A38}"/>
              </a:ext>
            </a:extLst>
          </p:cNvPr>
          <p:cNvSpPr txBox="1"/>
          <p:nvPr/>
        </p:nvSpPr>
        <p:spPr>
          <a:xfrm>
            <a:off x="159026" y="1652485"/>
            <a:ext cx="7010399" cy="50285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Аналітико-реалістична</a:t>
            </a: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стильова</a:t>
            </a: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течія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базувалася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традиціях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класичної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XIX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століття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(Іван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Нечуй-Левицький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Панас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Мирний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Іван Франко). До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належали: 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Ірина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Вільде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Петро Панч, Андрій Головко,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Улас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Самчук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Григорій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Тютюнник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Юрій Мушкетик та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інші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неї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характерні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змалювання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зумовлених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поєднання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витонченого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психологічного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увага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суспільно-філософських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узагальнень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акцент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об’єктивності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зображення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висвітлення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етико-моральних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явищ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крізь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призму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буденно-достовірного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правдоподібного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виміру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багатогранність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змальованих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розлогі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описи;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розповідь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веде, як правило,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наратор-усезнавець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7410" name="Picture 2" descr="Ірина Вільде — Вікіпедія">
            <a:extLst>
              <a:ext uri="{FF2B5EF4-FFF2-40B4-BE49-F238E27FC236}">
                <a16:creationId xmlns:a16="http://schemas.microsoft.com/office/drawing/2014/main" id="{4518DDA1-E30C-B331-3CD6-77DE945947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7747" y="955678"/>
            <a:ext cx="1855304" cy="29480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99DD2-2B46-FB97-5F59-6DED258CC065}"/>
              </a:ext>
            </a:extLst>
          </p:cNvPr>
          <p:cNvSpPr txBox="1"/>
          <p:nvPr/>
        </p:nvSpPr>
        <p:spPr>
          <a:xfrm>
            <a:off x="10267747" y="3606234"/>
            <a:ext cx="186855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Ірина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Вільде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412" name="Picture 4" descr="Юрій Мушкетик - УНІКАЛЬНА ЧЕРНІГІВЩИНА">
            <a:extLst>
              <a:ext uri="{FF2B5EF4-FFF2-40B4-BE49-F238E27FC236}">
                <a16:creationId xmlns:a16="http://schemas.microsoft.com/office/drawing/2014/main" id="{394765B8-ECEF-9FC4-5BD5-EED023D0FF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7998" y="2253281"/>
            <a:ext cx="1824867" cy="25622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8AE480F-8E54-52D9-6A5F-D120DB418446}"/>
              </a:ext>
            </a:extLst>
          </p:cNvPr>
          <p:cNvSpPr txBox="1"/>
          <p:nvPr/>
        </p:nvSpPr>
        <p:spPr>
          <a:xfrm>
            <a:off x="7827998" y="4446174"/>
            <a:ext cx="182486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Юрій Мушкетик </a:t>
            </a:r>
            <a:endParaRPr lang="ru-RU" dirty="0"/>
          </a:p>
        </p:txBody>
      </p:sp>
      <p:pic>
        <p:nvPicPr>
          <p:cNvPr id="17416" name="Picture 8" descr="Адрій Головко: УБИВЦІ — ШЕВЧЕНКІВСЬКУ ПРЕМІЮ - Література. Сучасна  українська література. Всеохопний літературний портал">
            <a:extLst>
              <a:ext uri="{FF2B5EF4-FFF2-40B4-BE49-F238E27FC236}">
                <a16:creationId xmlns:a16="http://schemas.microsoft.com/office/drawing/2014/main" id="{9A116CF7-2049-3A1E-BD18-DCD1C44741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2288" y="4335139"/>
            <a:ext cx="1781175" cy="24233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330E1E6-8ED5-0C76-1A8F-A354C8510217}"/>
              </a:ext>
            </a:extLst>
          </p:cNvPr>
          <p:cNvSpPr txBox="1"/>
          <p:nvPr/>
        </p:nvSpPr>
        <p:spPr>
          <a:xfrm>
            <a:off x="9958596" y="6389174"/>
            <a:ext cx="182486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Андрій Головко</a:t>
            </a:r>
          </a:p>
        </p:txBody>
      </p:sp>
    </p:spTree>
    <p:extLst>
      <p:ext uri="{BB962C8B-B14F-4D97-AF65-F5344CB8AC3E}">
        <p14:creationId xmlns:p14="http://schemas.microsoft.com/office/powerpoint/2010/main" val="5466431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BBD7168-FBBB-693A-2FFA-92864637912B}"/>
              </a:ext>
            </a:extLst>
          </p:cNvPr>
          <p:cNvSpPr txBox="1"/>
          <p:nvPr/>
        </p:nvSpPr>
        <p:spPr>
          <a:xfrm>
            <a:off x="3525077" y="1330220"/>
            <a:ext cx="8309113" cy="41975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dirty="0"/>
              <a:t>2. 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Художньо-публіцистична</a:t>
            </a: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стильова</a:t>
            </a: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течія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яку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десятиліття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представляли 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Юрій Смолич, Іван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Багряний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Ігор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Муратов, Павло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Загребельний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Віталій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Коротич,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Докія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Гуменна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Володимир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Яворівський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Прозаїки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прагнули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поєднати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художність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публіцистичною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патетикою.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твори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відзначаються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гострою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сюжетністю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вільним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оперуванням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часо-просторовими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координатами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розгортання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Митці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вдавалися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різноманітних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засобів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художньої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умовності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застосовували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поетику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гротеску, парадокса,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гіперболи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умовності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документальної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правдоподібності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композицію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Важливу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відіграють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динамічний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ритм,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інтелектуальні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дискусії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Виникає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змішування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вигадки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репортажем, синтез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фантазії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вірогідності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(«День для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прийдешнього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Павла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Загребельного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  <p:pic>
        <p:nvPicPr>
          <p:cNvPr id="18434" name="Picture 2" descr="Іван Багряний. Портрет пластиковий. 32х40х0,3 см., цена 110 грн — Prom.ua  (ID#890454654)">
            <a:extLst>
              <a:ext uri="{FF2B5EF4-FFF2-40B4-BE49-F238E27FC236}">
                <a16:creationId xmlns:a16="http://schemas.microsoft.com/office/drawing/2014/main" id="{F00E7B92-A142-544E-ED54-372E97657D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35"/>
          <a:stretch/>
        </p:blipFill>
        <p:spPr bwMode="auto">
          <a:xfrm>
            <a:off x="243509" y="129209"/>
            <a:ext cx="2654701" cy="32997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4" descr="Загребельний Павло Архипович — Вікіпедія">
            <a:extLst>
              <a:ext uri="{FF2B5EF4-FFF2-40B4-BE49-F238E27FC236}">
                <a16:creationId xmlns:a16="http://schemas.microsoft.com/office/drawing/2014/main" id="{C7EF893B-D4F6-B82E-F35D-E09BBE15A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508" y="3602443"/>
            <a:ext cx="2654701" cy="3126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90D29A7-0842-8C74-C4F0-5B782DB097EB}"/>
              </a:ext>
            </a:extLst>
          </p:cNvPr>
          <p:cNvSpPr txBox="1"/>
          <p:nvPr/>
        </p:nvSpPr>
        <p:spPr>
          <a:xfrm>
            <a:off x="243508" y="6378545"/>
            <a:ext cx="265470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Павло Загребельний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63237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44F6226-AC7F-BE4E-5855-284F0302E672}"/>
              </a:ext>
            </a:extLst>
          </p:cNvPr>
          <p:cNvSpPr txBox="1"/>
          <p:nvPr/>
        </p:nvSpPr>
        <p:spPr>
          <a:xfrm>
            <a:off x="291547" y="2046809"/>
            <a:ext cx="7460974" cy="46130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Химерну</a:t>
            </a: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стильову</a:t>
            </a: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течію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започаткував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Олександр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Ільченко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романом «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Козацькому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роду нема переводу,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 Мамай і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чужа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молодиця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якому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змалював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химерні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пригоди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відбувалися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характерником-диваком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Семирозумом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течія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породила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химерну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прозу»,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базується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фольклорно-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міфологічній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умовно-алегоричній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лірико-бурлескній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карнавально-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вертепній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поетиці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річищі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цієї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течії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писали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Володимир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Дрозд («Ирій»),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Віктор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Міняйло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(«На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ясні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зорі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Зорі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оселедці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»), Василь Земляк («Лебедина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зграя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Зелені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млини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»),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Євген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Гуцало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трилогія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«Позичений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чоловік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 Хома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невірний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лукавий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Приватне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феномена», «Парад планет», Павло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Загребельний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(«Левине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серце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»). </a:t>
            </a:r>
          </a:p>
        </p:txBody>
      </p:sp>
      <p:pic>
        <p:nvPicPr>
          <p:cNvPr id="19458" name="Picture 2" descr="Видавництво Фоліо | Книжка «Козацькому роду нема переводу, або ж Мамай і Чужа  Молодиця» купити на сайті Видавництво Фоліо folio.com.ua | 978-966-03-9026-3">
            <a:extLst>
              <a:ext uri="{FF2B5EF4-FFF2-40B4-BE49-F238E27FC236}">
                <a16:creationId xmlns:a16="http://schemas.microsoft.com/office/drawing/2014/main" id="{A6F0EA2B-7F8A-D32D-270C-3C2CC479A3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1792" y="430951"/>
            <a:ext cx="3657600" cy="5645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33737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9483979-018C-A078-6ED5-5F6FEBEBA0DB}"/>
              </a:ext>
            </a:extLst>
          </p:cNvPr>
          <p:cNvSpPr txBox="1"/>
          <p:nvPr/>
        </p:nvSpPr>
        <p:spPr>
          <a:xfrm>
            <a:off x="304799" y="3660267"/>
            <a:ext cx="11582402" cy="29510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Лірико</a:t>
            </a: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-романтична 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стильова</a:t>
            </a: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течія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започаткували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Юрій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Яновський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й Олександр Довженко.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цієї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стильової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течії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належали 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Михайло Стельмах, Олесь Гончар,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Леонід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Первомайськийу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Василь Земляк,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Євген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Гуцало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інші</a:t>
            </a:r>
            <a:r>
              <a:rPr lang="ru-RU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Характерними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ознаками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захоплення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героїчними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народними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характерами,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ідеалізація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простої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підкреслення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незвичайного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титанічного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вчинках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ліризм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експресія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змалюванні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емоційне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переживання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персонажами,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відтворення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емоційно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піднесених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моментів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їхнього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романтичний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пафос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пильна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увага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фольклорних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образів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символів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метафорична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сконденсованість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письма. 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Найхарактернішим</a:t>
            </a: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представником</a:t>
            </a: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цієї</a:t>
            </a: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течії</a:t>
            </a: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u="sng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Михайло Стельмах (1912—1983). </a:t>
            </a:r>
          </a:p>
        </p:txBody>
      </p:sp>
      <p:pic>
        <p:nvPicPr>
          <p:cNvPr id="20482" name="Picture 2" descr="Юрій Яновський - презентація з біографії">
            <a:extLst>
              <a:ext uri="{FF2B5EF4-FFF2-40B4-BE49-F238E27FC236}">
                <a16:creationId xmlns:a16="http://schemas.microsoft.com/office/drawing/2014/main" id="{77281C58-9C78-6906-146E-D609314FC9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145" t="7536" r="9131" b="25797"/>
          <a:stretch/>
        </p:blipFill>
        <p:spPr bwMode="auto">
          <a:xfrm>
            <a:off x="2708837" y="188196"/>
            <a:ext cx="2133561" cy="34720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Олександр Довженко Хмельницька міська централізована бібліотечна система">
            <a:extLst>
              <a:ext uri="{FF2B5EF4-FFF2-40B4-BE49-F238E27FC236}">
                <a16:creationId xmlns:a16="http://schemas.microsoft.com/office/drawing/2014/main" id="{E26C166A-F14E-5FE6-17AC-AB09213AFB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9603" y="188197"/>
            <a:ext cx="2064756" cy="34720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224903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1953</Words>
  <Application>Microsoft Office PowerPoint</Application>
  <PresentationFormat>Широкоэкранный</PresentationFormat>
  <Paragraphs>33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7" baseType="lpstr">
      <vt:lpstr>Arial</vt:lpstr>
      <vt:lpstr>Calibri</vt:lpstr>
      <vt:lpstr>Calibri Light</vt:lpstr>
      <vt:lpstr>Monotype Corsiva</vt:lpstr>
      <vt:lpstr>Times New Roman</vt:lpstr>
      <vt:lpstr>Тема Office</vt:lpstr>
      <vt:lpstr>Загальна характеристика прози II половини XX ст.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Lenovo</cp:lastModifiedBy>
  <cp:revision>2</cp:revision>
  <dcterms:created xsi:type="dcterms:W3CDTF">2021-04-14T06:18:01Z</dcterms:created>
  <dcterms:modified xsi:type="dcterms:W3CDTF">2023-03-02T19:51:31Z</dcterms:modified>
</cp:coreProperties>
</file>