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notesSlides/notesSlide1.xml" ContentType="application/vnd.openxmlformats-officedocument.presentationml.notesSlide+xml"/>
  <Override PartName="/ppt/tags/tag2.xml" ContentType="application/vnd.openxmlformats-officedocument.presentationml.tags+xml"/>
  <Override PartName="/ppt/notesSlides/notesSlide2.xml" ContentType="application/vnd.openxmlformats-officedocument.presentationml.notesSlide+xml"/>
  <Override PartName="/ppt/tags/tag3.xml" ContentType="application/vnd.openxmlformats-officedocument.presentationml.tags+xml"/>
  <Override PartName="/ppt/notesSlides/notesSlide3.xml" ContentType="application/vnd.openxmlformats-officedocument.presentationml.notesSlide+xml"/>
  <Override PartName="/ppt/tags/tag4.xml" ContentType="application/vnd.openxmlformats-officedocument.presentationml.tags+xml"/>
  <Override PartName="/ppt/notesSlides/notesSlide4.xml" ContentType="application/vnd.openxmlformats-officedocument.presentationml.notesSlide+xml"/>
  <Override PartName="/ppt/tags/tag5.xml" ContentType="application/vnd.openxmlformats-officedocument.presentationml.tags+xml"/>
  <Override PartName="/ppt/notesSlides/notesSlide5.xml" ContentType="application/vnd.openxmlformats-officedocument.presentationml.notesSlide+xml"/>
  <Override PartName="/ppt/tags/tag6.xml" ContentType="application/vnd.openxmlformats-officedocument.presentationml.tags+xml"/>
  <Override PartName="/ppt/notesSlides/notesSlide6.xml" ContentType="application/vnd.openxmlformats-officedocument.presentationml.notesSlide+xml"/>
  <Override PartName="/ppt/tags/tag7.xml" ContentType="application/vnd.openxmlformats-officedocument.presentationml.tags+xml"/>
  <Override PartName="/ppt/notesSlides/notesSlide7.xml" ContentType="application/vnd.openxmlformats-officedocument.presentationml.notesSlide+xml"/>
  <Override PartName="/ppt/tags/tag8.xml" ContentType="application/vnd.openxmlformats-officedocument.presentationml.tags+xml"/>
  <Override PartName="/ppt/notesSlides/notesSlide8.xml" ContentType="application/vnd.openxmlformats-officedocument.presentationml.notesSlide+xml"/>
  <Override PartName="/ppt/tags/tag9.xml" ContentType="application/vnd.openxmlformats-officedocument.presentationml.tags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tags/tag10.xml" ContentType="application/vnd.openxmlformats-officedocument.presentationml.tags+xml"/>
  <Override PartName="/ppt/notesSlides/notesSlide11.xml" ContentType="application/vnd.openxmlformats-officedocument.presentationml.notesSlide+xml"/>
  <Override PartName="/ppt/tags/tag11.xml" ContentType="application/vnd.openxmlformats-officedocument.presentationml.tags+xml"/>
  <Override PartName="/ppt/notesSlides/notesSlide12.xml" ContentType="application/vnd.openxmlformats-officedocument.presentationml.notesSlide+xml"/>
  <Override PartName="/ppt/tags/tag12.xml" ContentType="application/vnd.openxmlformats-officedocument.presentationml.tags+xml"/>
  <Override PartName="/ppt/notesSlides/notesSlide13.xml" ContentType="application/vnd.openxmlformats-officedocument.presentationml.notesSlide+xml"/>
  <Override PartName="/ppt/tags/tag13.xml" ContentType="application/vnd.openxmlformats-officedocument.presentationml.tags+xml"/>
  <Override PartName="/ppt/notesSlides/notesSlide14.xml" ContentType="application/vnd.openxmlformats-officedocument.presentationml.notesSlide+xml"/>
  <Override PartName="/ppt/tags/tag14.xml" ContentType="application/vnd.openxmlformats-officedocument.presentationml.tags+xml"/>
  <Override PartName="/ppt/notesSlides/notesSlide15.xml" ContentType="application/vnd.openxmlformats-officedocument.presentationml.notesSlide+xml"/>
  <Override PartName="/ppt/tags/tag15.xml" ContentType="application/vnd.openxmlformats-officedocument.presentationml.tags+xml"/>
  <Override PartName="/ppt/notesSlides/notesSlide16.xml" ContentType="application/vnd.openxmlformats-officedocument.presentationml.notesSlide+xml"/>
  <Override PartName="/ppt/tags/tag16.xml" ContentType="application/vnd.openxmlformats-officedocument.presentationml.tags+xml"/>
  <Override PartName="/ppt/notesSlides/notesSlide17.xml" ContentType="application/vnd.openxmlformats-officedocument.presentationml.notesSlide+xml"/>
  <Override PartName="/ppt/tags/tag17.xml" ContentType="application/vnd.openxmlformats-officedocument.presentationml.tags+xml"/>
  <Override PartName="/ppt/notesSlides/notesSlide18.xml" ContentType="application/vnd.openxmlformats-officedocument.presentationml.notesSlide+xml"/>
  <Override PartName="/ppt/tags/tag18.xml" ContentType="application/vnd.openxmlformats-officedocument.presentationml.tags+xml"/>
  <Override PartName="/ppt/notesSlides/notesSlide19.xml" ContentType="application/vnd.openxmlformats-officedocument.presentationml.notesSlide+xml"/>
  <Override PartName="/ppt/tags/tag19.xml" ContentType="application/vnd.openxmlformats-officedocument.presentationml.tags+xml"/>
  <Override PartName="/ppt/notesSlides/notesSlide20.xml" ContentType="application/vnd.openxmlformats-officedocument.presentationml.notesSlide+xml"/>
  <Override PartName="/ppt/tags/tag20.xml" ContentType="application/vnd.openxmlformats-officedocument.presentationml.tags+xml"/>
  <Override PartName="/ppt/notesSlides/notesSlide21.xml" ContentType="application/vnd.openxmlformats-officedocument.presentationml.notesSlide+xml"/>
  <Override PartName="/ppt/tags/tag21.xml" ContentType="application/vnd.openxmlformats-officedocument.presentationml.tags+xml"/>
  <Override PartName="/ppt/notesSlides/notesSlide22.xml" ContentType="application/vnd.openxmlformats-officedocument.presentationml.notesSlide+xml"/>
  <Override PartName="/ppt/tags/tag22.xml" ContentType="application/vnd.openxmlformats-officedocument.presentationml.tags+xml"/>
  <Override PartName="/ppt/notesSlides/notesSlide23.xml" ContentType="application/vnd.openxmlformats-officedocument.presentationml.notesSlide+xml"/>
  <Override PartName="/ppt/tags/tag23.xml" ContentType="application/vnd.openxmlformats-officedocument.presentationml.tags+xml"/>
  <Override PartName="/ppt/notesSlides/notesSlide24.xml" ContentType="application/vnd.openxmlformats-officedocument.presentationml.notesSlide+xml"/>
  <Override PartName="/ppt/tags/tag24.xml" ContentType="application/vnd.openxmlformats-officedocument.presentationml.tags+xml"/>
  <Override PartName="/ppt/notesSlides/notesSlide25.xml" ContentType="application/vnd.openxmlformats-officedocument.presentationml.notesSlide+xml"/>
  <Override PartName="/ppt/tags/tag25.xml" ContentType="application/vnd.openxmlformats-officedocument.presentationml.tags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ags/tag26.xml" ContentType="application/vnd.openxmlformats-officedocument.presentationml.tags+xml"/>
  <Override PartName="/ppt/notesSlides/notesSlide28.xml" ContentType="application/vnd.openxmlformats-officedocument.presentationml.notesSlide+xml"/>
  <Override PartName="/ppt/tags/tag27.xml" ContentType="application/vnd.openxmlformats-officedocument.presentationml.tags+xml"/>
  <Override PartName="/ppt/notesSlides/notesSlide29.xml" ContentType="application/vnd.openxmlformats-officedocument.presentationml.notesSlide+xml"/>
  <Override PartName="/ppt/tags/tag28.xml" ContentType="application/vnd.openxmlformats-officedocument.presentationml.tags+xml"/>
  <Override PartName="/ppt/notesSlides/notesSlide30.xml" ContentType="application/vnd.openxmlformats-officedocument.presentationml.notesSlide+xml"/>
  <Override PartName="/ppt/tags/tag29.xml" ContentType="application/vnd.openxmlformats-officedocument.presentationml.tags+xml"/>
  <Override PartName="/ppt/notesSlides/notesSlide31.xml" ContentType="application/vnd.openxmlformats-officedocument.presentationml.notesSlide+xml"/>
  <Override PartName="/ppt/tags/tag30.xml" ContentType="application/vnd.openxmlformats-officedocument.presentationml.tags+xml"/>
  <Override PartName="/ppt/notesSlides/notesSlide3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6" r:id="rId2"/>
    <p:sldId id="257" r:id="rId3"/>
    <p:sldId id="261" r:id="rId4"/>
    <p:sldId id="264" r:id="rId5"/>
    <p:sldId id="262" r:id="rId6"/>
    <p:sldId id="265" r:id="rId7"/>
    <p:sldId id="260" r:id="rId8"/>
    <p:sldId id="266" r:id="rId9"/>
    <p:sldId id="267" r:id="rId10"/>
    <p:sldId id="279" r:id="rId11"/>
    <p:sldId id="269" r:id="rId12"/>
    <p:sldId id="268" r:id="rId13"/>
    <p:sldId id="258" r:id="rId14"/>
    <p:sldId id="270" r:id="rId15"/>
    <p:sldId id="272" r:id="rId16"/>
    <p:sldId id="273" r:id="rId17"/>
    <p:sldId id="274" r:id="rId18"/>
    <p:sldId id="282" r:id="rId19"/>
    <p:sldId id="275" r:id="rId20"/>
    <p:sldId id="281" r:id="rId21"/>
    <p:sldId id="285" r:id="rId22"/>
    <p:sldId id="280" r:id="rId23"/>
    <p:sldId id="276" r:id="rId24"/>
    <p:sldId id="277" r:id="rId25"/>
    <p:sldId id="259" r:id="rId26"/>
    <p:sldId id="283" r:id="rId27"/>
    <p:sldId id="286" r:id="rId28"/>
    <p:sldId id="287" r:id="rId29"/>
    <p:sldId id="284" r:id="rId30"/>
    <p:sldId id="288" r:id="rId31"/>
    <p:sldId id="289" r:id="rId32"/>
    <p:sldId id="278" r:id="rId33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BFB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251" autoAdjust="0"/>
    <p:restoredTop sz="94660"/>
  </p:normalViewPr>
  <p:slideViewPr>
    <p:cSldViewPr>
      <p:cViewPr varScale="1">
        <p:scale>
          <a:sx n="65" d="100"/>
          <a:sy n="65" d="100"/>
        </p:scale>
        <p:origin x="-30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6D92F0-1527-4920-A9C9-65C20DBF9369}" type="datetimeFigureOut">
              <a:rPr lang="ru-RU" smtClean="0"/>
              <a:t>14.11.2022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C67BB2A-0092-4067-958F-07BE274247B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87428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39476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927098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36153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3333119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1885396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9821754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233907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6494801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9844912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114398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079236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597479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958429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135561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944258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4915348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7115025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350842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0710240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442774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27248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0245244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5307689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0193745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0877062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934548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043552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1174082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29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159587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8778453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75195421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C67BB2A-0092-4067-958F-07BE274247B7}" type="slidenum">
              <a:rPr lang="ru-RU" smtClean="0"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1166100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E:\Photoshop\17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323528" y="836712"/>
            <a:ext cx="7772400" cy="14700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115616" y="270892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rgbClr val="FBFBB7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E:\Photoshop\21.jpg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rgbClr val="FBFBB7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1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8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rgbClr val="FBFBB7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rgbClr val="FBFBB7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bg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bg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bg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bg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bg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audio" Target="../media/media1.wma"/><Relationship Id="rId7" Type="http://schemas.openxmlformats.org/officeDocument/2006/relationships/image" Target="../media/image4.png"/><Relationship Id="rId2" Type="http://schemas.microsoft.com/office/2007/relationships/media" Target="../media/media1.wma"/><Relationship Id="rId1" Type="http://schemas.openxmlformats.org/officeDocument/2006/relationships/tags" Target="../tags/tag1.xml"/><Relationship Id="rId6" Type="http://schemas.openxmlformats.org/officeDocument/2006/relationships/image" Target="../media/image3.jpg"/><Relationship Id="rId5" Type="http://schemas.openxmlformats.org/officeDocument/2006/relationships/notesSlide" Target="../notesSlides/notesSlide1.xml"/><Relationship Id="rId4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.xml"/><Relationship Id="rId5" Type="http://schemas.openxmlformats.org/officeDocument/2006/relationships/image" Target="../media/image7.jp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Relationship Id="rId4" Type="http://schemas.openxmlformats.org/officeDocument/2006/relationships/image" Target="../media/image8.jp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5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6.xml"/><Relationship Id="rId4" Type="http://schemas.openxmlformats.org/officeDocument/2006/relationships/image" Target="../media/image12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7.xml"/><Relationship Id="rId5" Type="http://schemas.openxmlformats.org/officeDocument/2006/relationships/image" Target="../media/image14.jpg"/><Relationship Id="rId4" Type="http://schemas.openxmlformats.org/officeDocument/2006/relationships/image" Target="../media/image1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8.xml"/><Relationship Id="rId4" Type="http://schemas.openxmlformats.org/officeDocument/2006/relationships/image" Target="../media/image15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9.xml"/><Relationship Id="rId4" Type="http://schemas.openxmlformats.org/officeDocument/2006/relationships/image" Target="../media/image16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0.xml"/><Relationship Id="rId4" Type="http://schemas.openxmlformats.org/officeDocument/2006/relationships/image" Target="../media/image18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1.xml"/><Relationship Id="rId4" Type="http://schemas.openxmlformats.org/officeDocument/2006/relationships/image" Target="../media/image19.jp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2.xml"/><Relationship Id="rId5" Type="http://schemas.openxmlformats.org/officeDocument/2006/relationships/image" Target="../media/image21.jpg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3.xml"/><Relationship Id="rId6" Type="http://schemas.openxmlformats.org/officeDocument/2006/relationships/image" Target="../media/image24.jp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4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Relationship Id="rId4" Type="http://schemas.openxmlformats.org/officeDocument/2006/relationships/image" Target="../media/image27.jp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6.xml"/><Relationship Id="rId4" Type="http://schemas.openxmlformats.org/officeDocument/2006/relationships/image" Target="../media/image28.jp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7.xml"/><Relationship Id="rId4" Type="http://schemas.openxmlformats.org/officeDocument/2006/relationships/image" Target="../media/image29.jp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8.xml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9.xml"/><Relationship Id="rId4" Type="http://schemas.openxmlformats.org/officeDocument/2006/relationships/image" Target="../media/image3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0.xml"/><Relationship Id="rId4" Type="http://schemas.openxmlformats.org/officeDocument/2006/relationships/image" Target="../media/image33.jp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1.xml"/><Relationship Id="rId4" Type="http://schemas.openxmlformats.org/officeDocument/2006/relationships/image" Target="../media/image3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3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2.xml"/><Relationship Id="rId5" Type="http://schemas.openxmlformats.org/officeDocument/2006/relationships/image" Target="../media/image36.jpg"/><Relationship Id="rId4" Type="http://schemas.openxmlformats.org/officeDocument/2006/relationships/image" Target="../media/image35.jp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4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3.xml"/><Relationship Id="rId4" Type="http://schemas.openxmlformats.org/officeDocument/2006/relationships/image" Target="../media/image37.jp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6" Type="http://schemas.openxmlformats.org/officeDocument/2006/relationships/image" Target="../media/image40.JPG"/><Relationship Id="rId5" Type="http://schemas.openxmlformats.org/officeDocument/2006/relationships/image" Target="../media/image39.JPG"/><Relationship Id="rId4" Type="http://schemas.openxmlformats.org/officeDocument/2006/relationships/image" Target="../media/image38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5" Type="http://schemas.openxmlformats.org/officeDocument/2006/relationships/image" Target="../media/image42.JPG"/><Relationship Id="rId4" Type="http://schemas.openxmlformats.org/officeDocument/2006/relationships/image" Target="../media/image41.JP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8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Relationship Id="rId4" Type="http://schemas.openxmlformats.org/officeDocument/2006/relationships/image" Target="../media/image45.jp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4" Type="http://schemas.openxmlformats.org/officeDocument/2006/relationships/image" Target="../media/image46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0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8.xml"/><Relationship Id="rId4" Type="http://schemas.openxmlformats.org/officeDocument/2006/relationships/image" Target="../media/image4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1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4" Type="http://schemas.openxmlformats.org/officeDocument/2006/relationships/image" Target="../media/image48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2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4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Заголовок 1"/>
          <p:cNvSpPr>
            <a:spLocks noGrp="1"/>
          </p:cNvSpPr>
          <p:nvPr>
            <p:ph type="ctrTitle"/>
          </p:nvPr>
        </p:nvSpPr>
        <p:spPr>
          <a:xfrm>
            <a:off x="467544" y="116632"/>
            <a:ext cx="8155756" cy="1470025"/>
          </a:xfrm>
          <a:effectLst>
            <a:glow rad="228600">
              <a:schemeClr val="accent6">
                <a:satMod val="175000"/>
                <a:alpha val="40000"/>
              </a:schemeClr>
            </a:glow>
            <a:outerShdw blurRad="50800" dist="38100" dir="18900000" algn="bl" rotWithShape="0">
              <a:prstClr val="black">
                <a:alpha val="40000"/>
              </a:prst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cene3d>
              <a:camera prst="orthographicFront"/>
              <a:lightRig rig="balanced" dir="t">
                <a:rot lat="0" lon="0" rev="2100000"/>
              </a:lightRig>
            </a:scene3d>
            <a:sp3d extrusionH="57150" prstMaterial="metal">
              <a:bevelT w="38100" h="25400"/>
              <a:contourClr>
                <a:schemeClr val="bg2"/>
              </a:contourClr>
            </a:sp3d>
          </a:bodyPr>
          <a:lstStyle/>
          <a:p>
            <a:r>
              <a:rPr lang="uk-UA" b="1" dirty="0" smtClean="0">
                <a:ln w="50800"/>
                <a:solidFill>
                  <a:schemeClr val="bg2">
                    <a:lumMod val="50000"/>
                  </a:schemeClr>
                </a:solidFill>
              </a:rPr>
              <a:t>Від підмайстра до художника</a:t>
            </a:r>
            <a:endParaRPr lang="ru-RU" b="1" dirty="0" smtClean="0">
              <a:ln w="50800"/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09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755576" y="1484784"/>
            <a:ext cx="3190824" cy="864096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scene3d>
              <a:camera prst="orthographicFront"/>
              <a:lightRig rig="brightRoom" dir="t"/>
            </a:scene3d>
            <a:sp3d contourW="6350" prstMaterial="plastic">
              <a:bevelT w="20320" h="20320" prst="angle"/>
              <a:contourClr>
                <a:schemeClr val="accent1">
                  <a:tint val="100000"/>
                  <a:shade val="100000"/>
                  <a:hueMod val="100000"/>
                  <a:satMod val="100000"/>
                </a:schemeClr>
              </a:contourClr>
            </a:sp3d>
          </a:bodyPr>
          <a:lstStyle/>
          <a:p>
            <a:endParaRPr lang="ru-RU" sz="2000" cap="all" dirty="0" smtClean="0">
              <a:ln/>
              <a:solidFill>
                <a:schemeClr val="accent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0000" stA="55000" endPos="48000" dist="500" dir="5400000" sy="-100000" algn="bl" rotWithShape="0"/>
              </a:effectLst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5976" y="1649481"/>
            <a:ext cx="2478572" cy="300231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04 My Thoughts.mp3">
            <a:hlinkClick r:id="" action="ppaction://media"/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4" y="2787694"/>
            <a:ext cx="2389622" cy="303123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924"/>
    </mc:Choice>
    <mc:Fallback xmlns="">
      <p:transition advTm="992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2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  <p:extLst mod="1">
    <p:ext uri="{E180D4A7-C9FB-4DFB-919C-405C955672EB}">
      <p14:showEvtLst xmlns:p14="http://schemas.microsoft.com/office/powerpoint/2010/main">
        <p14:playEvt time="2834" objId="5"/>
      </p14:showEvt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620688"/>
            <a:ext cx="7320048" cy="1143000"/>
          </a:xfrm>
        </p:spPr>
        <p:txBody>
          <a:bodyPr/>
          <a:lstStyle/>
          <a:p>
            <a:pPr algn="r"/>
            <a:r>
              <a:rPr lang="uk-UA" sz="2800" dirty="0" smtClean="0">
                <a:solidFill>
                  <a:srgbClr val="FFC000"/>
                </a:solidFill>
              </a:rPr>
              <a:t>Перші кроки в малюванні зроблені Шевченком ще в дитячі роки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31640" y="2060848"/>
            <a:ext cx="7365504" cy="4525963"/>
          </a:xfrm>
        </p:spPr>
        <p:txBody>
          <a:bodyPr/>
          <a:lstStyle/>
          <a:p>
            <a:pPr marL="0" indent="0">
              <a:buNone/>
            </a:pPr>
            <a:r>
              <a:rPr lang="uk-UA" dirty="0" smtClean="0"/>
              <a:t>                                      </a:t>
            </a:r>
            <a:r>
              <a:rPr lang="uk-UA" sz="2800" dirty="0" smtClean="0">
                <a:cs typeface="Arial" pitchFamily="34" charset="0"/>
              </a:rPr>
              <a:t>…Куплю</a:t>
            </a:r>
          </a:p>
          <a:p>
            <a:pPr marL="0" indent="0">
              <a:buNone/>
            </a:pPr>
            <a:r>
              <a:rPr lang="uk-UA" sz="2800" dirty="0" smtClean="0">
                <a:cs typeface="Arial" pitchFamily="34" charset="0"/>
              </a:rPr>
              <a:t>              Паперу аркуш. І зроблю</a:t>
            </a:r>
          </a:p>
          <a:p>
            <a:pPr marL="0" indent="0">
              <a:buNone/>
            </a:pPr>
            <a:r>
              <a:rPr lang="uk-UA" sz="2800" dirty="0" smtClean="0">
                <a:cs typeface="Arial" pitchFamily="34" charset="0"/>
              </a:rPr>
              <a:t>              Маленьку книжечку. Хрестами</a:t>
            </a:r>
          </a:p>
          <a:p>
            <a:pPr marL="0" indent="0">
              <a:buNone/>
            </a:pPr>
            <a:r>
              <a:rPr lang="uk-UA" sz="2800" dirty="0" smtClean="0">
                <a:cs typeface="Arial" pitchFamily="34" charset="0"/>
              </a:rPr>
              <a:t>              І візерунками з квітками</a:t>
            </a:r>
          </a:p>
          <a:p>
            <a:pPr marL="0" indent="0">
              <a:buNone/>
            </a:pPr>
            <a:r>
              <a:rPr lang="uk-UA" sz="2800" dirty="0" smtClean="0">
                <a:cs typeface="Arial" pitchFamily="34" charset="0"/>
              </a:rPr>
              <a:t>              Кругом листочки обведу…</a:t>
            </a:r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r>
              <a:rPr lang="uk-UA" sz="2000" dirty="0" smtClean="0">
                <a:cs typeface="Arial" pitchFamily="34" charset="0"/>
              </a:rPr>
              <a:t>                                               </a:t>
            </a:r>
            <a:r>
              <a:rPr lang="uk-UA" sz="2000" dirty="0" smtClean="0">
                <a:solidFill>
                  <a:srgbClr val="FFC000"/>
                </a:solidFill>
                <a:cs typeface="Arial" pitchFamily="34" charset="0"/>
              </a:rPr>
              <a:t>Т.Г.Шевченко . </a:t>
            </a:r>
            <a:r>
              <a:rPr lang="ru-RU" sz="2000" dirty="0" smtClean="0">
                <a:solidFill>
                  <a:srgbClr val="FFC000"/>
                </a:solidFill>
                <a:cs typeface="Arial" pitchFamily="34" charset="0"/>
              </a:rPr>
              <a:t>А</a:t>
            </a:r>
            <a:r>
              <a:rPr lang="ru-RU" sz="2000" dirty="0">
                <a:solidFill>
                  <a:srgbClr val="FFC000"/>
                </a:solidFill>
                <a:cs typeface="Arial" pitchFamily="34" charset="0"/>
              </a:rPr>
              <a:t>. О. </a:t>
            </a:r>
            <a:r>
              <a:rPr lang="ru-RU" sz="2000" dirty="0" err="1" smtClean="0">
                <a:solidFill>
                  <a:srgbClr val="FFC000"/>
                </a:solidFill>
                <a:cs typeface="Arial" pitchFamily="34" charset="0"/>
              </a:rPr>
              <a:t>Козачковському</a:t>
            </a:r>
            <a:endParaRPr lang="uk-UA" sz="2000" dirty="0" smtClean="0">
              <a:solidFill>
                <a:srgbClr val="FFC000"/>
              </a:solidFill>
              <a:cs typeface="Arial" pitchFamily="34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895"/>
    </mc:Choice>
    <mc:Fallback xmlns="">
      <p:transition advTm="128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hotoshop\20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404664"/>
            <a:ext cx="7956500" cy="1512168"/>
          </a:xfrm>
        </p:spPr>
        <p:txBody>
          <a:bodyPr/>
          <a:lstStyle/>
          <a:p>
            <a:pPr algn="l"/>
            <a:r>
              <a:rPr lang="uk-UA" sz="2400" dirty="0" smtClean="0">
                <a:solidFill>
                  <a:srgbClr val="FFC000"/>
                </a:solidFill>
              </a:rPr>
              <a:t>А коли доля занесла Шевченка з України до Вільно, у </a:t>
            </a:r>
            <a:r>
              <a:rPr lang="uk-UA" sz="2400" smtClean="0">
                <a:solidFill>
                  <a:srgbClr val="FFC000"/>
                </a:solidFill>
              </a:rPr>
              <a:t>поко- </a:t>
            </a:r>
            <a:r>
              <a:rPr lang="uk-UA" sz="2400" dirty="0" err="1" smtClean="0">
                <a:solidFill>
                  <a:srgbClr val="FFC000"/>
                </a:solidFill>
              </a:rPr>
              <a:t>ях</a:t>
            </a:r>
            <a:r>
              <a:rPr lang="uk-UA" sz="2400" dirty="0" smtClean="0">
                <a:solidFill>
                  <a:srgbClr val="FFC000"/>
                </a:solidFill>
              </a:rPr>
              <a:t> пана </a:t>
            </a:r>
            <a:r>
              <a:rPr lang="uk-UA" sz="2400" dirty="0" err="1" smtClean="0">
                <a:solidFill>
                  <a:srgbClr val="FFC000"/>
                </a:solidFill>
              </a:rPr>
              <a:t>Енгельгардта</a:t>
            </a:r>
            <a:r>
              <a:rPr lang="uk-UA" sz="2400" dirty="0" smtClean="0">
                <a:solidFill>
                  <a:srgbClr val="FFC000"/>
                </a:solidFill>
              </a:rPr>
              <a:t> крадькома перемальовував олівцем зображення героїв Вітчизняної війни 1812 року – Кутузова, </a:t>
            </a:r>
            <a:r>
              <a:rPr lang="uk-UA" sz="2400" dirty="0" err="1" smtClean="0">
                <a:solidFill>
                  <a:srgbClr val="FFC000"/>
                </a:solidFill>
              </a:rPr>
              <a:t>Платова</a:t>
            </a:r>
            <a:r>
              <a:rPr lang="uk-UA" sz="2400" dirty="0" smtClean="0">
                <a:solidFill>
                  <a:srgbClr val="FFC000"/>
                </a:solidFill>
              </a:rPr>
              <a:t>, </a:t>
            </a:r>
            <a:r>
              <a:rPr lang="uk-UA" sz="2400" dirty="0" err="1" smtClean="0">
                <a:solidFill>
                  <a:srgbClr val="FFC000"/>
                </a:solidFill>
              </a:rPr>
              <a:t>Кульнєва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3968" y="2332037"/>
            <a:ext cx="4402832" cy="4525963"/>
          </a:xfrm>
        </p:spPr>
        <p:txBody>
          <a:bodyPr/>
          <a:lstStyle/>
          <a:p>
            <a:pPr marL="0" indent="0">
              <a:buNone/>
            </a:pPr>
            <a:r>
              <a:rPr lang="uk-UA" sz="2000" dirty="0" smtClean="0"/>
              <a:t>З ранніх робіт Шевченка зберігся рисунок олівцем «Жіноча</a:t>
            </a:r>
            <a:r>
              <a:rPr lang="en-US" sz="2000" dirty="0" smtClean="0"/>
              <a:t> </a:t>
            </a:r>
            <a:r>
              <a:rPr lang="uk-UA" sz="2000" dirty="0" smtClean="0"/>
              <a:t>голівка»,</a:t>
            </a:r>
            <a:r>
              <a:rPr lang="en-US" sz="2000" dirty="0" smtClean="0"/>
              <a:t> </a:t>
            </a:r>
          </a:p>
          <a:p>
            <a:pPr marL="0" indent="0">
              <a:buNone/>
            </a:pPr>
            <a:r>
              <a:rPr lang="uk-UA" sz="2000" dirty="0" smtClean="0"/>
              <a:t>що є копією з невідомої гравюри</a:t>
            </a:r>
            <a:endParaRPr lang="ru-RU" sz="20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2276872"/>
            <a:ext cx="3317422" cy="410728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extBox 4"/>
          <p:cNvSpPr txBox="1"/>
          <p:nvPr/>
        </p:nvSpPr>
        <p:spPr>
          <a:xfrm>
            <a:off x="4764241" y="4725144"/>
            <a:ext cx="405623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Жіноча</a:t>
            </a:r>
            <a:r>
              <a:rPr lang="ru-RU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голівка</a:t>
            </a:r>
            <a:r>
              <a:rPr lang="ru-RU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. </a:t>
            </a:r>
            <a:endParaRPr lang="ru-RU" dirty="0" smtClean="0">
              <a:solidFill>
                <a:schemeClr val="accent5">
                  <a:lumMod val="20000"/>
                  <a:lumOff val="80000"/>
                </a:schemeClr>
              </a:solidFill>
            </a:endParaRPr>
          </a:p>
          <a:p>
            <a:r>
              <a:rPr lang="ru-RU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Копія</a:t>
            </a:r>
            <a:r>
              <a:rPr lang="ru-RU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з </a:t>
            </a:r>
            <a:r>
              <a:rPr lang="ru-RU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літографії</a:t>
            </a:r>
            <a:r>
              <a:rPr lang="ru-RU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. 1830. </a:t>
            </a:r>
            <a:br>
              <a:rPr lang="ru-RU" dirty="0">
                <a:solidFill>
                  <a:schemeClr val="accent5">
                    <a:lumMod val="20000"/>
                    <a:lumOff val="80000"/>
                  </a:schemeClr>
                </a:solidFill>
              </a:rPr>
            </a:br>
            <a:r>
              <a:rPr lang="ru-RU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Папір</a:t>
            </a:r>
            <a:r>
              <a:rPr lang="ru-RU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, </a:t>
            </a:r>
            <a:r>
              <a:rPr lang="ru-RU" dirty="0" err="1">
                <a:solidFill>
                  <a:schemeClr val="accent5">
                    <a:lumMod val="20000"/>
                    <a:lumOff val="80000"/>
                  </a:schemeClr>
                </a:solidFill>
              </a:rPr>
              <a:t>італійський</a:t>
            </a:r>
            <a:r>
              <a:rPr lang="ru-RU" dirty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r>
              <a:rPr lang="ru-RU" dirty="0" err="1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олівець</a:t>
            </a:r>
            <a:r>
              <a:rPr lang="ru-RU" dirty="0" smtClean="0">
                <a:solidFill>
                  <a:schemeClr val="accent5">
                    <a:lumMod val="20000"/>
                    <a:lumOff val="80000"/>
                  </a:schemeClr>
                </a:solidFill>
              </a:rPr>
              <a:t> </a:t>
            </a:r>
            <a:endParaRPr lang="ru-RU" dirty="0">
              <a:solidFill>
                <a:schemeClr val="accent5">
                  <a:lumMod val="20000"/>
                  <a:lumOff val="80000"/>
                </a:schemeClr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898"/>
    </mc:Choice>
    <mc:Fallback xmlns="">
      <p:transition advTm="138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uk-UA" sz="2400" dirty="0" smtClean="0">
                <a:solidFill>
                  <a:srgbClr val="FFC000"/>
                </a:solidFill>
              </a:rPr>
              <a:t>Пізніше він переходить від копіювання до нескладних за композицією власних малюнків – переважно портретів і рисунків статуй Літнього саду у Петербурзі</a:t>
            </a:r>
            <a:endParaRPr lang="ru-RU" sz="24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800370"/>
            <a:ext cx="3406824" cy="4302582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8" name="TextBox 7"/>
          <p:cNvSpPr txBox="1"/>
          <p:nvPr/>
        </p:nvSpPr>
        <p:spPr>
          <a:xfrm>
            <a:off x="4518626" y="3212976"/>
            <a:ext cx="41400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Портрет П.В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Енгельгардта</a:t>
            </a:r>
            <a:r>
              <a:rPr lang="ru-RU" dirty="0">
                <a:solidFill>
                  <a:schemeClr val="bg1"/>
                </a:solidFill>
              </a:rPr>
              <a:t>. 1833. 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</a:rPr>
              <a:t>Брістольський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акварель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90642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379"/>
    </mc:Choice>
    <mc:Fallback xmlns="">
      <p:transition advTm="113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:\Photoshop\22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uk-UA" sz="2400" dirty="0" smtClean="0">
                <a:solidFill>
                  <a:srgbClr val="FFC000"/>
                </a:solidFill>
              </a:rPr>
              <a:t>Значну роль в особистій і творчій долі талановитого юнака відіграв І.М.Сошенко, який допоміг йому стати членом Товариства заохочення художників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uk-UA" sz="2000" dirty="0" smtClean="0"/>
          </a:p>
          <a:p>
            <a:pPr marL="0" indent="0" algn="r">
              <a:buNone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Смерть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Сократа.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1837.</a:t>
            </a:r>
          </a:p>
          <a:p>
            <a:pPr marL="0" indent="0" algn="r">
              <a:buNone/>
            </a:pP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Папір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акварель, туш,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пензель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перо </a:t>
            </a:r>
            <a:endParaRPr lang="en-US" sz="1800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627049"/>
            <a:ext cx="3888432" cy="302433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5" name="TextBox 4"/>
          <p:cNvSpPr txBox="1"/>
          <p:nvPr/>
        </p:nvSpPr>
        <p:spPr>
          <a:xfrm>
            <a:off x="251520" y="4640509"/>
            <a:ext cx="4752528" cy="141577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 smtClean="0">
              <a:solidFill>
                <a:schemeClr val="bg1"/>
              </a:solidFill>
            </a:endParaRPr>
          </a:p>
          <a:p>
            <a:endParaRPr lang="ru-RU" sz="1600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Смерть Богдана </a:t>
            </a:r>
            <a:r>
              <a:rPr lang="ru-RU" dirty="0" err="1" smtClean="0">
                <a:solidFill>
                  <a:schemeClr val="bg1"/>
                </a:solidFill>
              </a:rPr>
              <a:t>Хмельницького</a:t>
            </a:r>
            <a:r>
              <a:rPr lang="ru-RU" dirty="0">
                <a:solidFill>
                  <a:schemeClr val="bg1"/>
                </a:solidFill>
              </a:rPr>
              <a:t>. </a:t>
            </a:r>
            <a:endParaRPr lang="en-US" dirty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1836 </a:t>
            </a:r>
            <a:r>
              <a:rPr lang="ru-RU" dirty="0">
                <a:solidFill>
                  <a:schemeClr val="bg1"/>
                </a:solidFill>
              </a:rPr>
              <a:t>– 1837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туш, перо, </a:t>
            </a:r>
            <a:r>
              <a:rPr lang="ru-RU" dirty="0" err="1" smtClean="0">
                <a:solidFill>
                  <a:schemeClr val="bg1"/>
                </a:solidFill>
              </a:rPr>
              <a:t>пензель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78636"/>
            <a:ext cx="4267198" cy="292417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184"/>
    </mc:Choice>
    <mc:Fallback xmlns="">
      <p:transition advTm="121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26520" y="620688"/>
            <a:ext cx="7200800" cy="1143000"/>
          </a:xfrm>
        </p:spPr>
        <p:txBody>
          <a:bodyPr/>
          <a:lstStyle/>
          <a:p>
            <a:pPr algn="l"/>
            <a:r>
              <a:rPr lang="uk-UA" sz="2400" dirty="0" smtClean="0">
                <a:solidFill>
                  <a:srgbClr val="FFC000"/>
                </a:solidFill>
              </a:rPr>
              <a:t>Серед акварельних робіт </a:t>
            </a:r>
            <a:r>
              <a:rPr lang="uk-UA" sz="2400" dirty="0" err="1" smtClean="0">
                <a:solidFill>
                  <a:srgbClr val="FFC000"/>
                </a:solidFill>
              </a:rPr>
              <a:t>доакадемічного</a:t>
            </a:r>
            <a:r>
              <a:rPr lang="uk-UA" sz="2400" dirty="0" smtClean="0">
                <a:solidFill>
                  <a:srgbClr val="FFC000"/>
                </a:solidFill>
              </a:rPr>
              <a:t> періоду привертає увагу портрет українського письменника Є.П.Гребінки</a:t>
            </a:r>
            <a:endParaRPr lang="ru-RU" sz="24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2131965"/>
            <a:ext cx="3572791" cy="4104456"/>
          </a:xfr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  <p:sp>
        <p:nvSpPr>
          <p:cNvPr id="5" name="TextBox 4"/>
          <p:cNvSpPr txBox="1"/>
          <p:nvPr/>
        </p:nvSpPr>
        <p:spPr>
          <a:xfrm>
            <a:off x="5148064" y="3537862"/>
            <a:ext cx="35875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Портрет </a:t>
            </a:r>
            <a:r>
              <a:rPr lang="ru-RU" dirty="0" err="1">
                <a:solidFill>
                  <a:schemeClr val="bg1"/>
                </a:solidFill>
              </a:rPr>
              <a:t>невідомого</a:t>
            </a:r>
            <a:r>
              <a:rPr lang="ru-RU" dirty="0">
                <a:solidFill>
                  <a:schemeClr val="bg1"/>
                </a:solidFill>
              </a:rPr>
              <a:t>. 1837. 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</a:rPr>
              <a:t>Брістольський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акварель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963688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576"/>
    </mc:Choice>
    <mc:Fallback xmlns="">
      <p:transition advTm="95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 descr="E:\Photoshop\19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274638"/>
            <a:ext cx="7859216" cy="1143000"/>
          </a:xfrm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r>
              <a:rPr lang="en-US" sz="2800" dirty="0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22 </a:t>
            </a:r>
            <a:r>
              <a:rPr lang="uk-UA" sz="2800" dirty="0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квітня 1838 року </a:t>
            </a:r>
            <a:r>
              <a:rPr lang="uk-UA" sz="2800" dirty="0" err="1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Енгельгардт</a:t>
            </a:r>
            <a:r>
              <a:rPr lang="uk-UA" sz="2800" dirty="0" smtClean="0">
                <a:ln w="12700">
                  <a:solidFill>
                    <a:srgbClr val="FFC000"/>
                  </a:solidFill>
                  <a:prstDash val="solid"/>
                </a:ln>
                <a:solidFill>
                  <a:srgbClr val="FFC000"/>
                </a:solidFill>
              </a:rPr>
              <a:t> підписав Шевченкові відпускну</a:t>
            </a:r>
            <a:endParaRPr lang="ru-RU" sz="2800" dirty="0">
              <a:ln w="12700">
                <a:solidFill>
                  <a:srgbClr val="FFC000"/>
                </a:solidFill>
                <a:prstDash val="solid"/>
              </a:ln>
              <a:solidFill>
                <a:srgbClr val="FFC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619672" y="1700808"/>
            <a:ext cx="7139136" cy="4525963"/>
          </a:xfrm>
        </p:spPr>
        <p:txBody>
          <a:bodyPr/>
          <a:lstStyle/>
          <a:p>
            <a:pPr marL="0" indent="0" algn="r">
              <a:buNone/>
            </a:pPr>
            <a:r>
              <a:rPr lang="uk-UA" sz="2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«Живу, учусь, нікому не кланяюсь і нікого не боюсь…велике щастя бути вольним чоловіком»</a:t>
            </a:r>
            <a:endParaRPr lang="uk-UA" sz="2400" spc="50" dirty="0" smtClean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  <a:p>
            <a:pPr marL="0" indent="0" algn="r">
              <a:buNone/>
            </a:pPr>
            <a:r>
              <a:rPr lang="uk-UA" sz="1800" spc="50" dirty="0" smtClean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chemeClr val="accent1">
                    <a:tint val="3000"/>
                    <a:alpha val="9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Із листа Т.Шевченка до родичів на Україну</a:t>
            </a:r>
            <a:endParaRPr lang="ru-RU" sz="1800" spc="50" dirty="0">
              <a:ln w="13500">
                <a:solidFill>
                  <a:schemeClr val="accent1">
                    <a:shade val="2500"/>
                    <a:alpha val="6500"/>
                  </a:schemeClr>
                </a:solidFill>
                <a:prstDash val="solid"/>
              </a:ln>
              <a:solidFill>
                <a:schemeClr val="accent1">
                  <a:tint val="3000"/>
                  <a:alpha val="9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47664" y="3769880"/>
            <a:ext cx="349188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Портрет </a:t>
            </a:r>
            <a:r>
              <a:rPr lang="ru-RU" sz="1600" dirty="0" err="1">
                <a:solidFill>
                  <a:schemeClr val="bg1"/>
                </a:solidFill>
              </a:rPr>
              <a:t>В.А.Жуковського</a:t>
            </a:r>
            <a:r>
              <a:rPr lang="ru-RU" sz="1600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sz="1600" dirty="0" err="1" smtClean="0">
                <a:solidFill>
                  <a:schemeClr val="bg1"/>
                </a:solidFill>
              </a:rPr>
              <a:t>Копія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>
                <a:solidFill>
                  <a:schemeClr val="bg1"/>
                </a:solidFill>
              </a:rPr>
              <a:t>з </a:t>
            </a:r>
            <a:r>
              <a:rPr lang="ru-RU" sz="1600" dirty="0" err="1">
                <a:solidFill>
                  <a:schemeClr val="bg1"/>
                </a:solidFill>
              </a:rPr>
              <a:t>твору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 smtClean="0">
                <a:solidFill>
                  <a:schemeClr val="bg1"/>
                </a:solidFill>
              </a:rPr>
              <a:t>К.П.Брюллова</a:t>
            </a:r>
            <a:r>
              <a:rPr lang="ru-RU" sz="1600" dirty="0" smtClean="0">
                <a:solidFill>
                  <a:schemeClr val="bg1"/>
                </a:solidFill>
              </a:rPr>
              <a:t>.</a:t>
            </a:r>
            <a:endParaRPr lang="en-US" sz="1600" dirty="0">
              <a:solidFill>
                <a:schemeClr val="bg1"/>
              </a:solidFill>
            </a:endParaRPr>
          </a:p>
          <a:p>
            <a:r>
              <a:rPr lang="ru-RU" sz="1600" dirty="0" smtClean="0">
                <a:solidFill>
                  <a:schemeClr val="bg1"/>
                </a:solidFill>
              </a:rPr>
              <a:t>1838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>
                <a:solidFill>
                  <a:schemeClr val="bg1"/>
                </a:solidFill>
              </a:rPr>
              <a:t>квітень</a:t>
            </a:r>
            <a:r>
              <a:rPr lang="ru-RU" sz="1600" dirty="0">
                <a:solidFill>
                  <a:schemeClr val="bg1"/>
                </a:solidFill>
              </a:rPr>
              <a:t> – 1841. 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>
                <a:solidFill>
                  <a:schemeClr val="bg1"/>
                </a:solidFill>
              </a:rPr>
              <a:t/>
            </a:r>
            <a:br>
              <a:rPr lang="ru-RU" sz="1600" dirty="0">
                <a:solidFill>
                  <a:schemeClr val="bg1"/>
                </a:solidFill>
              </a:rPr>
            </a:br>
            <a:r>
              <a:rPr lang="ru-RU" sz="1600" dirty="0" err="1" smtClean="0">
                <a:solidFill>
                  <a:schemeClr val="bg1"/>
                </a:solidFill>
              </a:rPr>
              <a:t>Брістольський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папір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smtClean="0">
                <a:solidFill>
                  <a:schemeClr val="bg1"/>
                </a:solidFill>
              </a:rPr>
              <a:t>акварель </a:t>
            </a:r>
            <a:endParaRPr lang="uk-UA" sz="1600" dirty="0" smtClean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80" y="3044504"/>
            <a:ext cx="2778312" cy="3605189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207"/>
    </mc:Choice>
    <mc:Fallback xmlns="">
      <p:transition advTm="1320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/>
          <a:lstStyle/>
          <a:p>
            <a:pPr algn="r"/>
            <a:r>
              <a:rPr lang="uk-UA" sz="2400" dirty="0" smtClean="0">
                <a:solidFill>
                  <a:srgbClr val="FFC000"/>
                </a:solidFill>
              </a:rPr>
              <a:t>Весною 1839 року за успіхи з рисунка Тарас Григорович Радою Академії </a:t>
            </a:r>
            <a:r>
              <a:rPr lang="uk-UA" sz="2400" dirty="0" err="1" smtClean="0">
                <a:solidFill>
                  <a:srgbClr val="FFC000"/>
                </a:solidFill>
              </a:rPr>
              <a:t>художеств</a:t>
            </a:r>
            <a:r>
              <a:rPr lang="uk-UA" sz="2400" dirty="0" smtClean="0">
                <a:solidFill>
                  <a:srgbClr val="FFC000"/>
                </a:solidFill>
              </a:rPr>
              <a:t> був нагороджений срібною медаллю другого ступеня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67654" y="1600200"/>
            <a:ext cx="4152818" cy="4925144"/>
          </a:xfrm>
        </p:spPr>
        <p:txBody>
          <a:bodyPr/>
          <a:lstStyle/>
          <a:p>
            <a:pPr marL="0" indent="0">
              <a:buNone/>
            </a:pPr>
            <a:endParaRPr lang="uk-UA" sz="1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uk-UA" sz="18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uk-UA" sz="1800" dirty="0" smtClean="0">
                <a:latin typeface="Arial" pitchFamily="34" charset="0"/>
                <a:cs typeface="Arial" pitchFamily="34" charset="0"/>
              </a:rPr>
              <a:t>Т.Шевченко малює 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uk-UA" sz="1800" dirty="0" smtClean="0">
                <a:latin typeface="Arial" pitchFamily="34" charset="0"/>
                <a:cs typeface="Arial" pitchFamily="34" charset="0"/>
              </a:rPr>
              <a:t>акварельними фарбами портрети на замовлення</a:t>
            </a:r>
          </a:p>
          <a:p>
            <a:endParaRPr lang="uk-UA" sz="2000" dirty="0" smtClean="0"/>
          </a:p>
          <a:p>
            <a:endParaRPr lang="uk-UA" sz="2000" dirty="0"/>
          </a:p>
          <a:p>
            <a:endParaRPr lang="uk-UA" sz="2000" dirty="0" smtClean="0"/>
          </a:p>
          <a:p>
            <a:pPr marL="0" indent="0">
              <a:buNone/>
            </a:pPr>
            <a:r>
              <a:rPr lang="ru-RU" sz="16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en-US" sz="1600" dirty="0" smtClean="0">
                <a:latin typeface="Arial" pitchFamily="34" charset="0"/>
                <a:cs typeface="Arial" pitchFamily="34" charset="0"/>
              </a:rPr>
              <a:t>         </a:t>
            </a:r>
          </a:p>
          <a:p>
            <a:pPr marL="0" indent="0">
              <a:buNone/>
            </a:pPr>
            <a:endParaRPr lang="en-US" sz="1600" dirty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Портрет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дівчини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із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собакою.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1838.</a:t>
            </a:r>
            <a:r>
              <a:rPr lang="en-US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Брістольський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папі</a:t>
            </a:r>
            <a:r>
              <a:rPr lang="uk-UA" sz="1800" dirty="0" smtClean="0">
                <a:latin typeface="Arial" pitchFamily="34" charset="0"/>
                <a:cs typeface="Arial" pitchFamily="34" charset="0"/>
              </a:rPr>
              <a:t>р,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акварель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700808"/>
            <a:ext cx="3624046" cy="473498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19817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892"/>
    </mc:Choice>
    <mc:Fallback xmlns="">
      <p:transition advTm="989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8547" y="2539"/>
            <a:ext cx="6789440" cy="1359024"/>
          </a:xfrm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/>
          <a:lstStyle/>
          <a:p>
            <a:pPr algn="l"/>
            <a:r>
              <a:rPr lang="uk-UA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Шевченко захоплювався творчістю </a:t>
            </a:r>
            <a:br>
              <a:rPr lang="uk-UA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uk-UA" sz="2800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Карла Брюллова. Копіював його акварелі</a:t>
            </a:r>
            <a:endParaRPr lang="ru-RU" sz="2800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1773376"/>
            <a:ext cx="4392488" cy="4259124"/>
          </a:xfr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TextBox 3"/>
          <p:cNvSpPr txBox="1"/>
          <p:nvPr/>
        </p:nvSpPr>
        <p:spPr>
          <a:xfrm>
            <a:off x="5364088" y="2009469"/>
            <a:ext cx="37060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Сон </a:t>
            </a:r>
            <a:r>
              <a:rPr lang="ru-RU" dirty="0" err="1">
                <a:solidFill>
                  <a:schemeClr val="bg1"/>
                </a:solidFill>
              </a:rPr>
              <a:t>бабусі</a:t>
            </a:r>
            <a:r>
              <a:rPr lang="ru-RU" dirty="0">
                <a:solidFill>
                  <a:schemeClr val="bg1"/>
                </a:solidFill>
              </a:rPr>
              <a:t> та </a:t>
            </a:r>
            <a:r>
              <a:rPr lang="ru-RU" dirty="0" err="1">
                <a:solidFill>
                  <a:schemeClr val="bg1"/>
                </a:solidFill>
              </a:rPr>
              <a:t>онуки</a:t>
            </a:r>
            <a:r>
              <a:rPr lang="ru-RU" dirty="0">
                <a:solidFill>
                  <a:schemeClr val="bg1"/>
                </a:solidFill>
              </a:rPr>
              <a:t>.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err="1" smtClean="0">
                <a:solidFill>
                  <a:schemeClr val="bg1"/>
                </a:solidFill>
              </a:rPr>
              <a:t>Копія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з </a:t>
            </a:r>
            <a:r>
              <a:rPr lang="ru-RU" dirty="0" err="1">
                <a:solidFill>
                  <a:schemeClr val="bg1"/>
                </a:solidFill>
              </a:rPr>
              <a:t>малюнка</a:t>
            </a:r>
            <a:r>
              <a:rPr lang="ru-RU" dirty="0">
                <a:solidFill>
                  <a:schemeClr val="bg1"/>
                </a:solidFill>
              </a:rPr>
              <a:t> К.П. Брюллова.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smtClean="0">
                <a:solidFill>
                  <a:schemeClr val="bg1"/>
                </a:solidFill>
              </a:rPr>
              <a:t>1839 </a:t>
            </a:r>
            <a:r>
              <a:rPr lang="ru-RU" dirty="0">
                <a:solidFill>
                  <a:schemeClr val="bg1"/>
                </a:solidFill>
              </a:rPr>
              <a:t>– </a:t>
            </a:r>
            <a:r>
              <a:rPr lang="ru-RU" dirty="0" smtClean="0">
                <a:solidFill>
                  <a:schemeClr val="bg1"/>
                </a:solidFill>
              </a:rPr>
              <a:t>1840</a:t>
            </a:r>
            <a:r>
              <a:rPr lang="en-US" dirty="0">
                <a:solidFill>
                  <a:schemeClr val="bg1"/>
                </a:solidFill>
              </a:rPr>
              <a:t>.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акварель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63305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094"/>
    </mc:Choice>
    <mc:Fallback xmlns="">
      <p:transition advTm="1109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1143000"/>
          </a:xfrm>
        </p:spPr>
        <p:txBody>
          <a:bodyPr/>
          <a:lstStyle/>
          <a:p>
            <a:pPr algn="l"/>
            <a:r>
              <a:rPr lang="uk-UA" sz="2400" dirty="0">
                <a:solidFill>
                  <a:srgbClr val="FFC000"/>
                </a:solidFill>
              </a:rPr>
              <a:t>Знаменитим для Шевченка став 1840 рік: Рада Академії </a:t>
            </a:r>
            <a:r>
              <a:rPr lang="uk-UA" sz="2400" dirty="0" err="1">
                <a:solidFill>
                  <a:srgbClr val="FFC000"/>
                </a:solidFill>
              </a:rPr>
              <a:t>художеств</a:t>
            </a:r>
            <a:r>
              <a:rPr lang="uk-UA" sz="2400" dirty="0">
                <a:solidFill>
                  <a:srgbClr val="FFC000"/>
                </a:solidFill>
              </a:rPr>
              <a:t> за першу </a:t>
            </a:r>
            <a:r>
              <a:rPr lang="uk-UA" sz="2400" dirty="0" err="1">
                <a:solidFill>
                  <a:srgbClr val="FFC000"/>
                </a:solidFill>
              </a:rPr>
              <a:t>спробув</a:t>
            </a:r>
            <a:r>
              <a:rPr lang="uk-UA" sz="2400" dirty="0">
                <a:solidFill>
                  <a:srgbClr val="FFC000"/>
                </a:solidFill>
              </a:rPr>
              <a:t> живопису «Хлопець-жебрак, що дає хліб собаці</a:t>
            </a:r>
            <a:r>
              <a:rPr lang="uk-UA" sz="2400" dirty="0" smtClean="0">
                <a:solidFill>
                  <a:srgbClr val="FFC000"/>
                </a:solidFill>
              </a:rPr>
              <a:t>»</a:t>
            </a:r>
            <a:r>
              <a:rPr lang="en-US" sz="2400" dirty="0" smtClean="0">
                <a:solidFill>
                  <a:srgbClr val="FFC000"/>
                </a:solidFill>
              </a:rPr>
              <a:t> </a:t>
            </a:r>
            <a:r>
              <a:rPr lang="uk-UA" sz="2400" dirty="0" smtClean="0">
                <a:solidFill>
                  <a:srgbClr val="FFC000"/>
                </a:solidFill>
              </a:rPr>
              <a:t>нагородила </a:t>
            </a:r>
            <a:r>
              <a:rPr lang="uk-UA" sz="2400" dirty="0">
                <a:solidFill>
                  <a:srgbClr val="FFC000"/>
                </a:solidFill>
              </a:rPr>
              <a:t>митця срібною медаллю</a:t>
            </a:r>
            <a:endParaRPr lang="ru-RU" dirty="0"/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96190" y="1864394"/>
            <a:ext cx="4042792" cy="3993307"/>
          </a:xfrm>
        </p:spPr>
        <p:txBody>
          <a:bodyPr/>
          <a:lstStyle/>
          <a:p>
            <a:pPr marL="0" indent="0">
              <a:buNone/>
            </a:pPr>
            <a:r>
              <a:rPr lang="uk-UA" sz="1800" dirty="0" smtClean="0">
                <a:latin typeface="Arial" pitchFamily="34" charset="0"/>
                <a:cs typeface="Arial" pitchFamily="34" charset="0"/>
              </a:rPr>
              <a:t>Цього ж року  Тарас Шевченко, надиханий  поемою О.С.Пушкіна «Полтава», виконав чудову акварель «Марія»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822450"/>
            <a:ext cx="3653575" cy="451485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7" name="TextBox 6"/>
          <p:cNvSpPr txBox="1"/>
          <p:nvPr/>
        </p:nvSpPr>
        <p:spPr>
          <a:xfrm>
            <a:off x="4716016" y="3933056"/>
            <a:ext cx="34199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Марія</a:t>
            </a:r>
            <a:r>
              <a:rPr lang="ru-RU" dirty="0">
                <a:solidFill>
                  <a:schemeClr val="bg1"/>
                </a:solidFill>
              </a:rPr>
              <a:t>.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err="1" smtClean="0">
                <a:solidFill>
                  <a:schemeClr val="bg1"/>
                </a:solidFill>
              </a:rPr>
              <a:t>Малюнок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за </a:t>
            </a:r>
            <a:r>
              <a:rPr lang="ru-RU" dirty="0" err="1">
                <a:solidFill>
                  <a:schemeClr val="bg1"/>
                </a:solidFill>
              </a:rPr>
              <a:t>поемою</a:t>
            </a:r>
            <a:r>
              <a:rPr lang="ru-RU" dirty="0">
                <a:solidFill>
                  <a:schemeClr val="bg1"/>
                </a:solidFill>
              </a:rPr>
              <a:t>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О</a:t>
            </a:r>
            <a:r>
              <a:rPr lang="ru-RU" dirty="0">
                <a:solidFill>
                  <a:schemeClr val="bg1"/>
                </a:solidFill>
              </a:rPr>
              <a:t>. С. </a:t>
            </a:r>
            <a:r>
              <a:rPr lang="ru-RU" dirty="0" err="1">
                <a:solidFill>
                  <a:schemeClr val="bg1"/>
                </a:solidFill>
              </a:rPr>
              <a:t>Пушкіна</a:t>
            </a:r>
            <a:r>
              <a:rPr lang="ru-RU" dirty="0">
                <a:solidFill>
                  <a:schemeClr val="bg1"/>
                </a:solidFill>
              </a:rPr>
              <a:t> "Полтава" 1840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err="1" smtClean="0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акварель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96566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869"/>
    </mc:Choice>
    <mc:Fallback xmlns="">
      <p:transition advTm="1086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35896" y="908720"/>
            <a:ext cx="5400600" cy="1143000"/>
          </a:xfrm>
        </p:spPr>
        <p:txBody>
          <a:bodyPr/>
          <a:lstStyle/>
          <a:p>
            <a:r>
              <a:rPr lang="uk-UA" sz="2800" dirty="0" smtClean="0">
                <a:solidFill>
                  <a:srgbClr val="FFC000"/>
                </a:solidFill>
              </a:rPr>
              <a:t>Перший автопортрет  </a:t>
            </a:r>
            <a:endParaRPr lang="ru-RU" sz="2800" dirty="0">
              <a:solidFill>
                <a:srgbClr val="FFC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78030"/>
            <a:ext cx="3626427" cy="4525963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5220072" y="2917847"/>
            <a:ext cx="2736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Автопортрет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smtClean="0">
                <a:solidFill>
                  <a:schemeClr val="bg1"/>
                </a:solidFill>
              </a:rPr>
              <a:t>1840.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Полотно, </a:t>
            </a:r>
            <a:r>
              <a:rPr lang="ru-RU" dirty="0" err="1" smtClean="0">
                <a:solidFill>
                  <a:schemeClr val="bg1"/>
                </a:solidFill>
              </a:rPr>
              <a:t>олія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9225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841"/>
    </mc:Choice>
    <mc:Fallback xmlns="">
      <p:transition advTm="784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274638"/>
            <a:ext cx="6779096" cy="1143000"/>
          </a:xfrm>
        </p:spPr>
        <p:txBody>
          <a:bodyPr/>
          <a:lstStyle/>
          <a:p>
            <a:pPr algn="r"/>
            <a:r>
              <a:rPr lang="uk-UA" sz="2400" dirty="0" smtClean="0">
                <a:solidFill>
                  <a:srgbClr val="FFC000"/>
                </a:solidFill>
              </a:rPr>
              <a:t>Восени 1840 року  - третя нагорода. Срібна медаль другого ступеня – за картину «Циганка – ворожка»</a:t>
            </a:r>
            <a:endParaRPr lang="ru-RU" sz="2400" dirty="0">
              <a:solidFill>
                <a:srgbClr val="FFC000"/>
              </a:solidFill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84784"/>
            <a:ext cx="3756052" cy="4901860"/>
          </a:xfrm>
          <a:scene3d>
            <a:camera prst="orthographicFront"/>
            <a:lightRig rig="threePt" dir="t"/>
          </a:scene3d>
          <a:sp3d>
            <a:bevelT w="101600" prst="riblet"/>
          </a:sp3d>
        </p:spPr>
      </p:pic>
      <p:sp>
        <p:nvSpPr>
          <p:cNvPr id="4" name="TextBox 3"/>
          <p:cNvSpPr txBox="1"/>
          <p:nvPr/>
        </p:nvSpPr>
        <p:spPr>
          <a:xfrm>
            <a:off x="5364089" y="3501008"/>
            <a:ext cx="3312368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 smtClean="0">
              <a:solidFill>
                <a:schemeClr val="bg1"/>
              </a:solidFill>
            </a:endParaRPr>
          </a:p>
          <a:p>
            <a:r>
              <a:rPr lang="ru-RU" dirty="0" err="1" smtClean="0">
                <a:solidFill>
                  <a:schemeClr val="bg1"/>
                </a:solidFill>
              </a:rPr>
              <a:t>Циганка-ворожка</a:t>
            </a:r>
            <a:r>
              <a:rPr lang="ru-RU" dirty="0">
                <a:solidFill>
                  <a:schemeClr val="bg1"/>
                </a:solidFill>
              </a:rPr>
              <a:t>. 1841. 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</a:rPr>
              <a:t>Брістольський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акварель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645402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304"/>
    </mc:Choice>
    <mc:Fallback xmlns="">
      <p:transition advTm="9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E:\Photoshop\16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1979712" y="188640"/>
            <a:ext cx="6840760" cy="1143000"/>
          </a:xfrm>
        </p:spPr>
        <p:txBody>
          <a:bodyPr/>
          <a:lstStyle/>
          <a:p>
            <a:pPr algn="l"/>
            <a:r>
              <a:rPr lang="uk-UA" sz="2400" dirty="0" smtClean="0">
                <a:solidFill>
                  <a:srgbClr val="FFC000"/>
                </a:solidFill>
              </a:rPr>
              <a:t>Картиною « Катерина» художник уперше в історії вітчизняного мистецтва поставив надзвичайно болюче для того часу «жіноче питання»</a:t>
            </a:r>
            <a:endParaRPr lang="ru-RU" sz="2400" dirty="0">
              <a:solidFill>
                <a:srgbClr val="FFC000"/>
              </a:solidFill>
            </a:endParaRPr>
          </a:p>
        </p:txBody>
      </p:sp>
      <p:pic>
        <p:nvPicPr>
          <p:cNvPr id="2" name="Объект 1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1746526"/>
            <a:ext cx="3364656" cy="4895574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6" name="TextBox 5"/>
          <p:cNvSpPr txBox="1"/>
          <p:nvPr/>
        </p:nvSpPr>
        <p:spPr>
          <a:xfrm>
            <a:off x="1979712" y="3561975"/>
            <a:ext cx="194421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Катерина.</a:t>
            </a:r>
            <a:r>
              <a:rPr lang="ru-RU" dirty="0" smtClean="0">
                <a:solidFill>
                  <a:schemeClr val="bg1"/>
                </a:solidFill>
              </a:rPr>
              <a:t>1842</a:t>
            </a:r>
            <a:r>
              <a:rPr lang="en-US" dirty="0">
                <a:solidFill>
                  <a:schemeClr val="bg1"/>
                </a:solidFill>
              </a:rPr>
              <a:t>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Полотно, </a:t>
            </a:r>
            <a:r>
              <a:rPr lang="ru-RU" dirty="0" err="1" smtClean="0">
                <a:solidFill>
                  <a:schemeClr val="bg1"/>
                </a:solidFill>
              </a:rPr>
              <a:t>олія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en-US" dirty="0" smtClean="0">
              <a:solidFill>
                <a:schemeClr val="bg1"/>
              </a:solidFill>
            </a:endParaRPr>
          </a:p>
          <a:p>
            <a:endParaRPr lang="uk-UA" dirty="0" smtClean="0">
              <a:solidFill>
                <a:schemeClr val="bg1"/>
              </a:solidFill>
            </a:endParaRPr>
          </a:p>
          <a:p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8974"/>
    </mc:Choice>
    <mc:Fallback xmlns="">
      <p:transition advTm="897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9712" y="274638"/>
            <a:ext cx="6707088" cy="1143000"/>
          </a:xfrm>
        </p:spPr>
        <p:txBody>
          <a:bodyPr/>
          <a:lstStyle/>
          <a:p>
            <a:pPr algn="r"/>
            <a:r>
              <a:rPr lang="uk-UA" sz="2800" spc="50" dirty="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blipFill>
                  <a:blip r:embed="rId4"/>
                  <a:tile tx="0" ty="0" sx="100000" sy="100000" flip="none" algn="tl"/>
                </a:blip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На окраденій землі</a:t>
            </a:r>
            <a:endParaRPr lang="ru-RU" sz="2800" spc="50" dirty="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blipFill>
                <a:blip r:embed="rId4"/>
                <a:tile tx="0" ty="0" sx="100000" sy="100000" flip="none" algn="tl"/>
              </a:blip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96752"/>
            <a:ext cx="2673034" cy="1732460"/>
          </a:xfr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3790000"/>
            <a:ext cx="2160242" cy="259985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65100" prst="coolSlant"/>
          </a:sp3d>
        </p:spPr>
      </p:pic>
      <p:sp>
        <p:nvSpPr>
          <p:cNvPr id="8" name="Прямоугольник 7"/>
          <p:cNvSpPr/>
          <p:nvPr/>
        </p:nvSpPr>
        <p:spPr>
          <a:xfrm>
            <a:off x="4211960" y="1628800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buNone/>
            </a:pPr>
            <a:r>
              <a:rPr lang="ru-RU" sz="1600" dirty="0">
                <a:solidFill>
                  <a:schemeClr val="bg1"/>
                </a:solidFill>
              </a:rPr>
              <a:t>Хата </a:t>
            </a:r>
            <a:r>
              <a:rPr lang="ru-RU" sz="1600" dirty="0" err="1">
                <a:solidFill>
                  <a:schemeClr val="bg1"/>
                </a:solidFill>
              </a:rPr>
              <a:t>батьків</a:t>
            </a:r>
            <a:r>
              <a:rPr lang="ru-RU" sz="1600" dirty="0">
                <a:solidFill>
                  <a:schemeClr val="bg1"/>
                </a:solidFill>
              </a:rPr>
              <a:t> у </a:t>
            </a:r>
            <a:r>
              <a:rPr lang="ru-RU" sz="1600" dirty="0" err="1" smtClean="0">
                <a:solidFill>
                  <a:schemeClr val="bg1"/>
                </a:solidFill>
              </a:rPr>
              <a:t>Кирилівці</a:t>
            </a:r>
            <a:r>
              <a:rPr lang="ru-RU" sz="1600" dirty="0" smtClean="0">
                <a:solidFill>
                  <a:schemeClr val="bg1"/>
                </a:solidFill>
              </a:rPr>
              <a:t>.</a:t>
            </a:r>
            <a:endParaRPr lang="ru-RU" sz="16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1843</a:t>
            </a:r>
            <a:r>
              <a:rPr lang="ru-RU" sz="1600" dirty="0">
                <a:solidFill>
                  <a:schemeClr val="bg1"/>
                </a:solidFill>
              </a:rPr>
              <a:t>. </a:t>
            </a:r>
            <a:r>
              <a:rPr lang="ru-RU" sz="1600" dirty="0" err="1">
                <a:solidFill>
                  <a:schemeClr val="bg1"/>
                </a:solidFill>
              </a:rPr>
              <a:t>Папір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 smtClean="0">
                <a:solidFill>
                  <a:schemeClr val="bg1"/>
                </a:solidFill>
              </a:rPr>
              <a:t>олівець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4211960" y="4489762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indent="0">
              <a:buNone/>
            </a:pPr>
            <a:r>
              <a:rPr lang="ru-RU" sz="1600" dirty="0" err="1">
                <a:solidFill>
                  <a:schemeClr val="bg1"/>
                </a:solidFill>
              </a:rPr>
              <a:t>Сліпа</a:t>
            </a:r>
            <a:r>
              <a:rPr lang="ru-RU" sz="1600" dirty="0">
                <a:solidFill>
                  <a:schemeClr val="bg1"/>
                </a:solidFill>
              </a:rPr>
              <a:t> з дочкою</a:t>
            </a:r>
            <a:r>
              <a:rPr lang="ru-RU" sz="1600" dirty="0" smtClean="0">
                <a:solidFill>
                  <a:schemeClr val="bg1"/>
                </a:solidFill>
              </a:rPr>
              <a:t>.</a:t>
            </a:r>
            <a:endParaRPr lang="en-US" sz="1600" dirty="0" smtClean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Автоілюстрація</a:t>
            </a:r>
            <a:r>
              <a:rPr lang="ru-RU" sz="1600" dirty="0">
                <a:solidFill>
                  <a:schemeClr val="bg1"/>
                </a:solidFill>
              </a:rPr>
              <a:t> до </a:t>
            </a:r>
            <a:r>
              <a:rPr lang="ru-RU" sz="1600" dirty="0" err="1">
                <a:solidFill>
                  <a:schemeClr val="bg1"/>
                </a:solidFill>
              </a:rPr>
              <a:t>поеми</a:t>
            </a:r>
            <a:r>
              <a:rPr lang="ru-RU" sz="1600" dirty="0">
                <a:solidFill>
                  <a:schemeClr val="bg1"/>
                </a:solidFill>
              </a:rPr>
              <a:t> "</a:t>
            </a:r>
            <a:r>
              <a:rPr lang="ru-RU" sz="1600" dirty="0" smtClean="0">
                <a:solidFill>
                  <a:schemeClr val="bg1"/>
                </a:solidFill>
              </a:rPr>
              <a:t>Слепая».</a:t>
            </a:r>
            <a:endParaRPr lang="ru-RU" sz="1600" dirty="0">
              <a:solidFill>
                <a:schemeClr val="bg1"/>
              </a:solidFill>
            </a:endParaRPr>
          </a:p>
          <a:p>
            <a:pPr marL="0" indent="0">
              <a:buNone/>
            </a:pPr>
            <a:r>
              <a:rPr lang="ru-RU" sz="1600" dirty="0" smtClean="0">
                <a:solidFill>
                  <a:schemeClr val="bg1"/>
                </a:solidFill>
              </a:rPr>
              <a:t>1842</a:t>
            </a:r>
            <a:r>
              <a:rPr lang="ru-RU" sz="1600" dirty="0">
                <a:solidFill>
                  <a:schemeClr val="bg1"/>
                </a:solidFill>
              </a:rPr>
              <a:t>. </a:t>
            </a:r>
            <a:r>
              <a:rPr lang="ru-RU" sz="1600" dirty="0" err="1">
                <a:solidFill>
                  <a:schemeClr val="bg1"/>
                </a:solidFill>
              </a:rPr>
              <a:t>Папір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>
                <a:solidFill>
                  <a:schemeClr val="bg1"/>
                </a:solidFill>
              </a:rPr>
              <a:t>олівець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 smtClean="0">
                <a:solidFill>
                  <a:schemeClr val="bg1"/>
                </a:solidFill>
              </a:rPr>
              <a:t>сепія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74495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258"/>
    </mc:Choice>
    <mc:Fallback xmlns="">
      <p:transition advTm="102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7" y="1124744"/>
            <a:ext cx="3073603" cy="422620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64496" y="505752"/>
            <a:ext cx="4103440" cy="340212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6" name="Прямоугольник 5"/>
          <p:cNvSpPr/>
          <p:nvPr/>
        </p:nvSpPr>
        <p:spPr>
          <a:xfrm>
            <a:off x="467544" y="5805264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Бандурист.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dirty="0">
                <a:solidFill>
                  <a:schemeClr val="bg1"/>
                </a:solidFill>
              </a:rPr>
              <a:t>1843. </a:t>
            </a:r>
            <a:r>
              <a:rPr lang="ru-RU" sz="1600" dirty="0" err="1">
                <a:solidFill>
                  <a:schemeClr val="bg1"/>
                </a:solidFill>
              </a:rPr>
              <a:t>Папір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 smtClean="0">
                <a:solidFill>
                  <a:schemeClr val="bg1"/>
                </a:solidFill>
              </a:rPr>
              <a:t>сепія</a:t>
            </a:r>
            <a:endParaRPr lang="ru-RU" sz="1600" dirty="0">
              <a:solidFill>
                <a:schemeClr val="bg1"/>
              </a:solidFill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995936" y="4653136"/>
            <a:ext cx="4572000" cy="58477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ru-RU" sz="1600" dirty="0" err="1">
                <a:solidFill>
                  <a:schemeClr val="bg1"/>
                </a:solidFill>
              </a:rPr>
              <a:t>Селянська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smtClean="0">
                <a:solidFill>
                  <a:schemeClr val="bg1"/>
                </a:solidFill>
              </a:rPr>
              <a:t>родина.</a:t>
            </a:r>
            <a:endParaRPr lang="ru-RU" sz="1600" dirty="0">
              <a:solidFill>
                <a:schemeClr val="bg1"/>
              </a:solidFill>
            </a:endParaRPr>
          </a:p>
          <a:p>
            <a:pPr algn="r"/>
            <a:r>
              <a:rPr lang="ru-RU" sz="1600" dirty="0">
                <a:solidFill>
                  <a:schemeClr val="bg1"/>
                </a:solidFill>
              </a:rPr>
              <a:t>1843. Полотно, </a:t>
            </a:r>
            <a:r>
              <a:rPr lang="ru-RU" sz="1600" dirty="0" err="1" smtClean="0">
                <a:solidFill>
                  <a:schemeClr val="bg1"/>
                </a:solidFill>
              </a:rPr>
              <a:t>олія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154342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906"/>
    </mc:Choice>
    <mc:Fallback xmlns="">
      <p:transition advTm="7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274638"/>
            <a:ext cx="7571184" cy="1143000"/>
          </a:xfrm>
        </p:spPr>
        <p:txBody>
          <a:bodyPr/>
          <a:lstStyle/>
          <a:p>
            <a:pPr algn="l"/>
            <a:r>
              <a:rPr lang="uk-UA" sz="2400" dirty="0" smtClean="0">
                <a:solidFill>
                  <a:srgbClr val="FFC000"/>
                </a:solidFill>
              </a:rPr>
              <a:t>Шевченко мав намір у 1844 році видати 12 офортів </a:t>
            </a:r>
            <a:br>
              <a:rPr lang="uk-UA" sz="2400" dirty="0" smtClean="0">
                <a:solidFill>
                  <a:srgbClr val="FFC000"/>
                </a:solidFill>
              </a:rPr>
            </a:br>
            <a:r>
              <a:rPr lang="uk-UA" sz="2400" dirty="0" smtClean="0">
                <a:solidFill>
                  <a:srgbClr val="FFC000"/>
                </a:solidFill>
              </a:rPr>
              <a:t>« </a:t>
            </a:r>
            <a:r>
              <a:rPr lang="ru-RU" sz="2400" dirty="0" smtClean="0">
                <a:solidFill>
                  <a:srgbClr val="FFC000"/>
                </a:solidFill>
              </a:rPr>
              <a:t>Живописной Украины». </a:t>
            </a:r>
            <a:r>
              <a:rPr lang="ru-RU" sz="2400" dirty="0" err="1" smtClean="0">
                <a:solidFill>
                  <a:srgbClr val="FFC000"/>
                </a:solidFill>
              </a:rPr>
              <a:t>Наступного</a:t>
            </a:r>
            <a:r>
              <a:rPr lang="ru-RU" sz="2400" dirty="0" smtClean="0">
                <a:solidFill>
                  <a:srgbClr val="FFC000"/>
                </a:solidFill>
              </a:rPr>
              <a:t> року </a:t>
            </a:r>
            <a:r>
              <a:rPr lang="ru-RU" sz="2400" dirty="0" err="1" smtClean="0">
                <a:solidFill>
                  <a:srgbClr val="FFC000"/>
                </a:solidFill>
              </a:rPr>
              <a:t>мали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вийти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br>
              <a:rPr lang="ru-RU" sz="2400" dirty="0" smtClean="0">
                <a:solidFill>
                  <a:srgbClr val="FFC000"/>
                </a:solidFill>
              </a:rPr>
            </a:br>
            <a:r>
              <a:rPr lang="ru-RU" sz="2400" dirty="0" err="1" smtClean="0">
                <a:solidFill>
                  <a:srgbClr val="FFC000"/>
                </a:solidFill>
              </a:rPr>
              <a:t>ще</a:t>
            </a:r>
            <a:r>
              <a:rPr lang="ru-RU" sz="2400" dirty="0" smtClean="0">
                <a:solidFill>
                  <a:srgbClr val="FFC000"/>
                </a:solidFill>
              </a:rPr>
              <a:t> 12 </a:t>
            </a:r>
            <a:r>
              <a:rPr lang="ru-RU" sz="2400" dirty="0" err="1" smtClean="0">
                <a:solidFill>
                  <a:srgbClr val="FFC000"/>
                </a:solidFill>
              </a:rPr>
              <a:t>естампів</a:t>
            </a:r>
            <a:r>
              <a:rPr lang="ru-RU" sz="2400" dirty="0" smtClean="0">
                <a:solidFill>
                  <a:srgbClr val="FFC000"/>
                </a:solidFill>
              </a:rPr>
              <a:t>. Та </a:t>
            </a:r>
            <a:r>
              <a:rPr lang="ru-RU" sz="2400" dirty="0" err="1" smtClean="0">
                <a:solidFill>
                  <a:srgbClr val="FFC000"/>
                </a:solidFill>
              </a:rPr>
              <a:t>це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зробити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митцю</a:t>
            </a:r>
            <a:r>
              <a:rPr lang="ru-RU" sz="2400" dirty="0" smtClean="0">
                <a:solidFill>
                  <a:srgbClr val="FFC000"/>
                </a:solidFill>
              </a:rPr>
              <a:t> не </a:t>
            </a:r>
            <a:r>
              <a:rPr lang="ru-RU" sz="2400" smtClean="0">
                <a:solidFill>
                  <a:srgbClr val="FFC000"/>
                </a:solidFill>
              </a:rPr>
              <a:t>вдалося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uk-UA" sz="2000" dirty="0" smtClean="0"/>
          </a:p>
          <a:p>
            <a:pPr marL="0" indent="0">
              <a:buNone/>
            </a:pPr>
            <a:r>
              <a:rPr lang="uk-UA" sz="2000" dirty="0" smtClean="0"/>
              <a:t>Вийшло лише шість аркушів:</a:t>
            </a:r>
          </a:p>
          <a:p>
            <a:pPr marL="0" indent="0">
              <a:buNone/>
            </a:pPr>
            <a:r>
              <a:rPr lang="uk-UA" sz="2000" dirty="0" smtClean="0"/>
              <a:t>«Дари в Чигирині 1649 року»,» Судня рада», «Старости», «Казка», </a:t>
            </a:r>
          </a:p>
          <a:p>
            <a:pPr marL="0" indent="0">
              <a:buNone/>
            </a:pPr>
            <a:r>
              <a:rPr lang="uk-UA" sz="2000" dirty="0" smtClean="0"/>
              <a:t>«У Києві» і « </a:t>
            </a:r>
            <a:r>
              <a:rPr lang="uk-UA" sz="2000" dirty="0" err="1" smtClean="0"/>
              <a:t>Видубецький</a:t>
            </a:r>
            <a:r>
              <a:rPr lang="uk-UA" sz="2000" dirty="0" smtClean="0"/>
              <a:t> монастир у Києві»</a:t>
            </a:r>
          </a:p>
          <a:p>
            <a:endParaRPr lang="uk-UA" sz="2000" dirty="0"/>
          </a:p>
          <a:p>
            <a:endParaRPr lang="ru-RU" sz="1800" dirty="0" smtClean="0"/>
          </a:p>
          <a:p>
            <a:endParaRPr lang="ru-RU" sz="1800" dirty="0"/>
          </a:p>
          <a:p>
            <a:endParaRPr lang="ru-RU" sz="1800" dirty="0" smtClean="0"/>
          </a:p>
          <a:p>
            <a:endParaRPr lang="ru-RU" sz="1800" dirty="0"/>
          </a:p>
          <a:p>
            <a:pPr marL="0" indent="0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Дари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в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Чигирині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1649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року.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1844.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Папір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офорт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0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 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41328" y="3140969"/>
            <a:ext cx="4627886" cy="327317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896827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123"/>
    </mc:Choice>
    <mc:Fallback xmlns="">
      <p:transition advTm="1012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71600" y="274638"/>
            <a:ext cx="7715200" cy="1143000"/>
          </a:xfrm>
        </p:spPr>
        <p:txBody>
          <a:bodyPr/>
          <a:lstStyle/>
          <a:p>
            <a:r>
              <a:rPr lang="uk-UA" sz="2400" dirty="0" smtClean="0">
                <a:solidFill>
                  <a:srgbClr val="FFC000"/>
                </a:solidFill>
              </a:rPr>
              <a:t>Подальша творчість Т.Шевченка знаменує собою його остаточне утвердження на </a:t>
            </a:r>
            <a:r>
              <a:rPr lang="uk-UA" sz="2400" dirty="0" err="1" smtClean="0">
                <a:solidFill>
                  <a:srgbClr val="FFC000"/>
                </a:solidFill>
              </a:rPr>
              <a:t>грунті</a:t>
            </a:r>
            <a:r>
              <a:rPr lang="uk-UA" sz="2400" dirty="0" smtClean="0">
                <a:solidFill>
                  <a:srgbClr val="FFC000"/>
                </a:solidFill>
              </a:rPr>
              <a:t> критичного реалізму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sz="1600" dirty="0" smtClean="0"/>
          </a:p>
          <a:p>
            <a:pPr marL="0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Видубецький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монастир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en-US" sz="1800" dirty="0" smtClean="0">
                <a:latin typeface="Arial" pitchFamily="34" charset="0"/>
                <a:cs typeface="Arial" pitchFamily="34" charset="0"/>
              </a:rPr>
              <a:t>     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1844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Папір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офорт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8157" y="2780928"/>
            <a:ext cx="4997074" cy="343435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132049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325"/>
    </mc:Choice>
    <mc:Fallback xmlns="">
      <p:transition advTm="1032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3700" y="692696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        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Будинок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І. П.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Котляревського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в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Полтаві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.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1845.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Папір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акварель,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олівець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445" y="1916832"/>
            <a:ext cx="6081396" cy="415746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52400" h="50800" prst="softRound"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353997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6015"/>
    </mc:Choice>
    <mc:Fallback xmlns="">
      <p:transition advTm="60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7067128" cy="1143000"/>
          </a:xfrm>
        </p:spPr>
        <p:txBody>
          <a:bodyPr/>
          <a:lstStyle/>
          <a:p>
            <a:pPr algn="l"/>
            <a:r>
              <a:rPr lang="uk-UA" sz="2400" dirty="0" smtClean="0">
                <a:solidFill>
                  <a:srgbClr val="FFC000"/>
                </a:solidFill>
              </a:rPr>
              <a:t>За дорученням Київської археологічної комісії </a:t>
            </a:r>
            <a:r>
              <a:rPr lang="uk-UA" sz="2400" dirty="0" err="1" smtClean="0">
                <a:solidFill>
                  <a:srgbClr val="FFC000"/>
                </a:solidFill>
              </a:rPr>
              <a:t>Щевченко</a:t>
            </a:r>
            <a:r>
              <a:rPr lang="uk-UA" sz="2400" dirty="0" smtClean="0">
                <a:solidFill>
                  <a:srgbClr val="FFC000"/>
                </a:solidFill>
              </a:rPr>
              <a:t> відтворює  </a:t>
            </a:r>
            <a:r>
              <a:rPr lang="uk-UA" sz="2400" dirty="0" err="1" smtClean="0">
                <a:solidFill>
                  <a:srgbClr val="FFC000"/>
                </a:solidFill>
              </a:rPr>
              <a:t>історико-архітектурні</a:t>
            </a:r>
            <a:r>
              <a:rPr lang="uk-UA" sz="2400" dirty="0" smtClean="0">
                <a:solidFill>
                  <a:srgbClr val="FFC000"/>
                </a:solidFill>
              </a:rPr>
              <a:t> пам'ятки Полтавщини,Київщини,Чернігівщини та Волині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z="16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1800" dirty="0" smtClean="0">
                <a:latin typeface="Arial" pitchFamily="34" charset="0"/>
                <a:cs typeface="Arial" pitchFamily="34" charset="0"/>
              </a:rPr>
              <a:t>    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Аскольдова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могила </a:t>
            </a:r>
            <a:r>
              <a:rPr lang="en-US" sz="1800" dirty="0">
                <a:latin typeface="Arial" pitchFamily="34" charset="0"/>
                <a:cs typeface="Arial" pitchFamily="34" charset="0"/>
              </a:rPr>
              <a:t>.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 </a:t>
            </a:r>
          </a:p>
          <a:p>
            <a:pPr marL="0" indent="0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                            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     1846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Папір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сепія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акварель</a:t>
            </a:r>
          </a:p>
          <a:p>
            <a:endParaRPr lang="uk-UA" sz="1600" dirty="0">
              <a:latin typeface="Arial" pitchFamily="34" charset="0"/>
              <a:cs typeface="Arial" pitchFamily="34" charset="0"/>
            </a:endParaRPr>
          </a:p>
          <a:p>
            <a:endParaRPr lang="uk-UA" sz="1600" dirty="0" smtClean="0">
              <a:latin typeface="Arial" pitchFamily="34" charset="0"/>
              <a:cs typeface="Arial" pitchFamily="34" charset="0"/>
            </a:endParaRPr>
          </a:p>
          <a:p>
            <a:endParaRPr lang="uk-UA" sz="1600" dirty="0">
              <a:latin typeface="Arial" pitchFamily="34" charset="0"/>
              <a:cs typeface="Arial" pitchFamily="34" charset="0"/>
            </a:endParaRPr>
          </a:p>
          <a:p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418461"/>
            <a:ext cx="3738320" cy="261682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2673" y="1628800"/>
            <a:ext cx="4032448" cy="294002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6" name="TextBox 5"/>
          <p:cNvSpPr txBox="1"/>
          <p:nvPr/>
        </p:nvSpPr>
        <p:spPr>
          <a:xfrm>
            <a:off x="5076056" y="4757373"/>
            <a:ext cx="37444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solidFill>
                  <a:schemeClr val="bg1"/>
                </a:solidFill>
              </a:rPr>
              <a:t>Костел св. </a:t>
            </a:r>
            <a:r>
              <a:rPr lang="ru-RU" dirty="0" err="1">
                <a:solidFill>
                  <a:schemeClr val="bg1"/>
                </a:solidFill>
              </a:rPr>
              <a:t>Олександра</a:t>
            </a:r>
            <a:r>
              <a:rPr lang="ru-RU" dirty="0">
                <a:solidFill>
                  <a:schemeClr val="bg1"/>
                </a:solidFill>
              </a:rPr>
              <a:t> у </a:t>
            </a:r>
            <a:r>
              <a:rPr lang="ru-RU" dirty="0" err="1">
                <a:solidFill>
                  <a:schemeClr val="bg1"/>
                </a:solidFill>
              </a:rPr>
              <a:t>Києві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                                                                                           </a:t>
            </a:r>
            <a:r>
              <a:rPr lang="ru-RU" dirty="0" smtClean="0">
                <a:solidFill>
                  <a:schemeClr val="bg1"/>
                </a:solidFill>
              </a:rPr>
              <a:t>1846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акварель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8860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061"/>
    </mc:Choice>
    <mc:Fallback xmlns="">
      <p:transition advTm="110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39552" y="764704"/>
            <a:ext cx="8229600" cy="4525963"/>
          </a:xfrm>
        </p:spPr>
        <p:txBody>
          <a:bodyPr/>
          <a:lstStyle/>
          <a:p>
            <a:pPr marL="0" indent="0" algn="ctr">
              <a:buNone/>
            </a:pPr>
            <a:r>
              <a:rPr lang="ru-RU" sz="1800" dirty="0" err="1">
                <a:latin typeface="Arial" pitchFamily="34" charset="0"/>
                <a:cs typeface="Arial" pitchFamily="34" charset="0"/>
              </a:rPr>
              <a:t>Почаївська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лавра з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півдня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1846.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Папір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акварель 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988839"/>
            <a:ext cx="5238750" cy="39528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21248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7064"/>
    </mc:Choice>
    <mc:Fallback xmlns="">
      <p:transition advTm="70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91680" y="116632"/>
            <a:ext cx="7344816" cy="1714202"/>
          </a:xfrm>
        </p:spPr>
        <p:txBody>
          <a:bodyPr/>
          <a:lstStyle/>
          <a:p>
            <a:pPr algn="l"/>
            <a:r>
              <a:rPr lang="ru-RU" sz="2400" dirty="0">
                <a:solidFill>
                  <a:srgbClr val="FFC000"/>
                </a:solidFill>
              </a:rPr>
              <a:t>Шевченко </a:t>
            </a:r>
            <a:r>
              <a:rPr lang="ru-RU" sz="2400" dirty="0" err="1" smtClean="0">
                <a:solidFill>
                  <a:srgbClr val="FFC000"/>
                </a:solidFill>
              </a:rPr>
              <a:t>виконав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цей</a:t>
            </a:r>
            <a:r>
              <a:rPr lang="ru-RU" sz="2400" dirty="0" smtClean="0">
                <a:solidFill>
                  <a:srgbClr val="FFC000"/>
                </a:solidFill>
              </a:rPr>
              <a:t>  </a:t>
            </a:r>
            <a:r>
              <a:rPr lang="ru-RU" sz="2400" dirty="0" err="1">
                <a:solidFill>
                  <a:srgbClr val="FFC000"/>
                </a:solidFill>
              </a:rPr>
              <a:t>малюнок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під</a:t>
            </a:r>
            <a:r>
              <a:rPr lang="ru-RU" sz="2400" dirty="0">
                <a:solidFill>
                  <a:srgbClr val="FFC000"/>
                </a:solidFill>
              </a:rPr>
              <a:t> час </a:t>
            </a:r>
            <a:r>
              <a:rPr lang="ru-RU" sz="2400" dirty="0" smtClean="0">
                <a:solidFill>
                  <a:srgbClr val="FFC000"/>
                </a:solidFill>
              </a:rPr>
              <a:t>сухопутного  </a:t>
            </a:r>
            <a:r>
              <a:rPr lang="ru-RU" sz="2400" dirty="0">
                <a:solidFill>
                  <a:srgbClr val="FFC000"/>
                </a:solidFill>
              </a:rPr>
              <a:t>переходу </a:t>
            </a:r>
            <a:r>
              <a:rPr lang="ru-RU" sz="2400" dirty="0" err="1">
                <a:solidFill>
                  <a:srgbClr val="FFC000"/>
                </a:solidFill>
              </a:rPr>
              <a:t>Аральської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експедиції</a:t>
            </a:r>
            <a:r>
              <a:rPr lang="ru-RU" sz="2400" dirty="0">
                <a:solidFill>
                  <a:srgbClr val="FFC000"/>
                </a:solidFill>
              </a:rPr>
              <a:t> до </a:t>
            </a:r>
            <a:r>
              <a:rPr lang="ru-RU" sz="2400" dirty="0" err="1">
                <a:solidFill>
                  <a:srgbClr val="FFC000"/>
                </a:solidFill>
              </a:rPr>
              <a:t>Аральського</a:t>
            </a:r>
            <a:r>
              <a:rPr lang="ru-RU" sz="2400" dirty="0">
                <a:solidFill>
                  <a:srgbClr val="FFC000"/>
                </a:solidFill>
              </a:rPr>
              <a:t> моря. </a:t>
            </a:r>
            <a:r>
              <a:rPr lang="ru-RU" sz="2400" dirty="0" err="1" smtClean="0">
                <a:solidFill>
                  <a:srgbClr val="FFC000"/>
                </a:solidFill>
              </a:rPr>
              <a:t>Самотнє</a:t>
            </a:r>
            <a:r>
              <a:rPr lang="ru-RU" sz="2400" dirty="0" smtClean="0">
                <a:solidFill>
                  <a:srgbClr val="FFC000"/>
                </a:solidFill>
              </a:rPr>
              <a:t> дерево </a:t>
            </a:r>
            <a:r>
              <a:rPr lang="ru-RU" sz="2400" dirty="0">
                <a:solidFill>
                  <a:srgbClr val="FFC000"/>
                </a:solidFill>
              </a:rPr>
              <a:t>у </a:t>
            </a:r>
            <a:r>
              <a:rPr lang="ru-RU" sz="2400" dirty="0" err="1">
                <a:solidFill>
                  <a:srgbClr val="FFC000"/>
                </a:solidFill>
              </a:rPr>
              <a:t>місцевого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населення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вважалося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 smtClean="0">
                <a:solidFill>
                  <a:srgbClr val="FFC000"/>
                </a:solidFill>
              </a:rPr>
              <a:t>священним</a:t>
            </a:r>
            <a:endParaRPr lang="ru-RU" sz="24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072" y="1425132"/>
            <a:ext cx="8686800" cy="4525963"/>
          </a:xfrm>
        </p:spPr>
        <p:txBody>
          <a:bodyPr/>
          <a:lstStyle/>
          <a:p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endParaRPr lang="ru-RU" sz="1800" dirty="0">
              <a:latin typeface="Arial" pitchFamily="34" charset="0"/>
              <a:cs typeface="Arial" pitchFamily="34" charset="0"/>
            </a:endParaRPr>
          </a:p>
          <a:p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Покинуте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сокирою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Огнем не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палиме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 err="1">
                <a:latin typeface="Arial" pitchFamily="34" charset="0"/>
                <a:cs typeface="Arial" pitchFamily="34" charset="0"/>
              </a:rPr>
              <a:t>Шепочеться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з долиною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О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давній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годині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І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кайзаки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не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минають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Дерева святого,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На долину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заїжджають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 err="1">
                <a:latin typeface="Arial" pitchFamily="34" charset="0"/>
                <a:cs typeface="Arial" pitchFamily="34" charset="0"/>
              </a:rPr>
              <a:t>Дивуються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з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його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І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моляться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і жертвами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Дерево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благають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 err="1">
                <a:latin typeface="Arial" pitchFamily="34" charset="0"/>
                <a:cs typeface="Arial" pitchFamily="34" charset="0"/>
              </a:rPr>
              <a:t>Щоб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парости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розпустило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>
                <a:latin typeface="Arial" pitchFamily="34" charset="0"/>
                <a:cs typeface="Arial" pitchFamily="34" charset="0"/>
              </a:rPr>
              <a:t>У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їх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біднім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краї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endParaRPr lang="ru-RU" sz="1800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r>
              <a:rPr lang="en-US" sz="1600" dirty="0" smtClean="0">
                <a:latin typeface="Arial" pitchFamily="34" charset="0"/>
                <a:cs typeface="Arial" pitchFamily="34" charset="0"/>
              </a:rPr>
              <a:t>       </a:t>
            </a:r>
            <a:r>
              <a:rPr lang="uk-UA" sz="1600" dirty="0" smtClean="0">
                <a:latin typeface="Arial" pitchFamily="34" charset="0"/>
                <a:cs typeface="Arial" pitchFamily="34" charset="0"/>
              </a:rPr>
              <a:t>Т. Шевченко. </a:t>
            </a:r>
          </a:p>
          <a:p>
            <a:pPr marL="0" indent="0">
              <a:buNone/>
            </a:pPr>
            <a:r>
              <a:rPr lang="uk-UA" sz="1600" dirty="0" smtClean="0">
                <a:latin typeface="Arial" pitchFamily="34" charset="0"/>
                <a:cs typeface="Arial" pitchFamily="34" charset="0"/>
              </a:rPr>
              <a:t>       У бога за дверима лежала сокира</a:t>
            </a:r>
            <a:endParaRPr lang="ru-RU" sz="16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35896" y="2258486"/>
            <a:ext cx="5238750" cy="31623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5" name="TextBox 4"/>
          <p:cNvSpPr txBox="1"/>
          <p:nvPr/>
        </p:nvSpPr>
        <p:spPr>
          <a:xfrm>
            <a:off x="5220072" y="5661248"/>
            <a:ext cx="34032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Джангисагач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r>
              <a:rPr lang="ru-RU" dirty="0">
                <a:solidFill>
                  <a:schemeClr val="bg1"/>
                </a:solidFill>
              </a:rPr>
              <a:t/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>
                <a:solidFill>
                  <a:schemeClr val="bg1"/>
                </a:solidFill>
              </a:rPr>
              <a:t>1848. </a:t>
            </a: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smtClean="0">
                <a:solidFill>
                  <a:schemeClr val="bg1"/>
                </a:solidFill>
              </a:rPr>
              <a:t>акварель 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07006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0146"/>
    </mc:Choice>
    <mc:Fallback xmlns="">
      <p:transition advTm="2014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274638"/>
            <a:ext cx="7355160" cy="1143000"/>
          </a:xfrm>
        </p:spPr>
        <p:txBody>
          <a:bodyPr/>
          <a:lstStyle/>
          <a:p>
            <a:pPr algn="r"/>
            <a:r>
              <a:rPr lang="uk-UA" sz="2800" dirty="0" smtClean="0">
                <a:solidFill>
                  <a:srgbClr val="FF0000"/>
                </a:solidFill>
              </a:rPr>
              <a:t>«</a:t>
            </a:r>
            <a:r>
              <a:rPr lang="uk-UA" sz="2800" dirty="0" err="1" smtClean="0">
                <a:solidFill>
                  <a:srgbClr val="FF0000"/>
                </a:solidFill>
              </a:rPr>
              <a:t>Под</a:t>
            </a:r>
            <a:r>
              <a:rPr lang="uk-UA" sz="2800" dirty="0" smtClean="0">
                <a:solidFill>
                  <a:srgbClr val="FF0000"/>
                </a:solidFill>
              </a:rPr>
              <a:t> </a:t>
            </a:r>
            <a:r>
              <a:rPr lang="uk-UA" sz="2800" dirty="0" err="1" smtClean="0">
                <a:solidFill>
                  <a:srgbClr val="FF0000"/>
                </a:solidFill>
              </a:rPr>
              <a:t>строжайший</a:t>
            </a:r>
            <a:r>
              <a:rPr lang="uk-UA" sz="2800" dirty="0" smtClean="0">
                <a:solidFill>
                  <a:srgbClr val="FF0000"/>
                </a:solidFill>
              </a:rPr>
              <a:t> </a:t>
            </a:r>
            <a:r>
              <a:rPr lang="uk-UA" sz="2800" dirty="0" err="1" smtClean="0">
                <a:solidFill>
                  <a:srgbClr val="FF0000"/>
                </a:solidFill>
              </a:rPr>
              <a:t>надзор</a:t>
            </a:r>
            <a:r>
              <a:rPr lang="uk-UA" sz="2800" dirty="0" smtClean="0">
                <a:solidFill>
                  <a:srgbClr val="FF0000"/>
                </a:solidFill>
              </a:rPr>
              <a:t> и с </a:t>
            </a:r>
            <a:r>
              <a:rPr lang="uk-UA" sz="2800" dirty="0" err="1" smtClean="0">
                <a:solidFill>
                  <a:srgbClr val="FF0000"/>
                </a:solidFill>
              </a:rPr>
              <a:t>запрещением</a:t>
            </a:r>
            <a:r>
              <a:rPr lang="uk-UA" sz="2800" dirty="0" smtClean="0">
                <a:solidFill>
                  <a:srgbClr val="FF0000"/>
                </a:solidFill>
              </a:rPr>
              <a:t> </a:t>
            </a:r>
            <a:r>
              <a:rPr lang="uk-UA" sz="2800" dirty="0" err="1" smtClean="0">
                <a:solidFill>
                  <a:srgbClr val="FF0000"/>
                </a:solidFill>
              </a:rPr>
              <a:t>писать</a:t>
            </a:r>
            <a:r>
              <a:rPr lang="uk-UA" sz="2800" dirty="0" smtClean="0">
                <a:solidFill>
                  <a:srgbClr val="FF0000"/>
                </a:solidFill>
              </a:rPr>
              <a:t> и </a:t>
            </a:r>
            <a:r>
              <a:rPr lang="uk-UA" sz="2800" dirty="0" err="1" smtClean="0">
                <a:solidFill>
                  <a:srgbClr val="FF0000"/>
                </a:solidFill>
              </a:rPr>
              <a:t>рисовать</a:t>
            </a:r>
            <a:r>
              <a:rPr lang="uk-UA" sz="2800" dirty="0" smtClean="0">
                <a:solidFill>
                  <a:srgbClr val="FF0000"/>
                </a:solidFill>
              </a:rPr>
              <a:t>»</a:t>
            </a:r>
            <a:endParaRPr lang="ru-RU" sz="2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uk-UA" sz="1800" dirty="0" smtClean="0">
                <a:latin typeface="Arial" pitchFamily="34" charset="0"/>
                <a:cs typeface="Arial" pitchFamily="34" charset="0"/>
              </a:rPr>
              <a:t>«Караюсь, мучуся…але не каюсь!» – говорив Шевченко. У маленькій захалявній книжечці  Тарас Григорович старанно «мережив» свої вірші, а потім узявся і за малювання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331640" y="4077072"/>
            <a:ext cx="36004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dirty="0">
                <a:solidFill>
                  <a:schemeClr val="bg1"/>
                </a:solidFill>
              </a:rPr>
              <a:t>Автопортрет. </a:t>
            </a:r>
            <a:endParaRPr lang="ru-RU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 23.</a:t>
            </a:r>
            <a:r>
              <a:rPr lang="en-US" dirty="0">
                <a:solidFill>
                  <a:schemeClr val="bg1"/>
                </a:solidFill>
              </a:rPr>
              <a:t>VI – XII </a:t>
            </a:r>
            <a:r>
              <a:rPr lang="en-US" dirty="0" smtClean="0">
                <a:solidFill>
                  <a:schemeClr val="bg1"/>
                </a:solidFill>
              </a:rPr>
              <a:t>1847.</a:t>
            </a:r>
            <a:r>
              <a:rPr lang="en-US" dirty="0">
                <a:solidFill>
                  <a:schemeClr val="bg1"/>
                </a:solidFill>
              </a:rPr>
              <a:t/>
            </a:r>
            <a:br>
              <a:rPr lang="en-US" dirty="0">
                <a:solidFill>
                  <a:schemeClr val="bg1"/>
                </a:solidFill>
              </a:rPr>
            </a:b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олівець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2420888"/>
            <a:ext cx="3024336" cy="40057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01600" prst="riblet"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23745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3026"/>
    </mc:Choice>
    <mc:Fallback xmlns="">
      <p:transition advTm="130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19672" y="274638"/>
            <a:ext cx="7067128" cy="1143000"/>
          </a:xfrm>
        </p:spPr>
        <p:txBody>
          <a:bodyPr/>
          <a:lstStyle/>
          <a:p>
            <a:pPr algn="r"/>
            <a:r>
              <a:rPr lang="ru-RU" sz="2800" dirty="0" err="1" smtClean="0">
                <a:solidFill>
                  <a:srgbClr val="FFC000"/>
                </a:solidFill>
              </a:rPr>
              <a:t>Жанрові</a:t>
            </a:r>
            <a:r>
              <a:rPr lang="ru-RU" sz="2800" dirty="0" smtClean="0">
                <a:solidFill>
                  <a:srgbClr val="FFC000"/>
                </a:solidFill>
              </a:rPr>
              <a:t> </a:t>
            </a:r>
            <a:r>
              <a:rPr lang="ru-RU" sz="2800" dirty="0" err="1" smtClean="0">
                <a:solidFill>
                  <a:srgbClr val="FFC000"/>
                </a:solidFill>
              </a:rPr>
              <a:t>малюнки</a:t>
            </a:r>
            <a:r>
              <a:rPr lang="ru-RU" sz="2800" dirty="0" smtClean="0">
                <a:solidFill>
                  <a:srgbClr val="FFC000"/>
                </a:solidFill>
              </a:rPr>
              <a:t> </a:t>
            </a:r>
            <a:r>
              <a:rPr lang="ru-RU" sz="2800" dirty="0" err="1">
                <a:solidFill>
                  <a:srgbClr val="FFC000"/>
                </a:solidFill>
              </a:rPr>
              <a:t>Шевченка</a:t>
            </a:r>
            <a:r>
              <a:rPr lang="ru-RU" sz="2800" dirty="0">
                <a:solidFill>
                  <a:srgbClr val="FFC000"/>
                </a:solidFill>
              </a:rPr>
              <a:t> з </a:t>
            </a:r>
            <a:r>
              <a:rPr lang="ru-RU" sz="2800" dirty="0" err="1">
                <a:solidFill>
                  <a:srgbClr val="FFC000"/>
                </a:solidFill>
              </a:rPr>
              <a:t>життя</a:t>
            </a:r>
            <a:r>
              <a:rPr lang="ru-RU" sz="2800" dirty="0">
                <a:solidFill>
                  <a:srgbClr val="FFC000"/>
                </a:solidFill>
              </a:rPr>
              <a:t> і </a:t>
            </a:r>
            <a:r>
              <a:rPr lang="ru-RU" sz="2800" dirty="0" err="1">
                <a:solidFill>
                  <a:srgbClr val="FFC000"/>
                </a:solidFill>
              </a:rPr>
              <a:t>побуту</a:t>
            </a:r>
            <a:r>
              <a:rPr lang="ru-RU" sz="2800" dirty="0">
                <a:solidFill>
                  <a:srgbClr val="FFC000"/>
                </a:solidFill>
              </a:rPr>
              <a:t> </a:t>
            </a:r>
            <a:r>
              <a:rPr lang="ru-RU" sz="2800" dirty="0" err="1">
                <a:solidFill>
                  <a:srgbClr val="FFC000"/>
                </a:solidFill>
              </a:rPr>
              <a:t>казахського</a:t>
            </a:r>
            <a:r>
              <a:rPr lang="ru-RU" sz="2800" dirty="0">
                <a:solidFill>
                  <a:srgbClr val="FFC000"/>
                </a:solidFill>
              </a:rPr>
              <a:t> </a:t>
            </a:r>
            <a:r>
              <a:rPr lang="ru-RU" sz="2800" dirty="0" smtClean="0">
                <a:solidFill>
                  <a:srgbClr val="FFC000"/>
                </a:solidFill>
              </a:rPr>
              <a:t>народу 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Хлопчик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розпалює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грубку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/>
            </a:r>
            <a:br>
              <a:rPr lang="ru-RU" sz="1800" dirty="0">
                <a:latin typeface="Arial" pitchFamily="34" charset="0"/>
                <a:cs typeface="Arial" pitchFamily="34" charset="0"/>
              </a:rPr>
            </a:br>
            <a:r>
              <a:rPr lang="ru-RU" sz="1800" dirty="0" smtClean="0">
                <a:latin typeface="Arial" pitchFamily="34" charset="0"/>
                <a:cs typeface="Arial" pitchFamily="34" charset="0"/>
              </a:rPr>
              <a:t>       1848-1849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. </a:t>
            </a:r>
            <a:r>
              <a:rPr lang="ru-RU" sz="1800" dirty="0" err="1">
                <a:latin typeface="Arial" pitchFamily="34" charset="0"/>
                <a:cs typeface="Arial" pitchFamily="34" charset="0"/>
              </a:rPr>
              <a:t>Папір</a:t>
            </a:r>
            <a:r>
              <a:rPr lang="ru-RU" sz="1800" dirty="0">
                <a:latin typeface="Arial" pitchFamily="34" charset="0"/>
                <a:cs typeface="Arial" pitchFamily="34" charset="0"/>
              </a:rPr>
              <a:t>, </a:t>
            </a:r>
            <a:r>
              <a:rPr lang="ru-RU" sz="1800" dirty="0" err="1" smtClean="0">
                <a:latin typeface="Arial" pitchFamily="34" charset="0"/>
                <a:cs typeface="Arial" pitchFamily="34" charset="0"/>
              </a:rPr>
              <a:t>сепія</a:t>
            </a:r>
            <a:r>
              <a:rPr lang="ru-RU" sz="1800" dirty="0" smtClean="0">
                <a:latin typeface="Arial" pitchFamily="34" charset="0"/>
                <a:cs typeface="Arial" pitchFamily="34" charset="0"/>
              </a:rPr>
              <a:t> </a:t>
            </a:r>
            <a:endParaRPr lang="ru-RU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2348880"/>
            <a:ext cx="2454516" cy="3366542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extBox 4"/>
          <p:cNvSpPr txBox="1"/>
          <p:nvPr/>
        </p:nvSpPr>
        <p:spPr>
          <a:xfrm>
            <a:off x="5582196" y="1412776"/>
            <a:ext cx="27363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Біля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вогню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endParaRPr lang="ru-RU" dirty="0">
              <a:solidFill>
                <a:schemeClr val="bg1"/>
              </a:solidFill>
            </a:endParaRPr>
          </a:p>
          <a:p>
            <a:r>
              <a:rPr lang="ru-RU" dirty="0">
                <a:solidFill>
                  <a:schemeClr val="bg1"/>
                </a:solidFill>
              </a:rPr>
              <a:t>1848 -1849.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err="1" smtClean="0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олівець</a:t>
            </a:r>
            <a:r>
              <a:rPr lang="ru-RU" dirty="0" smtClean="0">
                <a:solidFill>
                  <a:schemeClr val="bg1"/>
                </a:solidFill>
              </a:rPr>
              <a:t>,</a:t>
            </a:r>
            <a:r>
              <a:rPr lang="en-US" dirty="0" smtClean="0">
                <a:solidFill>
                  <a:schemeClr val="bg1"/>
                </a:solidFill>
              </a:rPr>
              <a:t> </a:t>
            </a:r>
            <a:r>
              <a:rPr lang="ru-RU" dirty="0" err="1" smtClean="0">
                <a:solidFill>
                  <a:schemeClr val="bg1"/>
                </a:solidFill>
              </a:rPr>
              <a:t>сепія</a:t>
            </a:r>
            <a:endParaRPr lang="ru-RU" dirty="0">
              <a:solidFill>
                <a:schemeClr val="bg1"/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32353" y="2564904"/>
            <a:ext cx="2736304" cy="3583256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28128328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816"/>
    </mc:Choice>
    <mc:Fallback xmlns="">
      <p:transition advTm="98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476672"/>
            <a:ext cx="7128792" cy="1143000"/>
          </a:xfrm>
        </p:spPr>
        <p:txBody>
          <a:bodyPr/>
          <a:lstStyle/>
          <a:p>
            <a:pPr algn="l"/>
            <a:r>
              <a:rPr lang="ru-RU" sz="2000" dirty="0" err="1" smtClean="0">
                <a:solidFill>
                  <a:srgbClr val="FFC000"/>
                </a:solidFill>
              </a:rPr>
              <a:t>Жанровий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 err="1">
                <a:solidFill>
                  <a:srgbClr val="FFC000"/>
                </a:solidFill>
              </a:rPr>
              <a:t>малюнок</a:t>
            </a:r>
            <a:r>
              <a:rPr lang="ru-RU" sz="2000" dirty="0">
                <a:solidFill>
                  <a:srgbClr val="FFC000"/>
                </a:solidFill>
              </a:rPr>
              <a:t>, на 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 err="1" smtClean="0">
                <a:solidFill>
                  <a:srgbClr val="FFC000"/>
                </a:solidFill>
              </a:rPr>
              <a:t>якому</a:t>
            </a:r>
            <a:r>
              <a:rPr lang="ru-RU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>
                <a:solidFill>
                  <a:srgbClr val="FFC000"/>
                </a:solidFill>
              </a:rPr>
              <a:t>Шевченко </a:t>
            </a:r>
            <a:r>
              <a:rPr lang="ru-RU" sz="2000" dirty="0" err="1">
                <a:solidFill>
                  <a:srgbClr val="FFC000"/>
                </a:solidFill>
              </a:rPr>
              <a:t>зобразив</a:t>
            </a:r>
            <a:r>
              <a:rPr lang="ru-RU" sz="2000" dirty="0">
                <a:solidFill>
                  <a:srgbClr val="FFC000"/>
                </a:solidFill>
              </a:rPr>
              <a:t> себе в </a:t>
            </a:r>
            <a:r>
              <a:rPr lang="ru-RU" sz="2000" dirty="0" err="1">
                <a:solidFill>
                  <a:srgbClr val="FFC000"/>
                </a:solidFill>
              </a:rPr>
              <a:t>юрті</a:t>
            </a:r>
            <a:r>
              <a:rPr lang="ru-RU" sz="2000" dirty="0">
                <a:solidFill>
                  <a:srgbClr val="FFC000"/>
                </a:solidFill>
              </a:rPr>
              <a:t> </a:t>
            </a:r>
            <a:r>
              <a:rPr lang="ru-RU" sz="2000" dirty="0" err="1">
                <a:solidFill>
                  <a:srgbClr val="FFC000"/>
                </a:solidFill>
              </a:rPr>
              <a:t>поруч</a:t>
            </a:r>
            <a:r>
              <a:rPr lang="ru-RU" sz="2000" dirty="0">
                <a:solidFill>
                  <a:srgbClr val="FFC000"/>
                </a:solidFill>
              </a:rPr>
              <a:t> з 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 err="1" smtClean="0">
                <a:solidFill>
                  <a:srgbClr val="FFC000"/>
                </a:solidFill>
              </a:rPr>
              <a:t>друзями</a:t>
            </a:r>
            <a:r>
              <a:rPr lang="ru-RU" sz="2000" dirty="0" smtClean="0">
                <a:solidFill>
                  <a:srgbClr val="FFC000"/>
                </a:solidFill>
              </a:rPr>
              <a:t>-поляками </a:t>
            </a:r>
            <a:r>
              <a:rPr lang="ru-RU" sz="2000" dirty="0" err="1">
                <a:solidFill>
                  <a:srgbClr val="FFC000"/>
                </a:solidFill>
              </a:rPr>
              <a:t>під</a:t>
            </a:r>
            <a:r>
              <a:rPr lang="ru-RU" sz="2000" dirty="0">
                <a:solidFill>
                  <a:srgbClr val="FFC000"/>
                </a:solidFill>
              </a:rPr>
              <a:t> 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 smtClean="0">
                <a:solidFill>
                  <a:srgbClr val="FFC000"/>
                </a:solidFill>
              </a:rPr>
              <a:t>час </a:t>
            </a:r>
            <a:r>
              <a:rPr lang="ru-RU" sz="2000" dirty="0">
                <a:solidFill>
                  <a:srgbClr val="FFC000"/>
                </a:solidFill>
              </a:rPr>
              <a:t>походу в гори Каратау. </a:t>
            </a:r>
            <a:r>
              <a:rPr lang="en-US" sz="2000" dirty="0" smtClean="0">
                <a:solidFill>
                  <a:srgbClr val="FFC000"/>
                </a:solidFill>
              </a:rPr>
              <a:t/>
            </a:r>
            <a:br>
              <a:rPr lang="en-US" sz="2000" dirty="0" smtClean="0">
                <a:solidFill>
                  <a:srgbClr val="FFC000"/>
                </a:solidFill>
              </a:rPr>
            </a:br>
            <a:r>
              <a:rPr lang="ru-RU" sz="2000" dirty="0" smtClean="0">
                <a:solidFill>
                  <a:srgbClr val="FFC000"/>
                </a:solidFill>
              </a:rPr>
              <a:t>Сам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>
                <a:solidFill>
                  <a:srgbClr val="FFC000"/>
                </a:solidFill>
              </a:rPr>
              <a:t>художник </a:t>
            </a:r>
            <a:r>
              <a:rPr lang="ru-RU" sz="2000" dirty="0" err="1">
                <a:solidFill>
                  <a:srgbClr val="FFC000"/>
                </a:solidFill>
              </a:rPr>
              <a:t>сидить</a:t>
            </a:r>
            <a:r>
              <a:rPr lang="ru-RU" sz="2000" dirty="0">
                <a:solidFill>
                  <a:srgbClr val="FFC000"/>
                </a:solidFill>
              </a:rPr>
              <a:t> за </a:t>
            </a:r>
            <a:r>
              <a:rPr lang="ru-RU" sz="2000" dirty="0" err="1">
                <a:solidFill>
                  <a:srgbClr val="FFC000"/>
                </a:solidFill>
              </a:rPr>
              <a:t>похідним</a:t>
            </a:r>
            <a:r>
              <a:rPr lang="ru-RU" sz="2000" dirty="0">
                <a:solidFill>
                  <a:srgbClr val="FFC000"/>
                </a:solidFill>
              </a:rPr>
              <a:t> столом з </a:t>
            </a:r>
            <a:r>
              <a:rPr lang="ru-RU" sz="2000" dirty="0" err="1">
                <a:solidFill>
                  <a:srgbClr val="FFC000"/>
                </a:solidFill>
              </a:rPr>
              <a:t>олівцем</a:t>
            </a:r>
            <a:r>
              <a:rPr lang="ru-RU" sz="2000" dirty="0">
                <a:solidFill>
                  <a:srgbClr val="FFC000"/>
                </a:solidFill>
              </a:rPr>
              <a:t> </a:t>
            </a:r>
            <a:r>
              <a:rPr lang="en-US" sz="2000" dirty="0" smtClean="0">
                <a:solidFill>
                  <a:srgbClr val="FFC000"/>
                </a:solidFill>
              </a:rPr>
              <a:t> </a:t>
            </a:r>
            <a:r>
              <a:rPr lang="ru-RU" sz="2000" dirty="0" smtClean="0">
                <a:solidFill>
                  <a:srgbClr val="FFC000"/>
                </a:solidFill>
              </a:rPr>
              <a:t>у руках</a:t>
            </a:r>
            <a:endParaRPr lang="ru-RU" sz="20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916832"/>
            <a:ext cx="3439731" cy="4525963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extBox 4"/>
          <p:cNvSpPr txBox="1"/>
          <p:nvPr/>
        </p:nvSpPr>
        <p:spPr>
          <a:xfrm>
            <a:off x="5298220" y="2667626"/>
            <a:ext cx="288032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err="1">
                <a:solidFill>
                  <a:schemeClr val="bg1"/>
                </a:solidFill>
              </a:rPr>
              <a:t>Серед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товаришів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smtClean="0">
                <a:solidFill>
                  <a:schemeClr val="bg1"/>
                </a:solidFill>
              </a:rPr>
              <a:t>.1851.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err="1" smtClean="0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сепія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 smtClean="0">
                <a:solidFill>
                  <a:schemeClr val="bg1"/>
                </a:solidFill>
              </a:rPr>
              <a:t>білило</a:t>
            </a:r>
            <a:r>
              <a:rPr lang="ru-RU" dirty="0" smtClean="0">
                <a:solidFill>
                  <a:schemeClr val="bg1"/>
                </a:solidFill>
              </a:rPr>
              <a:t> 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23306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2304"/>
    </mc:Choice>
    <mc:Fallback xmlns="">
      <p:transition advTm="1230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0" dur="2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E:\Photoshop\18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2000" dirty="0" smtClean="0">
                <a:solidFill>
                  <a:srgbClr val="FFC000"/>
                </a:solidFill>
              </a:rPr>
              <a:t>Над серією «Притча про блудного сина» Шевченко працював півроку (1856-1857)</a:t>
            </a:r>
            <a:endParaRPr lang="ru-RU" sz="20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2542454"/>
            <a:ext cx="3240360" cy="3924300"/>
          </a:xfr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830" y="2578439"/>
            <a:ext cx="3192818" cy="396030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6" name="TextBox 5"/>
          <p:cNvSpPr txBox="1"/>
          <p:nvPr/>
        </p:nvSpPr>
        <p:spPr>
          <a:xfrm>
            <a:off x="899592" y="1772816"/>
            <a:ext cx="2565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Кара шпіцрутенами.</a:t>
            </a:r>
          </a:p>
          <a:p>
            <a:r>
              <a:rPr lang="uk-UA" dirty="0" smtClean="0">
                <a:solidFill>
                  <a:schemeClr val="bg1"/>
                </a:solidFill>
              </a:rPr>
              <a:t>Папір,туш,бістр</a:t>
            </a:r>
            <a:endParaRPr lang="ru-RU" dirty="0">
              <a:solidFill>
                <a:schemeClr val="bg1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435112" y="1449650"/>
            <a:ext cx="219425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Серед розбійників.</a:t>
            </a:r>
          </a:p>
          <a:p>
            <a:r>
              <a:rPr lang="uk-UA" dirty="0" smtClean="0">
                <a:solidFill>
                  <a:schemeClr val="bg1"/>
                </a:solidFill>
              </a:rPr>
              <a:t>Папір,сепія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311"/>
    </mc:Choice>
    <mc:Fallback xmlns="">
      <p:transition advTm="113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2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 sz="1600" dirty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uk-UA" sz="16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</a:t>
            </a:r>
            <a:r>
              <a:rPr lang="uk-UA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Кара колодкою.</a:t>
            </a:r>
            <a:br>
              <a:rPr lang="uk-UA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</a:br>
            <a:r>
              <a:rPr lang="uk-UA" sz="1600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                                                                                                                Папір,туш,бістр</a:t>
            </a:r>
            <a:endParaRPr lang="ru-RU" sz="1600" dirty="0">
              <a:solidFill>
                <a:schemeClr val="bg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Объект 6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074" y="1760627"/>
            <a:ext cx="3316416" cy="4267316"/>
          </a:xfrm>
          <a:scene3d>
            <a:camera prst="orthographicFront"/>
            <a:lightRig rig="threePt" dir="t"/>
          </a:scene3d>
          <a:sp3d>
            <a:bevelT prst="relaxedInset"/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45646" y="1760627"/>
            <a:ext cx="3273462" cy="4296418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10" name="TextBox 9"/>
          <p:cNvSpPr txBox="1"/>
          <p:nvPr/>
        </p:nvSpPr>
        <p:spPr>
          <a:xfrm>
            <a:off x="1907704" y="590490"/>
            <a:ext cx="23042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uk-UA" sz="1600" dirty="0" smtClean="0">
                <a:solidFill>
                  <a:schemeClr val="bg1"/>
                </a:solidFill>
              </a:rPr>
              <a:t>У  в'язниці.</a:t>
            </a:r>
          </a:p>
          <a:p>
            <a:pPr algn="r"/>
            <a:r>
              <a:rPr lang="uk-UA" sz="1600" dirty="0" smtClean="0">
                <a:solidFill>
                  <a:schemeClr val="bg1"/>
                </a:solidFill>
              </a:rPr>
              <a:t>Папір,туш,бістр</a:t>
            </a:r>
            <a:endParaRPr lang="ru-RU" sz="1600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099396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727"/>
    </mc:Choice>
    <mc:Fallback xmlns="">
      <p:transition advTm="972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34689" y="260648"/>
            <a:ext cx="6912768" cy="1152128"/>
          </a:xfrm>
        </p:spPr>
        <p:txBody>
          <a:bodyPr/>
          <a:lstStyle/>
          <a:p>
            <a:pPr algn="r"/>
            <a:r>
              <a:rPr lang="ru-RU" sz="2400" dirty="0" smtClean="0">
                <a:solidFill>
                  <a:srgbClr val="FFC000"/>
                </a:solidFill>
              </a:rPr>
              <a:t/>
            </a:r>
            <a:br>
              <a:rPr lang="ru-RU" sz="2400" dirty="0" smtClean="0">
                <a:solidFill>
                  <a:srgbClr val="FFC000"/>
                </a:solidFill>
              </a:rPr>
            </a:br>
            <a:r>
              <a:rPr lang="ru-RU" sz="2400" dirty="0">
                <a:solidFill>
                  <a:srgbClr val="FFC000"/>
                </a:solidFill>
              </a:rPr>
              <a:t/>
            </a:r>
            <a:br>
              <a:rPr lang="ru-RU" sz="2400" dirty="0">
                <a:solidFill>
                  <a:srgbClr val="FFC000"/>
                </a:solidFill>
              </a:rPr>
            </a:br>
            <a:r>
              <a:rPr lang="ru-RU" sz="2400" dirty="0" err="1" smtClean="0">
                <a:solidFill>
                  <a:srgbClr val="FFC000"/>
                </a:solidFill>
              </a:rPr>
              <a:t>Майже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>
                <a:solidFill>
                  <a:srgbClr val="FFC000"/>
                </a:solidFill>
              </a:rPr>
              <a:t>два десятки </a:t>
            </a:r>
            <a:r>
              <a:rPr lang="ru-RU" sz="2400" dirty="0" err="1">
                <a:solidFill>
                  <a:srgbClr val="FFC000"/>
                </a:solidFill>
              </a:rPr>
              <a:t>портретів</a:t>
            </a:r>
            <a:r>
              <a:rPr lang="ru-RU" sz="2400" dirty="0">
                <a:solidFill>
                  <a:srgbClr val="FFC000"/>
                </a:solidFill>
              </a:rPr>
              <a:t> і два </a:t>
            </a:r>
            <a:r>
              <a:rPr lang="ru-RU" sz="2400" dirty="0" err="1" smtClean="0">
                <a:solidFill>
                  <a:srgbClr val="FFC000"/>
                </a:solidFill>
              </a:rPr>
              <a:t>автопортрети</a:t>
            </a:r>
            <a:r>
              <a:rPr lang="uk-UA" sz="2400" dirty="0">
                <a:solidFill>
                  <a:srgbClr val="FFC000"/>
                </a:solidFill>
              </a:rPr>
              <a:t/>
            </a:r>
            <a:br>
              <a:rPr lang="uk-UA" sz="2400" dirty="0">
                <a:solidFill>
                  <a:srgbClr val="FFC000"/>
                </a:solidFill>
              </a:rPr>
            </a:br>
            <a:r>
              <a:rPr lang="ru-RU" sz="2400" dirty="0" err="1" smtClean="0">
                <a:solidFill>
                  <a:srgbClr val="FFC000"/>
                </a:solidFill>
              </a:rPr>
              <a:t>намалювавТарас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>
                <a:solidFill>
                  <a:srgbClr val="FFC000"/>
                </a:solidFill>
              </a:rPr>
              <a:t>Шевченко </a:t>
            </a:r>
            <a:r>
              <a:rPr lang="ru-RU" sz="2400" dirty="0" err="1">
                <a:solidFill>
                  <a:srgbClr val="FFC000"/>
                </a:solidFill>
              </a:rPr>
              <a:t>під</a:t>
            </a:r>
            <a:r>
              <a:rPr lang="ru-RU" sz="2400" dirty="0">
                <a:solidFill>
                  <a:srgbClr val="FFC000"/>
                </a:solidFill>
              </a:rPr>
              <a:t> час </a:t>
            </a:r>
            <a:r>
              <a:rPr lang="ru-RU" sz="2400" dirty="0" err="1">
                <a:solidFill>
                  <a:srgbClr val="FFC000"/>
                </a:solidFill>
              </a:rPr>
              <a:t>вимушеної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smtClean="0">
                <a:solidFill>
                  <a:srgbClr val="FFC000"/>
                </a:solidFill>
              </a:rPr>
              <a:t/>
            </a:r>
            <a:br>
              <a:rPr lang="ru-RU" sz="2400" dirty="0" smtClean="0">
                <a:solidFill>
                  <a:srgbClr val="FFC000"/>
                </a:solidFill>
              </a:rPr>
            </a:br>
            <a:r>
              <a:rPr lang="ru-RU" sz="2400" dirty="0" err="1" smtClean="0">
                <a:solidFill>
                  <a:srgbClr val="FFC000"/>
                </a:solidFill>
              </a:rPr>
              <a:t>піврічної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затримки</a:t>
            </a:r>
            <a:r>
              <a:rPr lang="ru-RU" sz="2400" dirty="0">
                <a:solidFill>
                  <a:srgbClr val="FFC000"/>
                </a:solidFill>
              </a:rPr>
              <a:t> у </a:t>
            </a:r>
            <a:r>
              <a:rPr lang="ru-RU" sz="2400" dirty="0" err="1">
                <a:solidFill>
                  <a:srgbClr val="FFC000"/>
                </a:solidFill>
              </a:rPr>
              <a:t>Нижньому</a:t>
            </a:r>
            <a:r>
              <a:rPr lang="ru-RU" sz="2400" dirty="0">
                <a:solidFill>
                  <a:srgbClr val="FFC000"/>
                </a:solidFill>
              </a:rPr>
              <a:t> - </a:t>
            </a:r>
            <a:r>
              <a:rPr lang="ru-RU" sz="2400" dirty="0" err="1" smtClean="0">
                <a:solidFill>
                  <a:srgbClr val="FFC000"/>
                </a:solidFill>
              </a:rPr>
              <a:t>Новгороді</a:t>
            </a:r>
            <a:r>
              <a:rPr lang="ru-RU" dirty="0">
                <a:solidFill>
                  <a:srgbClr val="FFC000"/>
                </a:solidFill>
              </a:rPr>
              <a:t/>
            </a:r>
            <a:br>
              <a:rPr lang="ru-RU" dirty="0">
                <a:solidFill>
                  <a:srgbClr val="FFC000"/>
                </a:solidFill>
              </a:rPr>
            </a:br>
            <a:endParaRPr lang="ru-RU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316" y="1844824"/>
            <a:ext cx="3988784" cy="309634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extBox 4"/>
          <p:cNvSpPr txBox="1"/>
          <p:nvPr/>
        </p:nvSpPr>
        <p:spPr>
          <a:xfrm>
            <a:off x="4932040" y="5228060"/>
            <a:ext cx="388843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dirty="0" err="1">
                <a:solidFill>
                  <a:schemeClr val="bg1"/>
                </a:solidFill>
              </a:rPr>
              <a:t>Благовіщенський</a:t>
            </a:r>
            <a:r>
              <a:rPr lang="ru-RU" sz="1600" dirty="0">
                <a:solidFill>
                  <a:schemeClr val="bg1"/>
                </a:solidFill>
              </a:rPr>
              <a:t> собор у </a:t>
            </a:r>
            <a:r>
              <a:rPr lang="ru-RU" sz="1600" dirty="0" err="1">
                <a:solidFill>
                  <a:schemeClr val="bg1"/>
                </a:solidFill>
              </a:rPr>
              <a:t>Нижньому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Новгороді</a:t>
            </a:r>
            <a:r>
              <a:rPr lang="ru-RU" sz="1600" dirty="0">
                <a:solidFill>
                  <a:schemeClr val="bg1"/>
                </a:solidFill>
              </a:rPr>
              <a:t>. </a:t>
            </a:r>
            <a:r>
              <a:rPr lang="ru-RU" sz="1600" dirty="0" smtClean="0">
                <a:solidFill>
                  <a:schemeClr val="bg1"/>
                </a:solidFill>
              </a:rPr>
              <a:t>1857.</a:t>
            </a:r>
            <a:endParaRPr lang="ru-RU" sz="1600" dirty="0">
              <a:solidFill>
                <a:schemeClr val="bg1"/>
              </a:solidFill>
            </a:endParaRPr>
          </a:p>
          <a:p>
            <a:r>
              <a:rPr lang="ru-RU" sz="1600" dirty="0" err="1" smtClean="0">
                <a:solidFill>
                  <a:schemeClr val="bg1"/>
                </a:solidFill>
              </a:rPr>
              <a:t>Тонований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r>
              <a:rPr lang="ru-RU" sz="1600" dirty="0" err="1">
                <a:solidFill>
                  <a:schemeClr val="bg1"/>
                </a:solidFill>
              </a:rPr>
              <a:t>папір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>
                <a:solidFill>
                  <a:schemeClr val="bg1"/>
                </a:solidFill>
              </a:rPr>
              <a:t>сепія</a:t>
            </a:r>
            <a:r>
              <a:rPr lang="ru-RU" sz="1600" dirty="0">
                <a:solidFill>
                  <a:schemeClr val="bg1"/>
                </a:solidFill>
              </a:rPr>
              <a:t>, </a:t>
            </a:r>
            <a:r>
              <a:rPr lang="ru-RU" sz="1600" dirty="0" err="1">
                <a:solidFill>
                  <a:schemeClr val="bg1"/>
                </a:solidFill>
              </a:rPr>
              <a:t>білило</a:t>
            </a:r>
            <a:r>
              <a:rPr lang="ru-RU" sz="1600" dirty="0">
                <a:solidFill>
                  <a:schemeClr val="bg1"/>
                </a:solidFill>
              </a:rPr>
              <a:t> </a:t>
            </a:r>
            <a:r>
              <a:rPr lang="ru-RU" sz="1600" dirty="0" smtClean="0">
                <a:solidFill>
                  <a:schemeClr val="bg1"/>
                </a:solidFill>
              </a:rPr>
              <a:t> </a:t>
            </a:r>
            <a:endParaRPr lang="ru-RU" sz="1600" dirty="0">
              <a:solidFill>
                <a:schemeClr val="bg1"/>
              </a:solidFill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591" y="1734302"/>
            <a:ext cx="2569282" cy="3835194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w="114300" prst="artDeco"/>
          </a:sp3d>
        </p:spPr>
      </p:pic>
      <p:sp>
        <p:nvSpPr>
          <p:cNvPr id="11" name="TextBox 10"/>
          <p:cNvSpPr txBox="1"/>
          <p:nvPr/>
        </p:nvSpPr>
        <p:spPr>
          <a:xfrm>
            <a:off x="179513" y="5733256"/>
            <a:ext cx="32403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 Свята </a:t>
            </a:r>
            <a:r>
              <a:rPr lang="ru-RU" dirty="0">
                <a:solidFill>
                  <a:schemeClr val="bg1"/>
                </a:solidFill>
              </a:rPr>
              <a:t>родина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  <a:r>
              <a:rPr lang="ru-RU" dirty="0">
                <a:solidFill>
                  <a:schemeClr val="bg1"/>
                </a:solidFill>
              </a:rPr>
              <a:t> 1858</a:t>
            </a:r>
            <a:r>
              <a:rPr lang="ru-RU" dirty="0" smtClean="0">
                <a:solidFill>
                  <a:schemeClr val="bg1"/>
                </a:solidFill>
              </a:rPr>
              <a:t>.</a:t>
            </a:r>
          </a:p>
          <a:p>
            <a:r>
              <a:rPr lang="ru-RU" dirty="0" smtClean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офорт, </a:t>
            </a:r>
            <a:r>
              <a:rPr lang="ru-RU" dirty="0" smtClean="0">
                <a:solidFill>
                  <a:schemeClr val="bg1"/>
                </a:solidFill>
              </a:rPr>
              <a:t>акватинта</a:t>
            </a:r>
            <a:endParaRPr lang="ru-RU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3833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9942"/>
    </mc:Choice>
    <mc:Fallback xmlns="">
      <p:transition advTm="994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1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052736"/>
            <a:ext cx="4036992" cy="4679240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extBox 4"/>
          <p:cNvSpPr txBox="1"/>
          <p:nvPr/>
        </p:nvSpPr>
        <p:spPr>
          <a:xfrm>
            <a:off x="5508104" y="2708920"/>
            <a:ext cx="3528392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uk-UA" sz="1600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Портрет М.С.Щепкіна.1859.</a:t>
            </a:r>
          </a:p>
          <a:p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італійський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олівець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крейда</a:t>
            </a:r>
            <a:endParaRPr lang="ru-RU" dirty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828077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275"/>
    </mc:Choice>
    <mc:Fallback xmlns="">
      <p:transition advTm="112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ru-RU" sz="2400" dirty="0">
                <a:solidFill>
                  <a:srgbClr val="FFC000"/>
                </a:solidFill>
              </a:rPr>
              <a:t>З </a:t>
            </a:r>
            <a:r>
              <a:rPr lang="ru-RU" sz="2400" dirty="0" err="1">
                <a:solidFill>
                  <a:srgbClr val="FFC000"/>
                </a:solidFill>
              </a:rPr>
              <a:t>цього</a:t>
            </a:r>
            <a:r>
              <a:rPr lang="ru-RU" sz="2400" dirty="0">
                <a:solidFill>
                  <a:srgbClr val="FFC000"/>
                </a:solidFill>
              </a:rPr>
              <a:t> автопортрета М. </a:t>
            </a:r>
            <a:r>
              <a:rPr lang="ru-RU" sz="2400" dirty="0" err="1">
                <a:solidFill>
                  <a:srgbClr val="FFC000"/>
                </a:solidFill>
              </a:rPr>
              <a:t>Лазаревський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зробив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smtClean="0">
                <a:solidFill>
                  <a:srgbClr val="FFC000"/>
                </a:solidFill>
              </a:rPr>
              <a:t/>
            </a:r>
            <a:br>
              <a:rPr lang="ru-RU" sz="2400" dirty="0" smtClean="0">
                <a:solidFill>
                  <a:srgbClr val="FFC000"/>
                </a:solidFill>
              </a:rPr>
            </a:br>
            <a:r>
              <a:rPr lang="ru-RU" sz="2400" dirty="0" smtClean="0">
                <a:solidFill>
                  <a:srgbClr val="FFC000"/>
                </a:solidFill>
              </a:rPr>
              <a:t>50 </a:t>
            </a:r>
            <a:r>
              <a:rPr lang="ru-RU" sz="2400" dirty="0" err="1" smtClean="0">
                <a:solidFill>
                  <a:srgbClr val="FFC000"/>
                </a:solidFill>
              </a:rPr>
              <a:t>фотовідбитків</a:t>
            </a:r>
            <a:r>
              <a:rPr lang="ru-RU" sz="2400" dirty="0" smtClean="0">
                <a:solidFill>
                  <a:srgbClr val="FFC000"/>
                </a:solidFill>
              </a:rPr>
              <a:t> </a:t>
            </a:r>
            <a:r>
              <a:rPr lang="ru-RU" sz="2400" dirty="0">
                <a:solidFill>
                  <a:srgbClr val="FFC000"/>
                </a:solidFill>
              </a:rPr>
              <a:t>для </a:t>
            </a:r>
            <a:r>
              <a:rPr lang="ru-RU" sz="2400" dirty="0" err="1">
                <a:solidFill>
                  <a:srgbClr val="FFC000"/>
                </a:solidFill>
              </a:rPr>
              <a:t>розповсюдження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серед</a:t>
            </a:r>
            <a:r>
              <a:rPr lang="ru-RU" sz="2400" dirty="0">
                <a:solidFill>
                  <a:srgbClr val="FFC000"/>
                </a:solidFill>
              </a:rPr>
              <a:t> </a:t>
            </a:r>
            <a:r>
              <a:rPr lang="ru-RU" sz="2400" dirty="0" err="1">
                <a:solidFill>
                  <a:srgbClr val="FFC000"/>
                </a:solidFill>
              </a:rPr>
              <a:t>знайомих</a:t>
            </a:r>
            <a:endParaRPr lang="ru-RU" sz="2400" dirty="0">
              <a:solidFill>
                <a:srgbClr val="FFC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700808"/>
            <a:ext cx="3694317" cy="4525963"/>
          </a:xfrm>
          <a:scene3d>
            <a:camera prst="orthographicFront"/>
            <a:lightRig rig="threePt" dir="t"/>
          </a:scene3d>
          <a:sp3d>
            <a:bevelT/>
          </a:sp3d>
        </p:spPr>
      </p:pic>
      <p:sp>
        <p:nvSpPr>
          <p:cNvPr id="5" name="TextBox 4"/>
          <p:cNvSpPr txBox="1"/>
          <p:nvPr/>
        </p:nvSpPr>
        <p:spPr>
          <a:xfrm>
            <a:off x="5436096" y="2129372"/>
            <a:ext cx="331236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Автопортрет</a:t>
            </a:r>
            <a:r>
              <a:rPr lang="ru-RU" dirty="0">
                <a:solidFill>
                  <a:schemeClr val="bg1"/>
                </a:solidFill>
              </a:rPr>
              <a:t>. </a:t>
            </a:r>
            <a:r>
              <a:rPr lang="ru-RU" dirty="0" smtClean="0">
                <a:solidFill>
                  <a:schemeClr val="bg1"/>
                </a:solidFill>
              </a:rPr>
              <a:t>1858</a:t>
            </a:r>
            <a:r>
              <a:rPr lang="ru-RU" dirty="0">
                <a:solidFill>
                  <a:schemeClr val="bg1"/>
                </a:solidFill>
              </a:rPr>
              <a:t>.</a:t>
            </a:r>
            <a:br>
              <a:rPr lang="ru-RU" dirty="0">
                <a:solidFill>
                  <a:schemeClr val="bg1"/>
                </a:solidFill>
              </a:rPr>
            </a:br>
            <a:r>
              <a:rPr lang="ru-RU" dirty="0" err="1">
                <a:solidFill>
                  <a:schemeClr val="bg1"/>
                </a:solidFill>
              </a:rPr>
              <a:t>Тонований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</a:t>
            </a:r>
            <a:r>
              <a:rPr lang="ru-RU" dirty="0" err="1">
                <a:solidFill>
                  <a:schemeClr val="bg1"/>
                </a:solidFill>
              </a:rPr>
              <a:t>італійський</a:t>
            </a:r>
            <a:r>
              <a:rPr lang="ru-RU" dirty="0">
                <a:solidFill>
                  <a:schemeClr val="bg1"/>
                </a:solidFill>
              </a:rPr>
              <a:t> та </a:t>
            </a:r>
            <a:r>
              <a:rPr lang="ru-RU" dirty="0" err="1">
                <a:solidFill>
                  <a:schemeClr val="bg1"/>
                </a:solidFill>
              </a:rPr>
              <a:t>білий</a:t>
            </a:r>
            <a:r>
              <a:rPr lang="ru-RU" dirty="0">
                <a:solidFill>
                  <a:schemeClr val="bg1"/>
                </a:solidFill>
              </a:rPr>
              <a:t> </a:t>
            </a:r>
            <a:r>
              <a:rPr lang="ru-RU" dirty="0" err="1">
                <a:solidFill>
                  <a:schemeClr val="bg1"/>
                </a:solidFill>
              </a:rPr>
              <a:t>олівець</a:t>
            </a:r>
            <a:r>
              <a:rPr lang="ru-RU" dirty="0">
                <a:solidFill>
                  <a:schemeClr val="bg1"/>
                </a:solidFill>
              </a:rPr>
              <a:t> </a:t>
            </a:r>
            <a:endParaRPr lang="ru-RU" dirty="0" smtClean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222274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382"/>
    </mc:Choice>
    <mc:Fallback xmlns="">
      <p:transition advTm="1138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" name="Объект 4"/>
          <p:cNvPicPr>
            <a:picLocks noGrp="1" noChangeAspect="1"/>
          </p:cNvPicPr>
          <p:nvPr>
            <p:ph idx="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089032"/>
            <a:ext cx="3894280" cy="5065729"/>
          </a:xfrm>
          <a:scene3d>
            <a:camera prst="orthographicFront"/>
            <a:lightRig rig="threePt" dir="t"/>
          </a:scene3d>
          <a:sp3d>
            <a:bevelT prst="relaxedInset"/>
          </a:sp3d>
        </p:spPr>
      </p:pic>
      <p:sp>
        <p:nvSpPr>
          <p:cNvPr id="3" name="TextBox 2"/>
          <p:cNvSpPr txBox="1"/>
          <p:nvPr/>
        </p:nvSpPr>
        <p:spPr>
          <a:xfrm>
            <a:off x="5004048" y="2204864"/>
            <a:ext cx="361925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bg1"/>
                </a:solidFill>
              </a:rPr>
              <a:t>Автопортрет </a:t>
            </a:r>
            <a:r>
              <a:rPr lang="ru-RU" dirty="0">
                <a:solidFill>
                  <a:schemeClr val="bg1"/>
                </a:solidFill>
              </a:rPr>
              <a:t>у </a:t>
            </a:r>
            <a:r>
              <a:rPr lang="ru-RU" dirty="0" err="1">
                <a:solidFill>
                  <a:schemeClr val="bg1"/>
                </a:solidFill>
              </a:rPr>
              <a:t>шапці</a:t>
            </a:r>
            <a:r>
              <a:rPr lang="ru-RU" dirty="0">
                <a:solidFill>
                  <a:schemeClr val="bg1"/>
                </a:solidFill>
              </a:rPr>
              <a:t> та </a:t>
            </a:r>
            <a:r>
              <a:rPr lang="ru-RU" dirty="0" err="1">
                <a:solidFill>
                  <a:schemeClr val="bg1"/>
                </a:solidFill>
              </a:rPr>
              <a:t>кожусі</a:t>
            </a:r>
            <a:r>
              <a:rPr lang="ru-RU" dirty="0">
                <a:solidFill>
                  <a:schemeClr val="bg1"/>
                </a:solidFill>
              </a:rPr>
              <a:t>.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smtClean="0">
                <a:solidFill>
                  <a:schemeClr val="bg1"/>
                </a:solidFill>
              </a:rPr>
              <a:t>1860</a:t>
            </a:r>
            <a:r>
              <a:rPr lang="ru-RU" dirty="0">
                <a:solidFill>
                  <a:schemeClr val="bg1"/>
                </a:solidFill>
              </a:rPr>
              <a:t>. </a:t>
            </a:r>
            <a:endParaRPr lang="en-US" dirty="0" smtClean="0">
              <a:solidFill>
                <a:schemeClr val="bg1"/>
              </a:solidFill>
            </a:endParaRPr>
          </a:p>
          <a:p>
            <a:r>
              <a:rPr lang="ru-RU" dirty="0" err="1" smtClean="0">
                <a:solidFill>
                  <a:schemeClr val="bg1"/>
                </a:solidFill>
              </a:rPr>
              <a:t>Папір</a:t>
            </a:r>
            <a:r>
              <a:rPr lang="ru-RU" dirty="0">
                <a:solidFill>
                  <a:schemeClr val="bg1"/>
                </a:solidFill>
              </a:rPr>
              <a:t>, офорт </a:t>
            </a:r>
            <a:endParaRPr lang="en-US" dirty="0" smtClean="0">
              <a:solidFill>
                <a:schemeClr val="bg1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248921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1126"/>
    </mc:Choice>
    <mc:Fallback xmlns="">
      <p:transition advTm="1112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423174" y="1502723"/>
            <a:ext cx="6372324" cy="4525963"/>
          </a:xfrm>
          <a:scene3d>
            <a:camera prst="orthographicFront"/>
            <a:lightRig rig="threePt" dir="t"/>
          </a:scene3d>
          <a:sp3d>
            <a:bevelT/>
          </a:sp3d>
        </p:spPr>
        <p:txBody>
          <a:bodyPr/>
          <a:lstStyle/>
          <a:p>
            <a:pPr marL="0" indent="0">
              <a:buNone/>
            </a:pPr>
            <a:endParaRPr lang="en-US" sz="2400" dirty="0" smtClean="0">
              <a:solidFill>
                <a:srgbClr val="FFC000"/>
              </a:solidFill>
              <a:ea typeface="+mj-ea"/>
              <a:cs typeface="+mj-cs"/>
            </a:endParaRPr>
          </a:p>
          <a:p>
            <a:pPr marL="0" indent="0">
              <a:buNone/>
            </a:pP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Увесь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вогонь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полум'яного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серця ,увесь талант поета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і художника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Тарас Григорович віддав справі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визволення</a:t>
            </a:r>
            <a:r>
              <a:rPr lang="en-US" sz="2400" dirty="0" smtClean="0">
                <a:solidFill>
                  <a:srgbClr val="FFC000"/>
                </a:solidFill>
                <a:ea typeface="+mj-ea"/>
                <a:cs typeface="+mj-cs"/>
              </a:rPr>
              <a:t>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від</a:t>
            </a:r>
            <a:r>
              <a:rPr lang="en-US" sz="2400" dirty="0" smtClean="0">
                <a:solidFill>
                  <a:srgbClr val="FFC000"/>
                </a:solidFill>
                <a:ea typeface="+mj-ea"/>
                <a:cs typeface="+mj-cs"/>
              </a:rPr>
              <a:t>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кріпосниц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ь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кого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ярма і самодержавного гноблення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свого народу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, подарувавши йому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незрівнянні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поетичні й мистецькі твори,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показавши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своїм сучасникам і нащадкам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благородний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приклад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беззавітного </a:t>
            </a:r>
            <a:r>
              <a:rPr lang="uk-UA" sz="2400" dirty="0">
                <a:solidFill>
                  <a:srgbClr val="FFC000"/>
                </a:solidFill>
                <a:ea typeface="+mj-ea"/>
                <a:cs typeface="+mj-cs"/>
              </a:rPr>
              <a:t>служіння </a:t>
            </a:r>
            <a:r>
              <a:rPr lang="uk-UA" sz="2400" dirty="0" smtClean="0">
                <a:solidFill>
                  <a:srgbClr val="FFC000"/>
                </a:solidFill>
                <a:ea typeface="+mj-ea"/>
                <a:cs typeface="+mj-cs"/>
              </a:rPr>
              <a:t>народові.</a:t>
            </a:r>
            <a:endParaRPr lang="ru-RU" dirty="0"/>
          </a:p>
        </p:txBody>
      </p:sp>
      <p:pic>
        <p:nvPicPr>
          <p:cNvPr id="6" name="Объект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4291" y="2060848"/>
            <a:ext cx="2003906" cy="3550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scene3d>
            <a:camera prst="orthographicFront"/>
            <a:lightRig rig="threePt" dir="t"/>
          </a:scene3d>
          <a:sp3d>
            <a:bevelT w="139700" h="139700" prst="divot"/>
          </a:sp3d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7395852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27378"/>
    </mc:Choice>
    <mc:Fallback xmlns="">
      <p:transition advTm="273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E:\Photoshop\23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07704" y="404664"/>
            <a:ext cx="5400600" cy="1143000"/>
          </a:xfrm>
        </p:spPr>
        <p:txBody>
          <a:bodyPr>
            <a:prstTxWarp prst="textCurveDown">
              <a:avLst/>
            </a:prstTxWarp>
          </a:bodyPr>
          <a:lstStyle/>
          <a:p>
            <a:r>
              <a:rPr lang="uk-UA" sz="2800" dirty="0" smtClean="0">
                <a:solidFill>
                  <a:srgbClr val="FFC000"/>
                </a:solidFill>
              </a:rPr>
              <a:t>Львівська гімназія «Престиж»</a:t>
            </a:r>
            <a:endParaRPr lang="ru-RU" sz="2800" dirty="0">
              <a:solidFill>
                <a:srgbClr val="FFC000"/>
              </a:solidFill>
            </a:endParaRPr>
          </a:p>
        </p:txBody>
      </p:sp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179512" y="3140968"/>
            <a:ext cx="6912768" cy="3589859"/>
          </a:xfrm>
        </p:spPr>
        <p:txBody>
          <a:bodyPr/>
          <a:lstStyle/>
          <a:p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endParaRPr lang="uk-UA" sz="20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uk-UA" sz="20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uk-UA" sz="2000" dirty="0" smtClean="0">
              <a:solidFill>
                <a:srgbClr val="FFC000"/>
              </a:solidFill>
              <a:latin typeface="Arial" pitchFamily="34" charset="0"/>
              <a:cs typeface="Arial" pitchFamily="34" charset="0"/>
            </a:endParaRPr>
          </a:p>
          <a:p>
            <a:pPr marL="0" indent="0" algn="r">
              <a:buNone/>
            </a:pPr>
            <a:r>
              <a:rPr lang="uk-UA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Робота вчителя української мови та літератури </a:t>
            </a:r>
          </a:p>
          <a:p>
            <a:pPr marL="0" indent="0" algn="r">
              <a:buNone/>
            </a:pPr>
            <a:r>
              <a:rPr lang="uk-UA" sz="2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Павлусик Оксани Петрівни</a:t>
            </a:r>
          </a:p>
          <a:p>
            <a:pPr marL="0" indent="0" algn="ctr">
              <a:buNone/>
            </a:pPr>
            <a:endParaRPr lang="uk-UA" sz="2000" dirty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r>
              <a:rPr lang="en-US" sz="1800" smtClean="0">
                <a:latin typeface="Arial" pitchFamily="34" charset="0"/>
                <a:cs typeface="Arial" pitchFamily="34" charset="0"/>
              </a:rPr>
              <a:t>                </a:t>
            </a:r>
            <a:endParaRPr lang="uk-UA" sz="1800" dirty="0" smtClean="0">
              <a:latin typeface="Arial" pitchFamily="34" charset="0"/>
              <a:cs typeface="Arial" pitchFamily="34" charset="0"/>
            </a:endParaRPr>
          </a:p>
          <a:p>
            <a:pPr marL="0" indent="0" algn="ctr">
              <a:buNone/>
            </a:pPr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pPr algn="ctr"/>
            <a:endParaRPr lang="uk-UA" sz="2000" dirty="0">
              <a:latin typeface="Arial" pitchFamily="34" charset="0"/>
              <a:cs typeface="Arial" pitchFamily="34" charset="0"/>
            </a:endParaRPr>
          </a:p>
          <a:p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endParaRPr lang="uk-UA" sz="2000" dirty="0">
              <a:latin typeface="Arial" pitchFamily="34" charset="0"/>
              <a:cs typeface="Arial" pitchFamily="34" charset="0"/>
            </a:endParaRPr>
          </a:p>
          <a:p>
            <a:endParaRPr lang="uk-UA" sz="2000" dirty="0" smtClean="0">
              <a:latin typeface="Arial" pitchFamily="34" charset="0"/>
              <a:cs typeface="Arial" pitchFamily="34" charset="0"/>
            </a:endParaRPr>
          </a:p>
          <a:p>
            <a:endParaRPr lang="uk-UA" sz="2000" dirty="0">
              <a:latin typeface="Arial" pitchFamily="34" charset="0"/>
              <a:cs typeface="Arial" pitchFamily="34" charset="0"/>
            </a:endParaRPr>
          </a:p>
          <a:p>
            <a:endParaRPr lang="ru-RU" sz="2000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9914661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Tm="10956"/>
    </mc:Choice>
    <mc:Fallback xmlns="">
      <p:transition advTm="109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8|1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1.8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6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8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2.9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1.6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heme/theme1.xml><?xml version="1.0" encoding="utf-8"?>
<a:theme xmlns:a="http://schemas.openxmlformats.org/drawingml/2006/main" name="GoldNight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GoldNight</Template>
  <TotalTime>1062</TotalTime>
  <Words>859</Words>
  <Application>Microsoft Office PowerPoint</Application>
  <PresentationFormat>Экран (4:3)</PresentationFormat>
  <Paragraphs>182</Paragraphs>
  <Slides>32</Slides>
  <Notes>32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GoldNight</vt:lpstr>
      <vt:lpstr>Від підмайстра до художника</vt:lpstr>
      <vt:lpstr>Перші кроки в малюванні зроблені Шевченком ще в дитячі роки</vt:lpstr>
      <vt:lpstr>А коли доля занесла Шевченка з України до Вільно, у поко- ях пана Енгельгардта крадькома перемальовував олівцем зображення героїв Вітчизняної війни 1812 року – Кутузова, Платова, Кульнєва</vt:lpstr>
      <vt:lpstr>Пізніше він переходить від копіювання до нескладних за композицією власних малюнків – переважно портретів і рисунків статуй Літнього саду у Петербурзі</vt:lpstr>
      <vt:lpstr>Значну роль в особистій і творчій долі талановитого юнака відіграв І.М.Сошенко, який допоміг йому стати членом Товариства заохочення художників</vt:lpstr>
      <vt:lpstr>Серед акварельних робіт доакадемічного періоду привертає увагу портрет українського письменника Є.П.Гребінки</vt:lpstr>
      <vt:lpstr>22 квітня 1838 року Енгельгардт підписав Шевченкові відпускну</vt:lpstr>
      <vt:lpstr>Весною 1839 року за успіхи з рисунка Тарас Григорович Радою Академії художеств був нагороджений срібною медаллю другого ступеня</vt:lpstr>
      <vt:lpstr>Шевченко захоплювався творчістю  Карла Брюллова. Копіював його акварелі</vt:lpstr>
      <vt:lpstr>Знаменитим для Шевченка став 1840 рік: Рада Академії художеств за першу спробув живопису «Хлопець-жебрак, що дає хліб собаці» нагородила митця срібною медаллю</vt:lpstr>
      <vt:lpstr>Перший автопортрет  </vt:lpstr>
      <vt:lpstr>Восени 1840 року  - третя нагорода. Срібна медаль другого ступеня – за картину «Циганка – ворожка»</vt:lpstr>
      <vt:lpstr>Картиною « Катерина» художник уперше в історії вітчизняного мистецтва поставив надзвичайно болюче для того часу «жіноче питання»</vt:lpstr>
      <vt:lpstr>На окраденій землі</vt:lpstr>
      <vt:lpstr>Презентация PowerPoint</vt:lpstr>
      <vt:lpstr>Шевченко мав намір у 1844 році видати 12 офортів  « Живописной Украины». Наступного року мали вийти  ще 12 естампів. Та це зробити митцю не вдалося</vt:lpstr>
      <vt:lpstr>Подальша творчість Т.Шевченка знаменує собою його остаточне утвердження на грунті критичного реалізму</vt:lpstr>
      <vt:lpstr>Презентация PowerPoint</vt:lpstr>
      <vt:lpstr>За дорученням Київської археологічної комісії Щевченко відтворює  історико-архітектурні пам'ятки Полтавщини,Київщини,Чернігівщини та Волині</vt:lpstr>
      <vt:lpstr>Презентация PowerPoint</vt:lpstr>
      <vt:lpstr>Шевченко виконав цей  малюнок під час сухопутного  переходу Аральської експедиції до Аральського моря. Самотнє дерево у місцевого населення вважалося священним</vt:lpstr>
      <vt:lpstr>«Под строжайший надзор и с запрещением писать и рисовать»</vt:lpstr>
      <vt:lpstr>Жанрові малюнки Шевченка з життя і побуту казахського народу </vt:lpstr>
      <vt:lpstr>Жанровий  малюнок, на  якому Шевченко зобразив себе в юрті поруч з  друзями-поляками під  час походу в гори Каратау.  Сам  художник сидить за похідним столом з олівцем  у руках</vt:lpstr>
      <vt:lpstr>Над серією «Притча про блудного сина» Шевченко працював півроку (1856-1857)</vt:lpstr>
      <vt:lpstr>                                                                                                                Кара колодкою.                                                                                                                 Папір,туш,бістр</vt:lpstr>
      <vt:lpstr>  Майже два десятки портретів і два автопортрети намалювавТарас Шевченко під час вимушеної  піврічної затримки у Нижньому - Новгороді </vt:lpstr>
      <vt:lpstr>Презентация PowerPoint</vt:lpstr>
      <vt:lpstr>З цього автопортрета М. Лазаревський зробив  50 фотовідбитків для розповсюдження серед знайомих</vt:lpstr>
      <vt:lpstr>Презентация PowerPoint</vt:lpstr>
      <vt:lpstr>Презентация PowerPoint</vt:lpstr>
      <vt:lpstr>Львівська гімназія «Престиж»</vt:lpstr>
    </vt:vector>
  </TitlesOfParts>
  <Company>Microsoft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Від підмайстра до художника</dc:title>
  <dc:creator>Admin</dc:creator>
  <cp:lastModifiedBy>Admin</cp:lastModifiedBy>
  <cp:revision>101</cp:revision>
  <dcterms:created xsi:type="dcterms:W3CDTF">2012-03-08T07:04:30Z</dcterms:created>
  <dcterms:modified xsi:type="dcterms:W3CDTF">2022-11-14T21:16:31Z</dcterms:modified>
  <cp:contentStatus/>
</cp:coreProperties>
</file>